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165"/>
  </p:notesMasterIdLst>
  <p:sldIdLst>
    <p:sldId id="411" r:id="rId7"/>
    <p:sldId id="412" r:id="rId8"/>
    <p:sldId id="425" r:id="rId9"/>
    <p:sldId id="431" r:id="rId10"/>
    <p:sldId id="435" r:id="rId11"/>
    <p:sldId id="437" r:id="rId12"/>
    <p:sldId id="438" r:id="rId13"/>
    <p:sldId id="441" r:id="rId14"/>
    <p:sldId id="440" r:id="rId15"/>
    <p:sldId id="416" r:id="rId16"/>
    <p:sldId id="417" r:id="rId17"/>
    <p:sldId id="418" r:id="rId18"/>
    <p:sldId id="419" r:id="rId19"/>
    <p:sldId id="423" r:id="rId20"/>
    <p:sldId id="424" r:id="rId21"/>
    <p:sldId id="268" r:id="rId22"/>
    <p:sldId id="269" r:id="rId23"/>
    <p:sldId id="271" r:id="rId24"/>
    <p:sldId id="270" r:id="rId25"/>
    <p:sldId id="272" r:id="rId26"/>
    <p:sldId id="273" r:id="rId27"/>
    <p:sldId id="274" r:id="rId28"/>
    <p:sldId id="275" r:id="rId29"/>
    <p:sldId id="276" r:id="rId30"/>
    <p:sldId id="277" r:id="rId31"/>
    <p:sldId id="279" r:id="rId32"/>
    <p:sldId id="259" r:id="rId33"/>
    <p:sldId id="446" r:id="rId34"/>
    <p:sldId id="447" r:id="rId35"/>
    <p:sldId id="448" r:id="rId36"/>
    <p:sldId id="449" r:id="rId37"/>
    <p:sldId id="450" r:id="rId38"/>
    <p:sldId id="451" r:id="rId39"/>
    <p:sldId id="452" r:id="rId40"/>
    <p:sldId id="453" r:id="rId41"/>
    <p:sldId id="286" r:id="rId42"/>
    <p:sldId id="287" r:id="rId43"/>
    <p:sldId id="288" r:id="rId44"/>
    <p:sldId id="290" r:id="rId45"/>
    <p:sldId id="291" r:id="rId46"/>
    <p:sldId id="292" r:id="rId47"/>
    <p:sldId id="293" r:id="rId48"/>
    <p:sldId id="294" r:id="rId49"/>
    <p:sldId id="295" r:id="rId50"/>
    <p:sldId id="263" r:id="rId51"/>
    <p:sldId id="298" r:id="rId52"/>
    <p:sldId id="299" r:id="rId53"/>
    <p:sldId id="300" r:id="rId54"/>
    <p:sldId id="301" r:id="rId55"/>
    <p:sldId id="304" r:id="rId56"/>
    <p:sldId id="305" r:id="rId57"/>
    <p:sldId id="306" r:id="rId58"/>
    <p:sldId id="307" r:id="rId59"/>
    <p:sldId id="308" r:id="rId60"/>
    <p:sldId id="309" r:id="rId61"/>
    <p:sldId id="310" r:id="rId62"/>
    <p:sldId id="311" r:id="rId63"/>
    <p:sldId id="314" r:id="rId64"/>
    <p:sldId id="315" r:id="rId65"/>
    <p:sldId id="316" r:id="rId66"/>
    <p:sldId id="317" r:id="rId67"/>
    <p:sldId id="320" r:id="rId68"/>
    <p:sldId id="321" r:id="rId69"/>
    <p:sldId id="443" r:id="rId70"/>
    <p:sldId id="323" r:id="rId71"/>
    <p:sldId id="324" r:id="rId72"/>
    <p:sldId id="444" r:id="rId73"/>
    <p:sldId id="326" r:id="rId74"/>
    <p:sldId id="327" r:id="rId75"/>
    <p:sldId id="328" r:id="rId76"/>
    <p:sldId id="329" r:id="rId77"/>
    <p:sldId id="330" r:id="rId78"/>
    <p:sldId id="332" r:id="rId79"/>
    <p:sldId id="333" r:id="rId80"/>
    <p:sldId id="334" r:id="rId81"/>
    <p:sldId id="335" r:id="rId82"/>
    <p:sldId id="336" r:id="rId83"/>
    <p:sldId id="337" r:id="rId84"/>
    <p:sldId id="338" r:id="rId85"/>
    <p:sldId id="339"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67" r:id="rId100"/>
    <p:sldId id="368" r:id="rId101"/>
    <p:sldId id="369" r:id="rId102"/>
    <p:sldId id="370" r:id="rId103"/>
    <p:sldId id="371" r:id="rId104"/>
    <p:sldId id="372" r:id="rId105"/>
    <p:sldId id="373" r:id="rId106"/>
    <p:sldId id="374" r:id="rId107"/>
    <p:sldId id="375" r:id="rId108"/>
    <p:sldId id="376" r:id="rId109"/>
    <p:sldId id="377" r:id="rId110"/>
    <p:sldId id="378" r:id="rId111"/>
    <p:sldId id="379" r:id="rId112"/>
    <p:sldId id="454" r:id="rId113"/>
    <p:sldId id="455" r:id="rId114"/>
    <p:sldId id="261" r:id="rId115"/>
    <p:sldId id="456" r:id="rId116"/>
    <p:sldId id="457" r:id="rId117"/>
    <p:sldId id="264" r:id="rId118"/>
    <p:sldId id="265" r:id="rId119"/>
    <p:sldId id="266" r:id="rId120"/>
    <p:sldId id="382" r:id="rId121"/>
    <p:sldId id="383" r:id="rId122"/>
    <p:sldId id="384" r:id="rId123"/>
    <p:sldId id="385" r:id="rId124"/>
    <p:sldId id="386" r:id="rId125"/>
    <p:sldId id="387" r:id="rId126"/>
    <p:sldId id="388" r:id="rId127"/>
    <p:sldId id="389" r:id="rId128"/>
    <p:sldId id="390" r:id="rId129"/>
    <p:sldId id="391" r:id="rId130"/>
    <p:sldId id="392" r:id="rId131"/>
    <p:sldId id="398" r:id="rId132"/>
    <p:sldId id="399" r:id="rId133"/>
    <p:sldId id="404" r:id="rId134"/>
    <p:sldId id="405" r:id="rId135"/>
    <p:sldId id="407" r:id="rId136"/>
    <p:sldId id="408" r:id="rId137"/>
    <p:sldId id="409" r:id="rId138"/>
    <p:sldId id="458" r:id="rId139"/>
    <p:sldId id="459" r:id="rId140"/>
    <p:sldId id="460" r:id="rId141"/>
    <p:sldId id="461" r:id="rId142"/>
    <p:sldId id="462" r:id="rId143"/>
    <p:sldId id="463" r:id="rId144"/>
    <p:sldId id="464" r:id="rId145"/>
    <p:sldId id="465" r:id="rId146"/>
    <p:sldId id="466" r:id="rId147"/>
    <p:sldId id="442" r:id="rId148"/>
    <p:sldId id="427" r:id="rId149"/>
    <p:sldId id="428" r:id="rId150"/>
    <p:sldId id="429" r:id="rId151"/>
    <p:sldId id="430" r:id="rId152"/>
    <p:sldId id="280" r:id="rId153"/>
    <p:sldId id="260" r:id="rId154"/>
    <p:sldId id="262" r:id="rId155"/>
    <p:sldId id="296" r:id="rId156"/>
    <p:sldId id="302" r:id="rId157"/>
    <p:sldId id="312" r:id="rId158"/>
    <p:sldId id="318" r:id="rId159"/>
    <p:sldId id="445" r:id="rId160"/>
    <p:sldId id="354" r:id="rId161"/>
    <p:sldId id="380" r:id="rId162"/>
    <p:sldId id="267" r:id="rId163"/>
    <p:sldId id="467"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rst slide" id="{EBA04D78-D1FF-49F4-BDD6-03EE135E606E}">
          <p14:sldIdLst>
            <p14:sldId id="411"/>
            <p14:sldId id="412"/>
            <p14:sldId id="425"/>
            <p14:sldId id="431"/>
            <p14:sldId id="435"/>
            <p14:sldId id="437"/>
            <p14:sldId id="438"/>
            <p14:sldId id="441"/>
            <p14:sldId id="440"/>
            <p14:sldId id="416"/>
            <p14:sldId id="417"/>
            <p14:sldId id="418"/>
            <p14:sldId id="419"/>
            <p14:sldId id="423"/>
            <p14:sldId id="424"/>
            <p14:sldId id="268"/>
            <p14:sldId id="269"/>
            <p14:sldId id="271"/>
            <p14:sldId id="270"/>
            <p14:sldId id="272"/>
            <p14:sldId id="273"/>
            <p14:sldId id="274"/>
            <p14:sldId id="275"/>
            <p14:sldId id="276"/>
            <p14:sldId id="277"/>
            <p14:sldId id="279"/>
            <p14:sldId id="259"/>
            <p14:sldId id="446"/>
            <p14:sldId id="447"/>
            <p14:sldId id="448"/>
            <p14:sldId id="449"/>
            <p14:sldId id="450"/>
            <p14:sldId id="451"/>
            <p14:sldId id="452"/>
            <p14:sldId id="453"/>
            <p14:sldId id="286"/>
            <p14:sldId id="287"/>
            <p14:sldId id="288"/>
            <p14:sldId id="290"/>
            <p14:sldId id="291"/>
            <p14:sldId id="292"/>
            <p14:sldId id="293"/>
            <p14:sldId id="294"/>
            <p14:sldId id="295"/>
            <p14:sldId id="263"/>
            <p14:sldId id="298"/>
            <p14:sldId id="299"/>
            <p14:sldId id="300"/>
            <p14:sldId id="301"/>
            <p14:sldId id="304"/>
            <p14:sldId id="305"/>
            <p14:sldId id="306"/>
            <p14:sldId id="307"/>
            <p14:sldId id="308"/>
            <p14:sldId id="309"/>
            <p14:sldId id="310"/>
            <p14:sldId id="311"/>
            <p14:sldId id="314"/>
            <p14:sldId id="315"/>
            <p14:sldId id="316"/>
            <p14:sldId id="317"/>
            <p14:sldId id="320"/>
            <p14:sldId id="321"/>
            <p14:sldId id="443"/>
            <p14:sldId id="323"/>
            <p14:sldId id="324"/>
            <p14:sldId id="444"/>
            <p14:sldId id="326"/>
            <p14:sldId id="327"/>
            <p14:sldId id="328"/>
            <p14:sldId id="329"/>
            <p14:sldId id="330"/>
            <p14:sldId id="332"/>
            <p14:sldId id="333"/>
            <p14:sldId id="334"/>
            <p14:sldId id="335"/>
            <p14:sldId id="336"/>
            <p14:sldId id="337"/>
            <p14:sldId id="338"/>
            <p14:sldId id="339"/>
            <p14:sldId id="341"/>
            <p14:sldId id="342"/>
            <p14:sldId id="343"/>
            <p14:sldId id="344"/>
            <p14:sldId id="345"/>
            <p14:sldId id="346"/>
            <p14:sldId id="347"/>
            <p14:sldId id="348"/>
            <p14:sldId id="349"/>
            <p14:sldId id="350"/>
            <p14:sldId id="351"/>
            <p14:sldId id="352"/>
            <p14:sldId id="353"/>
            <p14:sldId id="367"/>
            <p14:sldId id="368"/>
            <p14:sldId id="369"/>
            <p14:sldId id="370"/>
            <p14:sldId id="371"/>
            <p14:sldId id="372"/>
            <p14:sldId id="373"/>
            <p14:sldId id="374"/>
            <p14:sldId id="375"/>
            <p14:sldId id="376"/>
            <p14:sldId id="377"/>
            <p14:sldId id="378"/>
            <p14:sldId id="379"/>
            <p14:sldId id="454"/>
            <p14:sldId id="455"/>
            <p14:sldId id="261"/>
            <p14:sldId id="456"/>
            <p14:sldId id="457"/>
            <p14:sldId id="264"/>
            <p14:sldId id="265"/>
            <p14:sldId id="266"/>
            <p14:sldId id="382"/>
            <p14:sldId id="383"/>
            <p14:sldId id="384"/>
            <p14:sldId id="385"/>
            <p14:sldId id="386"/>
            <p14:sldId id="387"/>
            <p14:sldId id="388"/>
            <p14:sldId id="389"/>
            <p14:sldId id="390"/>
            <p14:sldId id="391"/>
            <p14:sldId id="392"/>
            <p14:sldId id="398"/>
            <p14:sldId id="399"/>
            <p14:sldId id="404"/>
            <p14:sldId id="405"/>
            <p14:sldId id="407"/>
            <p14:sldId id="408"/>
            <p14:sldId id="409"/>
            <p14:sldId id="458"/>
            <p14:sldId id="459"/>
            <p14:sldId id="460"/>
            <p14:sldId id="461"/>
            <p14:sldId id="462"/>
            <p14:sldId id="463"/>
            <p14:sldId id="464"/>
            <p14:sldId id="465"/>
            <p14:sldId id="466"/>
            <p14:sldId id="442"/>
            <p14:sldId id="427"/>
            <p14:sldId id="428"/>
            <p14:sldId id="429"/>
            <p14:sldId id="430"/>
            <p14:sldId id="280"/>
            <p14:sldId id="260"/>
            <p14:sldId id="262"/>
            <p14:sldId id="296"/>
            <p14:sldId id="302"/>
            <p14:sldId id="312"/>
            <p14:sldId id="318"/>
            <p14:sldId id="445"/>
            <p14:sldId id="354"/>
            <p14:sldId id="380"/>
            <p14:sldId id="267"/>
            <p14:sldId id="467"/>
          </p14:sldIdLst>
        </p14:section>
        <p14:section name="text slide" id="{65043596-36B7-4360-BB5C-7A99EFAEC5C9}">
          <p14:sldIdLst/>
        </p14:section>
        <p14:section name="graph slide" id="{B26F6679-C236-4D3D-BC2F-CAE5ED400718}">
          <p14:sldIdLst/>
        </p14:section>
        <p14:section name="bibliography" id="{2ECB0A3B-7D16-4F98-AD6A-5308DF7BF0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ECEFA"/>
    <a:srgbClr val="92C6E6"/>
    <a:srgbClr val="80D2F7"/>
    <a:srgbClr val="7ED1F7"/>
    <a:srgbClr val="A1DFFD"/>
    <a:srgbClr val="C0F5FF"/>
    <a:srgbClr val="3C96FA"/>
    <a:srgbClr val="BDE5F9"/>
    <a:srgbClr val="C1E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31" autoAdjust="0"/>
    <p:restoredTop sz="94660"/>
  </p:normalViewPr>
  <p:slideViewPr>
    <p:cSldViewPr snapToGrid="0">
      <p:cViewPr>
        <p:scale>
          <a:sx n="51" d="100"/>
          <a:sy n="51" d="100"/>
        </p:scale>
        <p:origin x="537"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notesMaster" Target="notesMasters/notesMaster1.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72425-CAA4-4F74-814B-9DC471C395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B14265-C659-4418-BBDB-12194BCECB6E}">
      <dgm:prSet/>
      <dgm:spPr/>
      <dgm:t>
        <a:bodyPr/>
        <a:lstStyle/>
        <a:p>
          <a:r>
            <a:rPr lang="en-US" b="1" dirty="0"/>
            <a:t>Lidar-Assisted Control (LAC)</a:t>
          </a:r>
          <a:r>
            <a:rPr lang="en-US" dirty="0"/>
            <a:t> can reduce turbine loads, improve pitch control response, and modestly increase energy capture or lifetime — especially using collective-pitch feedforward control. </a:t>
          </a:r>
        </a:p>
      </dgm:t>
    </dgm:pt>
    <dgm:pt modelId="{2810C372-E780-42B5-8FB8-FB947F5D4AEC}" type="parTrans" cxnId="{042F50E0-8C0A-4A08-804A-B9C79B3A8CE8}">
      <dgm:prSet/>
      <dgm:spPr/>
      <dgm:t>
        <a:bodyPr/>
        <a:lstStyle/>
        <a:p>
          <a:endParaRPr lang="en-US"/>
        </a:p>
      </dgm:t>
    </dgm:pt>
    <dgm:pt modelId="{4EF94381-16D0-42B4-AAC6-CD985CE24360}" type="sibTrans" cxnId="{042F50E0-8C0A-4A08-804A-B9C79B3A8CE8}">
      <dgm:prSet/>
      <dgm:spPr/>
      <dgm:t>
        <a:bodyPr/>
        <a:lstStyle/>
        <a:p>
          <a:endParaRPr lang="en-US"/>
        </a:p>
      </dgm:t>
    </dgm:pt>
    <dgm:pt modelId="{42A623F9-600C-48AD-AA5C-D47B437331A5}">
      <dgm:prSet/>
      <dgm:spPr/>
      <dgm:t>
        <a:bodyPr/>
        <a:lstStyle/>
        <a:p>
          <a:r>
            <a:rPr lang="en-US" b="1" dirty="0"/>
            <a:t>Start with nacelle-mounted LiDAR + collective-pitch feedforward</a:t>
          </a:r>
          <a:r>
            <a:rPr lang="en-US" dirty="0"/>
            <a:t> (most proven LAC method) to reduce turbine loads and extend lifetime.</a:t>
          </a:r>
        </a:p>
      </dgm:t>
    </dgm:pt>
    <dgm:pt modelId="{B11D9BFA-1157-494A-B10C-011DCE71CD81}" type="parTrans" cxnId="{8A7A506E-738E-4A77-817B-BAC6430B7A9C}">
      <dgm:prSet/>
      <dgm:spPr/>
      <dgm:t>
        <a:bodyPr/>
        <a:lstStyle/>
        <a:p>
          <a:endParaRPr lang="en-US"/>
        </a:p>
      </dgm:t>
    </dgm:pt>
    <dgm:pt modelId="{B0BA648E-C359-4D1F-8D05-E0DE07738B82}" type="sibTrans" cxnId="{8A7A506E-738E-4A77-817B-BAC6430B7A9C}">
      <dgm:prSet/>
      <dgm:spPr/>
      <dgm:t>
        <a:bodyPr/>
        <a:lstStyle/>
        <a:p>
          <a:endParaRPr lang="en-US"/>
        </a:p>
      </dgm:t>
    </dgm:pt>
    <dgm:pt modelId="{84BDE96D-D1A5-40A1-AF1D-B50789E215EB}">
      <dgm:prSet/>
      <dgm:spPr/>
      <dgm:t>
        <a:bodyPr/>
        <a:lstStyle/>
        <a:p>
          <a:r>
            <a:rPr lang="en-US" b="1" dirty="0"/>
            <a:t>Ensure dust/visibility mitigation and robust fallback control</a:t>
          </a:r>
          <a:r>
            <a:rPr lang="en-US" dirty="0"/>
            <a:t> so turbines safely revert to baseline if LiDAR signals degrade.</a:t>
          </a:r>
        </a:p>
      </dgm:t>
    </dgm:pt>
    <dgm:pt modelId="{0F55B578-8D3E-4B10-8C48-1F02E2BE7483}" type="parTrans" cxnId="{A56CF04A-744A-4455-BB67-CE654AA6216D}">
      <dgm:prSet/>
      <dgm:spPr/>
      <dgm:t>
        <a:bodyPr/>
        <a:lstStyle/>
        <a:p>
          <a:endParaRPr lang="en-US"/>
        </a:p>
      </dgm:t>
    </dgm:pt>
    <dgm:pt modelId="{362A1EE9-64B0-415C-940B-7BA37E0F8345}" type="sibTrans" cxnId="{A56CF04A-744A-4455-BB67-CE654AA6216D}">
      <dgm:prSet/>
      <dgm:spPr/>
      <dgm:t>
        <a:bodyPr/>
        <a:lstStyle/>
        <a:p>
          <a:endParaRPr lang="en-US"/>
        </a:p>
      </dgm:t>
    </dgm:pt>
    <dgm:pt modelId="{608C612A-A5B0-4F59-811F-03914765EAC1}" type="pres">
      <dgm:prSet presAssocID="{A1C72425-CAA4-4F74-814B-9DC471C3954C}" presName="linear" presStyleCnt="0">
        <dgm:presLayoutVars>
          <dgm:animLvl val="lvl"/>
          <dgm:resizeHandles val="exact"/>
        </dgm:presLayoutVars>
      </dgm:prSet>
      <dgm:spPr/>
    </dgm:pt>
    <dgm:pt modelId="{A0C174E7-3D2F-4753-BD27-A4F4352E709F}" type="pres">
      <dgm:prSet presAssocID="{F4B14265-C659-4418-BBDB-12194BCECB6E}" presName="parentText" presStyleLbl="node1" presStyleIdx="0" presStyleCnt="3" custScaleX="95899" custScaleY="79438">
        <dgm:presLayoutVars>
          <dgm:chMax val="0"/>
          <dgm:bulletEnabled val="1"/>
        </dgm:presLayoutVars>
      </dgm:prSet>
      <dgm:spPr/>
    </dgm:pt>
    <dgm:pt modelId="{7FE23A87-54E2-4A42-9E6E-48D3C6D35300}" type="pres">
      <dgm:prSet presAssocID="{4EF94381-16D0-42B4-AAC6-CD985CE24360}" presName="spacer" presStyleCnt="0"/>
      <dgm:spPr/>
    </dgm:pt>
    <dgm:pt modelId="{78EF3037-D12C-4D86-8186-95BC34FE95F6}" type="pres">
      <dgm:prSet presAssocID="{42A623F9-600C-48AD-AA5C-D47B437331A5}" presName="parentText" presStyleLbl="node1" presStyleIdx="1" presStyleCnt="3" custScaleX="96114" custScaleY="85760">
        <dgm:presLayoutVars>
          <dgm:chMax val="0"/>
          <dgm:bulletEnabled val="1"/>
        </dgm:presLayoutVars>
      </dgm:prSet>
      <dgm:spPr/>
    </dgm:pt>
    <dgm:pt modelId="{5A3280ED-1367-4C12-898A-DEAFFBB28B84}" type="pres">
      <dgm:prSet presAssocID="{B0BA648E-C359-4D1F-8D05-E0DE07738B82}" presName="spacer" presStyleCnt="0"/>
      <dgm:spPr/>
    </dgm:pt>
    <dgm:pt modelId="{26A48CAA-4C80-4352-B8F7-0ADD51C84F45}" type="pres">
      <dgm:prSet presAssocID="{84BDE96D-D1A5-40A1-AF1D-B50789E215EB}" presName="parentText" presStyleLbl="node1" presStyleIdx="2" presStyleCnt="3" custScaleX="95683" custScaleY="85567">
        <dgm:presLayoutVars>
          <dgm:chMax val="0"/>
          <dgm:bulletEnabled val="1"/>
        </dgm:presLayoutVars>
      </dgm:prSet>
      <dgm:spPr/>
    </dgm:pt>
  </dgm:ptLst>
  <dgm:cxnLst>
    <dgm:cxn modelId="{23D7BE23-69C7-4F1D-8EC4-019C64A73DE3}" type="presOf" srcId="{F4B14265-C659-4418-BBDB-12194BCECB6E}" destId="{A0C174E7-3D2F-4753-BD27-A4F4352E709F}" srcOrd="0" destOrd="0" presId="urn:microsoft.com/office/officeart/2005/8/layout/vList2"/>
    <dgm:cxn modelId="{0555BF5C-7F77-4BEB-9FE0-4461ECA57B9E}" type="presOf" srcId="{A1C72425-CAA4-4F74-814B-9DC471C3954C}" destId="{608C612A-A5B0-4F59-811F-03914765EAC1}" srcOrd="0" destOrd="0" presId="urn:microsoft.com/office/officeart/2005/8/layout/vList2"/>
    <dgm:cxn modelId="{A56CF04A-744A-4455-BB67-CE654AA6216D}" srcId="{A1C72425-CAA4-4F74-814B-9DC471C3954C}" destId="{84BDE96D-D1A5-40A1-AF1D-B50789E215EB}" srcOrd="2" destOrd="0" parTransId="{0F55B578-8D3E-4B10-8C48-1F02E2BE7483}" sibTransId="{362A1EE9-64B0-415C-940B-7BA37E0F8345}"/>
    <dgm:cxn modelId="{8A7A506E-738E-4A77-817B-BAC6430B7A9C}" srcId="{A1C72425-CAA4-4F74-814B-9DC471C3954C}" destId="{42A623F9-600C-48AD-AA5C-D47B437331A5}" srcOrd="1" destOrd="0" parTransId="{B11D9BFA-1157-494A-B10C-011DCE71CD81}" sibTransId="{B0BA648E-C359-4D1F-8D05-E0DE07738B82}"/>
    <dgm:cxn modelId="{4326628C-3A6A-4E7E-9526-4CB6F45C0DAF}" type="presOf" srcId="{84BDE96D-D1A5-40A1-AF1D-B50789E215EB}" destId="{26A48CAA-4C80-4352-B8F7-0ADD51C84F45}" srcOrd="0" destOrd="0" presId="urn:microsoft.com/office/officeart/2005/8/layout/vList2"/>
    <dgm:cxn modelId="{CA42AAD3-DB66-4FE2-82F3-79A2142ACDFF}" type="presOf" srcId="{42A623F9-600C-48AD-AA5C-D47B437331A5}" destId="{78EF3037-D12C-4D86-8186-95BC34FE95F6}" srcOrd="0" destOrd="0" presId="urn:microsoft.com/office/officeart/2005/8/layout/vList2"/>
    <dgm:cxn modelId="{042F50E0-8C0A-4A08-804A-B9C79B3A8CE8}" srcId="{A1C72425-CAA4-4F74-814B-9DC471C3954C}" destId="{F4B14265-C659-4418-BBDB-12194BCECB6E}" srcOrd="0" destOrd="0" parTransId="{2810C372-E780-42B5-8FB8-FB947F5D4AEC}" sibTransId="{4EF94381-16D0-42B4-AAC6-CD985CE24360}"/>
    <dgm:cxn modelId="{F6B8640B-386E-46C8-BD11-612236216F77}" type="presParOf" srcId="{608C612A-A5B0-4F59-811F-03914765EAC1}" destId="{A0C174E7-3D2F-4753-BD27-A4F4352E709F}" srcOrd="0" destOrd="0" presId="urn:microsoft.com/office/officeart/2005/8/layout/vList2"/>
    <dgm:cxn modelId="{10AA2123-B489-4ADB-91E8-CC958691894E}" type="presParOf" srcId="{608C612A-A5B0-4F59-811F-03914765EAC1}" destId="{7FE23A87-54E2-4A42-9E6E-48D3C6D35300}" srcOrd="1" destOrd="0" presId="urn:microsoft.com/office/officeart/2005/8/layout/vList2"/>
    <dgm:cxn modelId="{E0C076F4-57DF-44CC-BD44-0A0BE33DA77E}" type="presParOf" srcId="{608C612A-A5B0-4F59-811F-03914765EAC1}" destId="{78EF3037-D12C-4D86-8186-95BC34FE95F6}" srcOrd="2" destOrd="0" presId="urn:microsoft.com/office/officeart/2005/8/layout/vList2"/>
    <dgm:cxn modelId="{4013B18E-388D-4985-B2C0-73C5446F45F3}" type="presParOf" srcId="{608C612A-A5B0-4F59-811F-03914765EAC1}" destId="{5A3280ED-1367-4C12-898A-DEAFFBB28B84}" srcOrd="3" destOrd="0" presId="urn:microsoft.com/office/officeart/2005/8/layout/vList2"/>
    <dgm:cxn modelId="{1759626C-D0DE-44C4-8B25-BE08E1BA848A}" type="presParOf" srcId="{608C612A-A5B0-4F59-811F-03914765EAC1}" destId="{26A48CAA-4C80-4352-B8F7-0ADD51C84F4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B02CE4-9335-4A45-80B0-DCA663846B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5505C5-2309-4749-B523-7D84F766C80E}">
      <dgm:prSet custT="1"/>
      <dgm:spPr/>
      <dgm:t>
        <a:bodyPr/>
        <a:lstStyle/>
        <a:p>
          <a:pPr algn="ctr"/>
          <a:r>
            <a:rPr lang="en-US" sz="2400" dirty="0"/>
            <a:t>Week 4</a:t>
          </a:r>
          <a:endParaRPr lang="en-US" sz="800" dirty="0"/>
        </a:p>
      </dgm:t>
    </dgm:pt>
    <dgm:pt modelId="{61230411-CF52-4800-82F2-13E227A2398D}" type="parTrans" cxnId="{3C8F8FB8-D07B-4804-86E4-D0E53AA5CB28}">
      <dgm:prSet/>
      <dgm:spPr/>
      <dgm:t>
        <a:bodyPr/>
        <a:lstStyle/>
        <a:p>
          <a:endParaRPr lang="en-US"/>
        </a:p>
      </dgm:t>
    </dgm:pt>
    <dgm:pt modelId="{3B7B50CF-0E2F-4199-B3B6-6F777832BAC1}" type="sibTrans" cxnId="{3C8F8FB8-D07B-4804-86E4-D0E53AA5CB28}">
      <dgm:prSet/>
      <dgm:spPr/>
      <dgm:t>
        <a:bodyPr/>
        <a:lstStyle/>
        <a:p>
          <a:endParaRPr lang="en-US"/>
        </a:p>
      </dgm:t>
    </dgm:pt>
    <dgm:pt modelId="{BCAF56A7-1B71-4524-87E9-E1A0D4F28E46}">
      <dgm:prSet custT="1"/>
      <dgm:spPr/>
      <dgm:t>
        <a:bodyPr/>
        <a:lstStyle/>
        <a:p>
          <a:endParaRPr lang="en-US" sz="2400" dirty="0"/>
        </a:p>
      </dgm:t>
    </dgm:pt>
    <dgm:pt modelId="{C236492F-9B7D-4D81-BA5C-45A12CC42B67}" type="parTrans" cxnId="{EBB56957-A80B-48C3-B115-8D1E7FD7EBA8}">
      <dgm:prSet/>
      <dgm:spPr/>
      <dgm:t>
        <a:bodyPr/>
        <a:lstStyle/>
        <a:p>
          <a:endParaRPr lang="en-US"/>
        </a:p>
      </dgm:t>
    </dgm:pt>
    <dgm:pt modelId="{37C2E35D-4250-464D-B45F-0A22C5F494AF}" type="sibTrans" cxnId="{EBB56957-A80B-48C3-B115-8D1E7FD7EBA8}">
      <dgm:prSet/>
      <dgm:spPr/>
      <dgm:t>
        <a:bodyPr/>
        <a:lstStyle/>
        <a:p>
          <a:endParaRPr lang="en-US"/>
        </a:p>
      </dgm:t>
    </dgm:pt>
    <dgm:pt modelId="{F37C4575-14CE-4C9C-A47E-49DEC218BD31}" type="pres">
      <dgm:prSet presAssocID="{57B02CE4-9335-4A45-80B0-DCA663846BCC}" presName="linear" presStyleCnt="0">
        <dgm:presLayoutVars>
          <dgm:animLvl val="lvl"/>
          <dgm:resizeHandles val="exact"/>
        </dgm:presLayoutVars>
      </dgm:prSet>
      <dgm:spPr/>
    </dgm:pt>
    <dgm:pt modelId="{3166FA60-BB56-456E-A222-3534909DA792}" type="pres">
      <dgm:prSet presAssocID="{4A5505C5-2309-4749-B523-7D84F766C80E}" presName="parentText" presStyleLbl="node1" presStyleIdx="0" presStyleCnt="1" custScaleX="59920" custScaleY="45064" custLinFactNeighborY="-11888">
        <dgm:presLayoutVars>
          <dgm:chMax val="0"/>
          <dgm:bulletEnabled val="1"/>
        </dgm:presLayoutVars>
      </dgm:prSet>
      <dgm:spPr/>
    </dgm:pt>
    <dgm:pt modelId="{4C2D9BC6-DCE6-4475-AF81-55F1F2F52AD0}" type="pres">
      <dgm:prSet presAssocID="{4A5505C5-2309-4749-B523-7D84F766C80E}" presName="childText" presStyleLbl="revTx" presStyleIdx="0" presStyleCnt="1">
        <dgm:presLayoutVars>
          <dgm:bulletEnabled val="1"/>
        </dgm:presLayoutVars>
      </dgm:prSet>
      <dgm:spPr/>
    </dgm:pt>
  </dgm:ptLst>
  <dgm:cxnLst>
    <dgm:cxn modelId="{EBB56957-A80B-48C3-B115-8D1E7FD7EBA8}" srcId="{4A5505C5-2309-4749-B523-7D84F766C80E}" destId="{BCAF56A7-1B71-4524-87E9-E1A0D4F28E46}" srcOrd="0" destOrd="0" parTransId="{C236492F-9B7D-4D81-BA5C-45A12CC42B67}" sibTransId="{37C2E35D-4250-464D-B45F-0A22C5F494AF}"/>
    <dgm:cxn modelId="{B7CA6D59-C268-4FF4-B7C0-4E7E3CE0DFA7}" type="presOf" srcId="{57B02CE4-9335-4A45-80B0-DCA663846BCC}" destId="{F37C4575-14CE-4C9C-A47E-49DEC218BD31}" srcOrd="0" destOrd="0" presId="urn:microsoft.com/office/officeart/2005/8/layout/vList2"/>
    <dgm:cxn modelId="{A206D3A8-FA3C-4888-84B8-D1ACBB25A644}" type="presOf" srcId="{BCAF56A7-1B71-4524-87E9-E1A0D4F28E46}" destId="{4C2D9BC6-DCE6-4475-AF81-55F1F2F52AD0}" srcOrd="0" destOrd="0" presId="urn:microsoft.com/office/officeart/2005/8/layout/vList2"/>
    <dgm:cxn modelId="{3C8F8FB8-D07B-4804-86E4-D0E53AA5CB28}" srcId="{57B02CE4-9335-4A45-80B0-DCA663846BCC}" destId="{4A5505C5-2309-4749-B523-7D84F766C80E}" srcOrd="0" destOrd="0" parTransId="{61230411-CF52-4800-82F2-13E227A2398D}" sibTransId="{3B7B50CF-0E2F-4199-B3B6-6F777832BAC1}"/>
    <dgm:cxn modelId="{36BCAFE6-D79A-4FC6-AE73-8C4930A35E17}" type="presOf" srcId="{4A5505C5-2309-4749-B523-7D84F766C80E}" destId="{3166FA60-BB56-456E-A222-3534909DA792}" srcOrd="0" destOrd="0" presId="urn:microsoft.com/office/officeart/2005/8/layout/vList2"/>
    <dgm:cxn modelId="{C64F1A8D-C1B9-42BE-A2E8-D8F4A3D0CD1B}" type="presParOf" srcId="{F37C4575-14CE-4C9C-A47E-49DEC218BD31}" destId="{3166FA60-BB56-456E-A222-3534909DA792}" srcOrd="0" destOrd="0" presId="urn:microsoft.com/office/officeart/2005/8/layout/vList2"/>
    <dgm:cxn modelId="{0D757483-9215-49CF-A0E6-F579BDADD9B3}" type="presParOf" srcId="{F37C4575-14CE-4C9C-A47E-49DEC218BD31}" destId="{4C2D9BC6-DCE6-4475-AF81-55F1F2F52AD0}" srcOrd="1"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357F07-0FE0-4BBA-9EDD-94E959CDBC9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3E1AE70-F17F-4AE8-B49C-DBF538568722}">
      <dgm:prSet/>
      <dgm:spPr/>
      <dgm:t>
        <a:bodyPr/>
        <a:lstStyle/>
        <a:p>
          <a:r>
            <a:rPr lang="en-US" dirty="0"/>
            <a:t>Start Fortran implementation. </a:t>
          </a:r>
        </a:p>
      </dgm:t>
    </dgm:pt>
    <dgm:pt modelId="{8BC57823-A936-4672-97F6-A727EC5A9732}" type="parTrans" cxnId="{DB3E14BE-AF3B-4432-95F3-642C15290B48}">
      <dgm:prSet/>
      <dgm:spPr/>
      <dgm:t>
        <a:bodyPr/>
        <a:lstStyle/>
        <a:p>
          <a:endParaRPr lang="en-US"/>
        </a:p>
      </dgm:t>
    </dgm:pt>
    <dgm:pt modelId="{DD8EE29A-1F03-4496-8B3C-CE1CBB433C14}" type="sibTrans" cxnId="{DB3E14BE-AF3B-4432-95F3-642C15290B48}">
      <dgm:prSet/>
      <dgm:spPr/>
      <dgm:t>
        <a:bodyPr/>
        <a:lstStyle/>
        <a:p>
          <a:endParaRPr lang="en-US"/>
        </a:p>
      </dgm:t>
    </dgm:pt>
    <dgm:pt modelId="{39E0E664-0CEA-4ACE-AB71-42B6B95AA2EA}">
      <dgm:prSet/>
      <dgm:spPr/>
      <dgm:t>
        <a:bodyPr/>
        <a:lstStyle/>
        <a:p>
          <a:r>
            <a:rPr lang="en-US"/>
            <a:t>Enhance MATLAB/Python through applied tasks. </a:t>
          </a:r>
        </a:p>
      </dgm:t>
    </dgm:pt>
    <dgm:pt modelId="{75A27541-8B40-4CE1-8DFC-B607BF497E8B}" type="parTrans" cxnId="{91F80835-2334-4603-8602-32179DE1BF8A}">
      <dgm:prSet/>
      <dgm:spPr/>
      <dgm:t>
        <a:bodyPr/>
        <a:lstStyle/>
        <a:p>
          <a:endParaRPr lang="en-US"/>
        </a:p>
      </dgm:t>
    </dgm:pt>
    <dgm:pt modelId="{6B547EDB-329C-45FB-B8C2-B7D153263CA4}" type="sibTrans" cxnId="{91F80835-2334-4603-8602-32179DE1BF8A}">
      <dgm:prSet/>
      <dgm:spPr/>
      <dgm:t>
        <a:bodyPr/>
        <a:lstStyle/>
        <a:p>
          <a:endParaRPr lang="en-US"/>
        </a:p>
      </dgm:t>
    </dgm:pt>
    <dgm:pt modelId="{75897A5A-6113-4AA0-9F6D-CCF5566A662A}">
      <dgm:prSet/>
      <dgm:spPr/>
      <dgm:t>
        <a:bodyPr/>
        <a:lstStyle/>
        <a:p>
          <a:r>
            <a:rPr lang="en-US"/>
            <a:t>Finish literature reviews and identify research focus.</a:t>
          </a:r>
        </a:p>
      </dgm:t>
    </dgm:pt>
    <dgm:pt modelId="{613FFFA6-279A-4B53-BFAD-C841BFEE8302}" type="parTrans" cxnId="{B4353EA6-02B7-420E-A174-AA5A9A0776B9}">
      <dgm:prSet/>
      <dgm:spPr/>
      <dgm:t>
        <a:bodyPr/>
        <a:lstStyle/>
        <a:p>
          <a:endParaRPr lang="en-US"/>
        </a:p>
      </dgm:t>
    </dgm:pt>
    <dgm:pt modelId="{DBDDE527-5697-4E45-94EA-988764617400}" type="sibTrans" cxnId="{B4353EA6-02B7-420E-A174-AA5A9A0776B9}">
      <dgm:prSet/>
      <dgm:spPr/>
      <dgm:t>
        <a:bodyPr/>
        <a:lstStyle/>
        <a:p>
          <a:endParaRPr lang="en-US"/>
        </a:p>
      </dgm:t>
    </dgm:pt>
    <dgm:pt modelId="{4D1ADC15-C253-4ED2-B1C0-41DBA1627FA6}">
      <dgm:prSet/>
      <dgm:spPr/>
      <dgm:t>
        <a:bodyPr/>
        <a:lstStyle/>
        <a:p>
          <a:r>
            <a:rPr lang="en-US"/>
            <a:t>Analyze previous project data for control insights.</a:t>
          </a:r>
        </a:p>
      </dgm:t>
    </dgm:pt>
    <dgm:pt modelId="{8650D57E-E14B-4F59-9E53-96E6DE5DB3D0}" type="parTrans" cxnId="{99D4D0E7-B2BA-44F1-B86E-F5775193EF3C}">
      <dgm:prSet/>
      <dgm:spPr/>
      <dgm:t>
        <a:bodyPr/>
        <a:lstStyle/>
        <a:p>
          <a:endParaRPr lang="en-US"/>
        </a:p>
      </dgm:t>
    </dgm:pt>
    <dgm:pt modelId="{99ADD0C0-BF0E-41F8-AE4B-C6A6936FE816}" type="sibTrans" cxnId="{99D4D0E7-B2BA-44F1-B86E-F5775193EF3C}">
      <dgm:prSet/>
      <dgm:spPr/>
      <dgm:t>
        <a:bodyPr/>
        <a:lstStyle/>
        <a:p>
          <a:endParaRPr lang="en-US"/>
        </a:p>
      </dgm:t>
    </dgm:pt>
    <dgm:pt modelId="{0B87EF75-1195-45E4-8C8C-78EF36C61906}">
      <dgm:prSet/>
      <dgm:spPr/>
      <dgm:t>
        <a:bodyPr/>
        <a:lstStyle/>
        <a:p>
          <a:r>
            <a:rPr lang="en-US" dirty="0"/>
            <a:t>Develop and test LiDAR-based control strategies.</a:t>
          </a:r>
        </a:p>
      </dgm:t>
    </dgm:pt>
    <dgm:pt modelId="{FBF143C4-D854-4E80-8CAD-C3C11234D989}" type="parTrans" cxnId="{10D54557-300F-4F41-B579-D43CFE1BAC61}">
      <dgm:prSet/>
      <dgm:spPr/>
      <dgm:t>
        <a:bodyPr/>
        <a:lstStyle/>
        <a:p>
          <a:endParaRPr lang="en-US"/>
        </a:p>
      </dgm:t>
    </dgm:pt>
    <dgm:pt modelId="{DCB3549A-35F2-48C1-8D2E-05E92B153F6C}" type="sibTrans" cxnId="{10D54557-300F-4F41-B579-D43CFE1BAC61}">
      <dgm:prSet/>
      <dgm:spPr/>
      <dgm:t>
        <a:bodyPr/>
        <a:lstStyle/>
        <a:p>
          <a:endParaRPr lang="en-US"/>
        </a:p>
      </dgm:t>
    </dgm:pt>
    <dgm:pt modelId="{79D4A9FF-B34C-49F5-A966-0FA3D3211D0D}" type="pres">
      <dgm:prSet presAssocID="{08357F07-0FE0-4BBA-9EDD-94E959CDBC98}" presName="linear" presStyleCnt="0">
        <dgm:presLayoutVars>
          <dgm:animLvl val="lvl"/>
          <dgm:resizeHandles val="exact"/>
        </dgm:presLayoutVars>
      </dgm:prSet>
      <dgm:spPr/>
    </dgm:pt>
    <dgm:pt modelId="{ACE3BCCF-649D-4A73-996D-33A9942513B6}" type="pres">
      <dgm:prSet presAssocID="{13E1AE70-F17F-4AE8-B49C-DBF538568722}" presName="parentText" presStyleLbl="node1" presStyleIdx="0" presStyleCnt="5">
        <dgm:presLayoutVars>
          <dgm:chMax val="0"/>
          <dgm:bulletEnabled val="1"/>
        </dgm:presLayoutVars>
      </dgm:prSet>
      <dgm:spPr/>
    </dgm:pt>
    <dgm:pt modelId="{CD3C6496-04CF-45E7-9713-669E24AA5140}" type="pres">
      <dgm:prSet presAssocID="{DD8EE29A-1F03-4496-8B3C-CE1CBB433C14}" presName="spacer" presStyleCnt="0"/>
      <dgm:spPr/>
    </dgm:pt>
    <dgm:pt modelId="{B91EFA6A-50F5-493B-AED3-8516F2D9EE59}" type="pres">
      <dgm:prSet presAssocID="{39E0E664-0CEA-4ACE-AB71-42B6B95AA2EA}" presName="parentText" presStyleLbl="node1" presStyleIdx="1" presStyleCnt="5">
        <dgm:presLayoutVars>
          <dgm:chMax val="0"/>
          <dgm:bulletEnabled val="1"/>
        </dgm:presLayoutVars>
      </dgm:prSet>
      <dgm:spPr/>
    </dgm:pt>
    <dgm:pt modelId="{5583C739-E940-465A-8F25-8A0C8B14A7FB}" type="pres">
      <dgm:prSet presAssocID="{6B547EDB-329C-45FB-B8C2-B7D153263CA4}" presName="spacer" presStyleCnt="0"/>
      <dgm:spPr/>
    </dgm:pt>
    <dgm:pt modelId="{A016F72D-D87D-4B4B-9B54-36ED41BD406C}" type="pres">
      <dgm:prSet presAssocID="{75897A5A-6113-4AA0-9F6D-CCF5566A662A}" presName="parentText" presStyleLbl="node1" presStyleIdx="2" presStyleCnt="5">
        <dgm:presLayoutVars>
          <dgm:chMax val="0"/>
          <dgm:bulletEnabled val="1"/>
        </dgm:presLayoutVars>
      </dgm:prSet>
      <dgm:spPr/>
    </dgm:pt>
    <dgm:pt modelId="{5946EA2A-D306-47D3-8053-0088C3AC61E3}" type="pres">
      <dgm:prSet presAssocID="{DBDDE527-5697-4E45-94EA-988764617400}" presName="spacer" presStyleCnt="0"/>
      <dgm:spPr/>
    </dgm:pt>
    <dgm:pt modelId="{079443E7-2A66-4E9F-8F60-8BCBEEC2FBFE}" type="pres">
      <dgm:prSet presAssocID="{4D1ADC15-C253-4ED2-B1C0-41DBA1627FA6}" presName="parentText" presStyleLbl="node1" presStyleIdx="3" presStyleCnt="5">
        <dgm:presLayoutVars>
          <dgm:chMax val="0"/>
          <dgm:bulletEnabled val="1"/>
        </dgm:presLayoutVars>
      </dgm:prSet>
      <dgm:spPr/>
    </dgm:pt>
    <dgm:pt modelId="{CA1BD284-14D6-4AC5-AA80-CFE2E3BE4DC9}" type="pres">
      <dgm:prSet presAssocID="{99ADD0C0-BF0E-41F8-AE4B-C6A6936FE816}" presName="spacer" presStyleCnt="0"/>
      <dgm:spPr/>
    </dgm:pt>
    <dgm:pt modelId="{68903AF6-1FBB-43F2-AB83-51D4011B0F2A}" type="pres">
      <dgm:prSet presAssocID="{0B87EF75-1195-45E4-8C8C-78EF36C61906}" presName="parentText" presStyleLbl="node1" presStyleIdx="4" presStyleCnt="5">
        <dgm:presLayoutVars>
          <dgm:chMax val="0"/>
          <dgm:bulletEnabled val="1"/>
        </dgm:presLayoutVars>
      </dgm:prSet>
      <dgm:spPr/>
    </dgm:pt>
  </dgm:ptLst>
  <dgm:cxnLst>
    <dgm:cxn modelId="{91F80835-2334-4603-8602-32179DE1BF8A}" srcId="{08357F07-0FE0-4BBA-9EDD-94E959CDBC98}" destId="{39E0E664-0CEA-4ACE-AB71-42B6B95AA2EA}" srcOrd="1" destOrd="0" parTransId="{75A27541-8B40-4CE1-8DFC-B607BF497E8B}" sibTransId="{6B547EDB-329C-45FB-B8C2-B7D153263CA4}"/>
    <dgm:cxn modelId="{10D54557-300F-4F41-B579-D43CFE1BAC61}" srcId="{08357F07-0FE0-4BBA-9EDD-94E959CDBC98}" destId="{0B87EF75-1195-45E4-8C8C-78EF36C61906}" srcOrd="4" destOrd="0" parTransId="{FBF143C4-D854-4E80-8CAD-C3C11234D989}" sibTransId="{DCB3549A-35F2-48C1-8D2E-05E92B153F6C}"/>
    <dgm:cxn modelId="{6B92DA58-41B7-48A9-82CC-126EEA22A0D8}" type="presOf" srcId="{75897A5A-6113-4AA0-9F6D-CCF5566A662A}" destId="{A016F72D-D87D-4B4B-9B54-36ED41BD406C}" srcOrd="0" destOrd="0" presId="urn:microsoft.com/office/officeart/2005/8/layout/vList2"/>
    <dgm:cxn modelId="{B4353EA6-02B7-420E-A174-AA5A9A0776B9}" srcId="{08357F07-0FE0-4BBA-9EDD-94E959CDBC98}" destId="{75897A5A-6113-4AA0-9F6D-CCF5566A662A}" srcOrd="2" destOrd="0" parTransId="{613FFFA6-279A-4B53-BFAD-C841BFEE8302}" sibTransId="{DBDDE527-5697-4E45-94EA-988764617400}"/>
    <dgm:cxn modelId="{DB3E14BE-AF3B-4432-95F3-642C15290B48}" srcId="{08357F07-0FE0-4BBA-9EDD-94E959CDBC98}" destId="{13E1AE70-F17F-4AE8-B49C-DBF538568722}" srcOrd="0" destOrd="0" parTransId="{8BC57823-A936-4672-97F6-A727EC5A9732}" sibTransId="{DD8EE29A-1F03-4496-8B3C-CE1CBB433C14}"/>
    <dgm:cxn modelId="{496BBCE1-3AC3-4C0C-9E71-FC32FC830983}" type="presOf" srcId="{0B87EF75-1195-45E4-8C8C-78EF36C61906}" destId="{68903AF6-1FBB-43F2-AB83-51D4011B0F2A}" srcOrd="0" destOrd="0" presId="urn:microsoft.com/office/officeart/2005/8/layout/vList2"/>
    <dgm:cxn modelId="{99D4D0E7-B2BA-44F1-B86E-F5775193EF3C}" srcId="{08357F07-0FE0-4BBA-9EDD-94E959CDBC98}" destId="{4D1ADC15-C253-4ED2-B1C0-41DBA1627FA6}" srcOrd="3" destOrd="0" parTransId="{8650D57E-E14B-4F59-9E53-96E6DE5DB3D0}" sibTransId="{99ADD0C0-BF0E-41F8-AE4B-C6A6936FE816}"/>
    <dgm:cxn modelId="{243D39EA-EEF8-455A-9E1B-CEEA6A7317AA}" type="presOf" srcId="{39E0E664-0CEA-4ACE-AB71-42B6B95AA2EA}" destId="{B91EFA6A-50F5-493B-AED3-8516F2D9EE59}" srcOrd="0" destOrd="0" presId="urn:microsoft.com/office/officeart/2005/8/layout/vList2"/>
    <dgm:cxn modelId="{E9D943F3-DF3E-4571-B1FE-38B681FF6EFF}" type="presOf" srcId="{08357F07-0FE0-4BBA-9EDD-94E959CDBC98}" destId="{79D4A9FF-B34C-49F5-A966-0FA3D3211D0D}" srcOrd="0" destOrd="0" presId="urn:microsoft.com/office/officeart/2005/8/layout/vList2"/>
    <dgm:cxn modelId="{FE61E2F3-EF99-493F-ACCE-E6ECCAB132FC}" type="presOf" srcId="{13E1AE70-F17F-4AE8-B49C-DBF538568722}" destId="{ACE3BCCF-649D-4A73-996D-33A9942513B6}" srcOrd="0" destOrd="0" presId="urn:microsoft.com/office/officeart/2005/8/layout/vList2"/>
    <dgm:cxn modelId="{7C11BDF8-B48B-4D0C-8723-68A6F1C5D76E}" type="presOf" srcId="{4D1ADC15-C253-4ED2-B1C0-41DBA1627FA6}" destId="{079443E7-2A66-4E9F-8F60-8BCBEEC2FBFE}" srcOrd="0" destOrd="0" presId="urn:microsoft.com/office/officeart/2005/8/layout/vList2"/>
    <dgm:cxn modelId="{4E679865-2806-417D-B89F-2E0DC27A6178}" type="presParOf" srcId="{79D4A9FF-B34C-49F5-A966-0FA3D3211D0D}" destId="{ACE3BCCF-649D-4A73-996D-33A9942513B6}" srcOrd="0" destOrd="0" presId="urn:microsoft.com/office/officeart/2005/8/layout/vList2"/>
    <dgm:cxn modelId="{1859C4AD-5601-4A6E-A9D8-77F06446BE62}" type="presParOf" srcId="{79D4A9FF-B34C-49F5-A966-0FA3D3211D0D}" destId="{CD3C6496-04CF-45E7-9713-669E24AA5140}" srcOrd="1" destOrd="0" presId="urn:microsoft.com/office/officeart/2005/8/layout/vList2"/>
    <dgm:cxn modelId="{3929FE4C-6EE0-4E46-B756-3DAD97DE8F5A}" type="presParOf" srcId="{79D4A9FF-B34C-49F5-A966-0FA3D3211D0D}" destId="{B91EFA6A-50F5-493B-AED3-8516F2D9EE59}" srcOrd="2" destOrd="0" presId="urn:microsoft.com/office/officeart/2005/8/layout/vList2"/>
    <dgm:cxn modelId="{7064F040-DD76-4CDC-B6AE-4442916671E3}" type="presParOf" srcId="{79D4A9FF-B34C-49F5-A966-0FA3D3211D0D}" destId="{5583C739-E940-465A-8F25-8A0C8B14A7FB}" srcOrd="3" destOrd="0" presId="urn:microsoft.com/office/officeart/2005/8/layout/vList2"/>
    <dgm:cxn modelId="{CBB15B4E-BDFD-4440-95C0-1624DAF9558A}" type="presParOf" srcId="{79D4A9FF-B34C-49F5-A966-0FA3D3211D0D}" destId="{A016F72D-D87D-4B4B-9B54-36ED41BD406C}" srcOrd="4" destOrd="0" presId="urn:microsoft.com/office/officeart/2005/8/layout/vList2"/>
    <dgm:cxn modelId="{675B0D7C-32A7-4E7F-9D44-35199D7704F1}" type="presParOf" srcId="{79D4A9FF-B34C-49F5-A966-0FA3D3211D0D}" destId="{5946EA2A-D306-47D3-8053-0088C3AC61E3}" srcOrd="5" destOrd="0" presId="urn:microsoft.com/office/officeart/2005/8/layout/vList2"/>
    <dgm:cxn modelId="{C4519AE0-F1CF-4BFC-B47F-1E394C63D6EC}" type="presParOf" srcId="{79D4A9FF-B34C-49F5-A966-0FA3D3211D0D}" destId="{079443E7-2A66-4E9F-8F60-8BCBEEC2FBFE}" srcOrd="6" destOrd="0" presId="urn:microsoft.com/office/officeart/2005/8/layout/vList2"/>
    <dgm:cxn modelId="{19B63F40-7273-4B21-8108-8664BF9F8ED0}" type="presParOf" srcId="{79D4A9FF-B34C-49F5-A966-0FA3D3211D0D}" destId="{CA1BD284-14D6-4AC5-AA80-CFE2E3BE4DC9}" srcOrd="7" destOrd="0" presId="urn:microsoft.com/office/officeart/2005/8/layout/vList2"/>
    <dgm:cxn modelId="{16AB7D9D-19CC-45AC-BD9D-D1D88AC2D7E0}" type="presParOf" srcId="{79D4A9FF-B34C-49F5-A966-0FA3D3211D0D}" destId="{68903AF6-1FBB-43F2-AB83-51D4011B0F2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32C0FC5-EB57-485A-80A7-117B2003965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8DA7913-5B5F-4438-84FB-2FD234D3638F}">
      <dgm:prSet/>
      <dgm:spPr/>
      <dgm:t>
        <a:bodyPr/>
        <a:lstStyle/>
        <a:p>
          <a:r>
            <a:rPr lang="en-US" dirty="0"/>
            <a:t>1. Gained basic to intermediate skills in MATLAB, Python, Fortran. </a:t>
          </a:r>
        </a:p>
      </dgm:t>
    </dgm:pt>
    <dgm:pt modelId="{82322A96-2B9C-45FD-A4A0-F6ECB6171EEC}" type="parTrans" cxnId="{2495238F-AF66-45D8-8CE7-D1319F62CBC5}">
      <dgm:prSet/>
      <dgm:spPr/>
      <dgm:t>
        <a:bodyPr/>
        <a:lstStyle/>
        <a:p>
          <a:endParaRPr lang="en-US"/>
        </a:p>
      </dgm:t>
    </dgm:pt>
    <dgm:pt modelId="{98DCDBA3-BBDE-4D01-8735-C7CE31AC9A54}" type="sibTrans" cxnId="{2495238F-AF66-45D8-8CE7-D1319F62CBC5}">
      <dgm:prSet/>
      <dgm:spPr/>
      <dgm:t>
        <a:bodyPr/>
        <a:lstStyle/>
        <a:p>
          <a:endParaRPr lang="en-US"/>
        </a:p>
      </dgm:t>
    </dgm:pt>
    <dgm:pt modelId="{EF86B61E-3263-4CA8-A73D-F8D71EDD4845}">
      <dgm:prSet/>
      <dgm:spPr/>
      <dgm:t>
        <a:bodyPr/>
        <a:lstStyle/>
        <a:p>
          <a:r>
            <a:rPr lang="en-US" dirty="0"/>
            <a:t>2. Developed Syrian conditions and simulate working with LiDAR. </a:t>
          </a:r>
        </a:p>
      </dgm:t>
    </dgm:pt>
    <dgm:pt modelId="{FE2B15B3-F159-42C2-8DE4-A23977BD4DEC}" type="parTrans" cxnId="{8730D2C8-3AD3-4FC0-92F9-772EA1A808DA}">
      <dgm:prSet/>
      <dgm:spPr/>
      <dgm:t>
        <a:bodyPr/>
        <a:lstStyle/>
        <a:p>
          <a:endParaRPr lang="en-US"/>
        </a:p>
      </dgm:t>
    </dgm:pt>
    <dgm:pt modelId="{2216D845-78D9-44F0-95FF-CEC1533DE9CF}" type="sibTrans" cxnId="{8730D2C8-3AD3-4FC0-92F9-772EA1A808DA}">
      <dgm:prSet/>
      <dgm:spPr/>
      <dgm:t>
        <a:bodyPr/>
        <a:lstStyle/>
        <a:p>
          <a:endParaRPr lang="en-US"/>
        </a:p>
      </dgm:t>
    </dgm:pt>
    <dgm:pt modelId="{71D2C911-EA37-45E4-8C4E-AC039F056B89}">
      <dgm:prSet/>
      <dgm:spPr/>
      <dgm:t>
        <a:bodyPr/>
        <a:lstStyle/>
        <a:p>
          <a:r>
            <a:rPr lang="en-US" dirty="0"/>
            <a:t>3. Complete key tutorials and started reviewing the literature. </a:t>
          </a:r>
        </a:p>
      </dgm:t>
    </dgm:pt>
    <dgm:pt modelId="{3271EC26-DE22-4BFE-8B55-901D34058FB6}" type="parTrans" cxnId="{CD1583D2-5D40-42FF-82D7-6E8F71BCC669}">
      <dgm:prSet/>
      <dgm:spPr/>
      <dgm:t>
        <a:bodyPr/>
        <a:lstStyle/>
        <a:p>
          <a:endParaRPr lang="en-US"/>
        </a:p>
      </dgm:t>
    </dgm:pt>
    <dgm:pt modelId="{D8DEACB4-C639-4C17-AA62-3308873416FD}" type="sibTrans" cxnId="{CD1583D2-5D40-42FF-82D7-6E8F71BCC669}">
      <dgm:prSet/>
      <dgm:spPr/>
      <dgm:t>
        <a:bodyPr/>
        <a:lstStyle/>
        <a:p>
          <a:endParaRPr lang="en-US"/>
        </a:p>
      </dgm:t>
    </dgm:pt>
    <dgm:pt modelId="{D639E962-336D-4F0B-9ABA-E94E30DC72A7}">
      <dgm:prSet/>
      <dgm:spPr/>
      <dgm:t>
        <a:bodyPr/>
        <a:lstStyle/>
        <a:p>
          <a:r>
            <a:rPr lang="en-US" dirty="0"/>
            <a:t>4. Reviewed past project files and related data. </a:t>
          </a:r>
        </a:p>
      </dgm:t>
    </dgm:pt>
    <dgm:pt modelId="{E6317EB6-5988-4DD2-BCB3-0BE77A96D72C}" type="parTrans" cxnId="{6E46CA43-A3C3-4BC3-8C1D-AFD68D1AFA31}">
      <dgm:prSet/>
      <dgm:spPr/>
      <dgm:t>
        <a:bodyPr/>
        <a:lstStyle/>
        <a:p>
          <a:endParaRPr lang="en-US"/>
        </a:p>
      </dgm:t>
    </dgm:pt>
    <dgm:pt modelId="{9BA2B295-E6DA-4951-B474-001E2200E327}" type="sibTrans" cxnId="{6E46CA43-A3C3-4BC3-8C1D-AFD68D1AFA31}">
      <dgm:prSet/>
      <dgm:spPr/>
      <dgm:t>
        <a:bodyPr/>
        <a:lstStyle/>
        <a:p>
          <a:endParaRPr lang="en-US"/>
        </a:p>
      </dgm:t>
    </dgm:pt>
    <dgm:pt modelId="{CCFF480F-AF51-476D-8140-6B08E5AEB470}">
      <dgm:prSet/>
      <dgm:spPr/>
      <dgm:t>
        <a:bodyPr/>
        <a:lstStyle/>
        <a:p>
          <a:r>
            <a:rPr lang="en-US" dirty="0"/>
            <a:t>5. Team is well-prepared for the next development phase.</a:t>
          </a:r>
        </a:p>
      </dgm:t>
    </dgm:pt>
    <dgm:pt modelId="{B7D043F2-0EE7-48F2-8EAC-D1995BC2F24A}" type="parTrans" cxnId="{62D22315-786F-4056-A4D9-B8B5944E92B9}">
      <dgm:prSet/>
      <dgm:spPr/>
      <dgm:t>
        <a:bodyPr/>
        <a:lstStyle/>
        <a:p>
          <a:endParaRPr lang="en-US"/>
        </a:p>
      </dgm:t>
    </dgm:pt>
    <dgm:pt modelId="{C31774E5-A115-4342-AFC2-76FC1DDE50D0}" type="sibTrans" cxnId="{62D22315-786F-4056-A4D9-B8B5944E92B9}">
      <dgm:prSet/>
      <dgm:spPr/>
      <dgm:t>
        <a:bodyPr/>
        <a:lstStyle/>
        <a:p>
          <a:endParaRPr lang="en-US"/>
        </a:p>
      </dgm:t>
    </dgm:pt>
    <dgm:pt modelId="{46AD2F83-A732-419D-BF59-068AF5C6ADD0}" type="pres">
      <dgm:prSet presAssocID="{832C0FC5-EB57-485A-80A7-117B2003965C}" presName="linear" presStyleCnt="0">
        <dgm:presLayoutVars>
          <dgm:animLvl val="lvl"/>
          <dgm:resizeHandles val="exact"/>
        </dgm:presLayoutVars>
      </dgm:prSet>
      <dgm:spPr/>
    </dgm:pt>
    <dgm:pt modelId="{E812A116-C470-4B7A-A921-640EA6881BA5}" type="pres">
      <dgm:prSet presAssocID="{48DA7913-5B5F-4438-84FB-2FD234D3638F}" presName="parentText" presStyleLbl="node1" presStyleIdx="0" presStyleCnt="5">
        <dgm:presLayoutVars>
          <dgm:chMax val="0"/>
          <dgm:bulletEnabled val="1"/>
        </dgm:presLayoutVars>
      </dgm:prSet>
      <dgm:spPr/>
    </dgm:pt>
    <dgm:pt modelId="{8BF76933-6870-4432-A5BD-93E813438122}" type="pres">
      <dgm:prSet presAssocID="{98DCDBA3-BBDE-4D01-8735-C7CE31AC9A54}" presName="spacer" presStyleCnt="0"/>
      <dgm:spPr/>
    </dgm:pt>
    <dgm:pt modelId="{2C937AC9-CB05-4FE7-BD2A-60E0DEC3875B}" type="pres">
      <dgm:prSet presAssocID="{EF86B61E-3263-4CA8-A73D-F8D71EDD4845}" presName="parentText" presStyleLbl="node1" presStyleIdx="1" presStyleCnt="5">
        <dgm:presLayoutVars>
          <dgm:chMax val="0"/>
          <dgm:bulletEnabled val="1"/>
        </dgm:presLayoutVars>
      </dgm:prSet>
      <dgm:spPr/>
    </dgm:pt>
    <dgm:pt modelId="{58A9324A-9E71-4D95-BD79-F49AFFE6D8CF}" type="pres">
      <dgm:prSet presAssocID="{2216D845-78D9-44F0-95FF-CEC1533DE9CF}" presName="spacer" presStyleCnt="0"/>
      <dgm:spPr/>
    </dgm:pt>
    <dgm:pt modelId="{87E23EF3-1DC7-4305-9A61-3F7FC64C42F2}" type="pres">
      <dgm:prSet presAssocID="{71D2C911-EA37-45E4-8C4E-AC039F056B89}" presName="parentText" presStyleLbl="node1" presStyleIdx="2" presStyleCnt="5">
        <dgm:presLayoutVars>
          <dgm:chMax val="0"/>
          <dgm:bulletEnabled val="1"/>
        </dgm:presLayoutVars>
      </dgm:prSet>
      <dgm:spPr/>
    </dgm:pt>
    <dgm:pt modelId="{65DEACC6-AC04-45BA-B964-68952B78DC83}" type="pres">
      <dgm:prSet presAssocID="{D8DEACB4-C639-4C17-AA62-3308873416FD}" presName="spacer" presStyleCnt="0"/>
      <dgm:spPr/>
    </dgm:pt>
    <dgm:pt modelId="{6AF6076D-8762-4743-9D1B-70B7C61EFE2D}" type="pres">
      <dgm:prSet presAssocID="{D639E962-336D-4F0B-9ABA-E94E30DC72A7}" presName="parentText" presStyleLbl="node1" presStyleIdx="3" presStyleCnt="5">
        <dgm:presLayoutVars>
          <dgm:chMax val="0"/>
          <dgm:bulletEnabled val="1"/>
        </dgm:presLayoutVars>
      </dgm:prSet>
      <dgm:spPr/>
    </dgm:pt>
    <dgm:pt modelId="{EAB48AC2-7D68-4708-8A78-2529E4A6E625}" type="pres">
      <dgm:prSet presAssocID="{9BA2B295-E6DA-4951-B474-001E2200E327}" presName="spacer" presStyleCnt="0"/>
      <dgm:spPr/>
    </dgm:pt>
    <dgm:pt modelId="{F232C3FF-A002-4DA6-A9BF-8F47F0F8268F}" type="pres">
      <dgm:prSet presAssocID="{CCFF480F-AF51-476D-8140-6B08E5AEB470}" presName="parentText" presStyleLbl="node1" presStyleIdx="4" presStyleCnt="5">
        <dgm:presLayoutVars>
          <dgm:chMax val="0"/>
          <dgm:bulletEnabled val="1"/>
        </dgm:presLayoutVars>
      </dgm:prSet>
      <dgm:spPr/>
    </dgm:pt>
  </dgm:ptLst>
  <dgm:cxnLst>
    <dgm:cxn modelId="{62D22315-786F-4056-A4D9-B8B5944E92B9}" srcId="{832C0FC5-EB57-485A-80A7-117B2003965C}" destId="{CCFF480F-AF51-476D-8140-6B08E5AEB470}" srcOrd="4" destOrd="0" parTransId="{B7D043F2-0EE7-48F2-8EAC-D1995BC2F24A}" sibTransId="{C31774E5-A115-4342-AFC2-76FC1DDE50D0}"/>
    <dgm:cxn modelId="{4F09D738-A6FB-49C4-89B7-D0FB3D419A80}" type="presOf" srcId="{CCFF480F-AF51-476D-8140-6B08E5AEB470}" destId="{F232C3FF-A002-4DA6-A9BF-8F47F0F8268F}" srcOrd="0" destOrd="0" presId="urn:microsoft.com/office/officeart/2005/8/layout/vList2"/>
    <dgm:cxn modelId="{6E46CA43-A3C3-4BC3-8C1D-AFD68D1AFA31}" srcId="{832C0FC5-EB57-485A-80A7-117B2003965C}" destId="{D639E962-336D-4F0B-9ABA-E94E30DC72A7}" srcOrd="3" destOrd="0" parTransId="{E6317EB6-5988-4DD2-BCB3-0BE77A96D72C}" sibTransId="{9BA2B295-E6DA-4951-B474-001E2200E327}"/>
    <dgm:cxn modelId="{8C7FDC43-0366-4010-B210-510F19DCD9B3}" type="presOf" srcId="{EF86B61E-3263-4CA8-A73D-F8D71EDD4845}" destId="{2C937AC9-CB05-4FE7-BD2A-60E0DEC3875B}" srcOrd="0" destOrd="0" presId="urn:microsoft.com/office/officeart/2005/8/layout/vList2"/>
    <dgm:cxn modelId="{3C50906C-850A-44A3-A208-E84A1D7FA7A9}" type="presOf" srcId="{48DA7913-5B5F-4438-84FB-2FD234D3638F}" destId="{E812A116-C470-4B7A-A921-640EA6881BA5}" srcOrd="0" destOrd="0" presId="urn:microsoft.com/office/officeart/2005/8/layout/vList2"/>
    <dgm:cxn modelId="{73C2348B-1B38-45C7-84E4-291CC5141E5E}" type="presOf" srcId="{D639E962-336D-4F0B-9ABA-E94E30DC72A7}" destId="{6AF6076D-8762-4743-9D1B-70B7C61EFE2D}" srcOrd="0" destOrd="0" presId="urn:microsoft.com/office/officeart/2005/8/layout/vList2"/>
    <dgm:cxn modelId="{2495238F-AF66-45D8-8CE7-D1319F62CBC5}" srcId="{832C0FC5-EB57-485A-80A7-117B2003965C}" destId="{48DA7913-5B5F-4438-84FB-2FD234D3638F}" srcOrd="0" destOrd="0" parTransId="{82322A96-2B9C-45FD-A4A0-F6ECB6171EEC}" sibTransId="{98DCDBA3-BBDE-4D01-8735-C7CE31AC9A54}"/>
    <dgm:cxn modelId="{40E042BC-1C7E-4FD6-B63B-AC6FD6ADE5E0}" type="presOf" srcId="{71D2C911-EA37-45E4-8C4E-AC039F056B89}" destId="{87E23EF3-1DC7-4305-9A61-3F7FC64C42F2}" srcOrd="0" destOrd="0" presId="urn:microsoft.com/office/officeart/2005/8/layout/vList2"/>
    <dgm:cxn modelId="{8730D2C8-3AD3-4FC0-92F9-772EA1A808DA}" srcId="{832C0FC5-EB57-485A-80A7-117B2003965C}" destId="{EF86B61E-3263-4CA8-A73D-F8D71EDD4845}" srcOrd="1" destOrd="0" parTransId="{FE2B15B3-F159-42C2-8DE4-A23977BD4DEC}" sibTransId="{2216D845-78D9-44F0-95FF-CEC1533DE9CF}"/>
    <dgm:cxn modelId="{CD1583D2-5D40-42FF-82D7-6E8F71BCC669}" srcId="{832C0FC5-EB57-485A-80A7-117B2003965C}" destId="{71D2C911-EA37-45E4-8C4E-AC039F056B89}" srcOrd="2" destOrd="0" parTransId="{3271EC26-DE22-4BFE-8B55-901D34058FB6}" sibTransId="{D8DEACB4-C639-4C17-AA62-3308873416FD}"/>
    <dgm:cxn modelId="{750DE4FE-BF57-49A7-8A58-E0D9B3D3053C}" type="presOf" srcId="{832C0FC5-EB57-485A-80A7-117B2003965C}" destId="{46AD2F83-A732-419D-BF59-068AF5C6ADD0}" srcOrd="0" destOrd="0" presId="urn:microsoft.com/office/officeart/2005/8/layout/vList2"/>
    <dgm:cxn modelId="{772D40D3-B63C-406D-A4C7-BB2B6C0D1C84}" type="presParOf" srcId="{46AD2F83-A732-419D-BF59-068AF5C6ADD0}" destId="{E812A116-C470-4B7A-A921-640EA6881BA5}" srcOrd="0" destOrd="0" presId="urn:microsoft.com/office/officeart/2005/8/layout/vList2"/>
    <dgm:cxn modelId="{52658D2D-F29E-4893-AE95-9481C127E347}" type="presParOf" srcId="{46AD2F83-A732-419D-BF59-068AF5C6ADD0}" destId="{8BF76933-6870-4432-A5BD-93E813438122}" srcOrd="1" destOrd="0" presId="urn:microsoft.com/office/officeart/2005/8/layout/vList2"/>
    <dgm:cxn modelId="{5160CA61-C5F6-4310-9ADC-6D0311BE3D89}" type="presParOf" srcId="{46AD2F83-A732-419D-BF59-068AF5C6ADD0}" destId="{2C937AC9-CB05-4FE7-BD2A-60E0DEC3875B}" srcOrd="2" destOrd="0" presId="urn:microsoft.com/office/officeart/2005/8/layout/vList2"/>
    <dgm:cxn modelId="{0B9D86E2-3A65-47A2-817E-2732D1B60DF8}" type="presParOf" srcId="{46AD2F83-A732-419D-BF59-068AF5C6ADD0}" destId="{58A9324A-9E71-4D95-BD79-F49AFFE6D8CF}" srcOrd="3" destOrd="0" presId="urn:microsoft.com/office/officeart/2005/8/layout/vList2"/>
    <dgm:cxn modelId="{0B7BC92A-205C-468E-9FF2-EB6C287D199E}" type="presParOf" srcId="{46AD2F83-A732-419D-BF59-068AF5C6ADD0}" destId="{87E23EF3-1DC7-4305-9A61-3F7FC64C42F2}" srcOrd="4" destOrd="0" presId="urn:microsoft.com/office/officeart/2005/8/layout/vList2"/>
    <dgm:cxn modelId="{DDBD9F3C-CAAA-40DD-8635-76688946F296}" type="presParOf" srcId="{46AD2F83-A732-419D-BF59-068AF5C6ADD0}" destId="{65DEACC6-AC04-45BA-B964-68952B78DC83}" srcOrd="5" destOrd="0" presId="urn:microsoft.com/office/officeart/2005/8/layout/vList2"/>
    <dgm:cxn modelId="{31C35643-D2F0-403B-8F8F-65B137CEF8A1}" type="presParOf" srcId="{46AD2F83-A732-419D-BF59-068AF5C6ADD0}" destId="{6AF6076D-8762-4743-9D1B-70B7C61EFE2D}" srcOrd="6" destOrd="0" presId="urn:microsoft.com/office/officeart/2005/8/layout/vList2"/>
    <dgm:cxn modelId="{7960C7CD-1E3D-4EA5-9494-3D5670D74B2F}" type="presParOf" srcId="{46AD2F83-A732-419D-BF59-068AF5C6ADD0}" destId="{EAB48AC2-7D68-4708-8A78-2529E4A6E625}" srcOrd="7" destOrd="0" presId="urn:microsoft.com/office/officeart/2005/8/layout/vList2"/>
    <dgm:cxn modelId="{537F3BF7-245B-4DAC-BF8E-0ED171528DCF}" type="presParOf" srcId="{46AD2F83-A732-419D-BF59-068AF5C6ADD0}" destId="{F232C3FF-A002-4DA6-A9BF-8F47F0F8268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85FC00C-CD8E-4ED7-93EF-89D40B740A8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2C4441D-76BC-4151-8DFC-1F68CE33FC2D}">
      <dgm:prSet custT="1"/>
      <dgm:spPr/>
      <dgm:t>
        <a:bodyPr/>
        <a:lstStyle/>
        <a:p>
          <a:r>
            <a:rPr lang="en-US" sz="1800" b="0" i="0" baseline="0" dirty="0"/>
            <a:t>Rotor Bearing System (RBS) </a:t>
          </a:r>
          <a:r>
            <a:rPr lang="en-US" sz="1800" b="1" i="0" baseline="0" dirty="0"/>
            <a:t>supports and allows rotation</a:t>
          </a:r>
          <a:r>
            <a:rPr lang="en-US" sz="1800" b="0" i="0" baseline="0" dirty="0"/>
            <a:t> of the wind turbine rotor.</a:t>
          </a:r>
          <a:endParaRPr lang="en-US" sz="1800" dirty="0"/>
        </a:p>
      </dgm:t>
    </dgm:pt>
    <dgm:pt modelId="{C33A06DE-AAB4-49B8-B53F-D17D70BD6C35}" type="parTrans" cxnId="{35B9B6B2-F472-45F4-99D4-59242A11A2A3}">
      <dgm:prSet/>
      <dgm:spPr/>
      <dgm:t>
        <a:bodyPr/>
        <a:lstStyle/>
        <a:p>
          <a:endParaRPr lang="en-US" sz="1800"/>
        </a:p>
      </dgm:t>
    </dgm:pt>
    <dgm:pt modelId="{008DBDCB-3400-4BF6-9AE6-A8CF85E03024}" type="sibTrans" cxnId="{35B9B6B2-F472-45F4-99D4-59242A11A2A3}">
      <dgm:prSet custT="1"/>
      <dgm:spPr/>
      <dgm:t>
        <a:bodyPr/>
        <a:lstStyle/>
        <a:p>
          <a:endParaRPr lang="en-US" sz="1800"/>
        </a:p>
      </dgm:t>
    </dgm:pt>
    <dgm:pt modelId="{DFA4235D-C376-4B57-9A3D-5E4571DBF352}">
      <dgm:prSet custT="1"/>
      <dgm:spPr/>
      <dgm:t>
        <a:bodyPr/>
        <a:lstStyle/>
        <a:p>
          <a:r>
            <a:rPr lang="en-US" sz="1800" b="0" i="0" baseline="0"/>
            <a:t>It </a:t>
          </a:r>
          <a:r>
            <a:rPr lang="en-US" sz="1800" b="1" i="0" baseline="0"/>
            <a:t>transfers mechanical loads</a:t>
          </a:r>
          <a:r>
            <a:rPr lang="en-US" sz="1800" b="0" i="0" baseline="0"/>
            <a:t> safely to the structure.</a:t>
          </a:r>
          <a:endParaRPr lang="en-US" sz="1800"/>
        </a:p>
      </dgm:t>
    </dgm:pt>
    <dgm:pt modelId="{7CB5234A-80AE-45FB-9EBB-E01D1FFAE625}" type="parTrans" cxnId="{1D32C1BF-CD3B-4156-8D25-F0034031E015}">
      <dgm:prSet/>
      <dgm:spPr/>
      <dgm:t>
        <a:bodyPr/>
        <a:lstStyle/>
        <a:p>
          <a:endParaRPr lang="en-US" sz="1800"/>
        </a:p>
      </dgm:t>
    </dgm:pt>
    <dgm:pt modelId="{0B8D4752-F3D9-419A-9C9D-CF246DF1BFBD}" type="sibTrans" cxnId="{1D32C1BF-CD3B-4156-8D25-F0034031E015}">
      <dgm:prSet custT="1"/>
      <dgm:spPr/>
      <dgm:t>
        <a:bodyPr/>
        <a:lstStyle/>
        <a:p>
          <a:endParaRPr lang="en-US" sz="1800"/>
        </a:p>
      </dgm:t>
    </dgm:pt>
    <dgm:pt modelId="{5CA86CE2-0BD5-4DE7-854A-8E503784FBB0}">
      <dgm:prSet custT="1"/>
      <dgm:spPr/>
      <dgm:t>
        <a:bodyPr/>
        <a:lstStyle/>
        <a:p>
          <a:r>
            <a:rPr lang="en-US" sz="1800" b="0" i="0" baseline="0"/>
            <a:t>It’s part of the </a:t>
          </a:r>
          <a:r>
            <a:rPr lang="en-US" sz="1800" b="1" i="0" baseline="0"/>
            <a:t>drivetrain</a:t>
          </a:r>
          <a:r>
            <a:rPr lang="en-US" sz="1800" b="0" i="0" baseline="0"/>
            <a:t>: Rotor → Shaft → Bearings → Coupling → Gearbox → Generator.</a:t>
          </a:r>
          <a:endParaRPr lang="en-US" sz="1800"/>
        </a:p>
      </dgm:t>
    </dgm:pt>
    <dgm:pt modelId="{346AB5EF-342B-4B83-B3F5-A1F5039104AF}" type="parTrans" cxnId="{CEFA3C56-AF99-438F-A158-CED54920A5D1}">
      <dgm:prSet/>
      <dgm:spPr/>
      <dgm:t>
        <a:bodyPr/>
        <a:lstStyle/>
        <a:p>
          <a:endParaRPr lang="en-US" sz="1800"/>
        </a:p>
      </dgm:t>
    </dgm:pt>
    <dgm:pt modelId="{99DCCFEB-17B5-4D3C-9A18-24F8B2096EA9}" type="sibTrans" cxnId="{CEFA3C56-AF99-438F-A158-CED54920A5D1}">
      <dgm:prSet custT="1"/>
      <dgm:spPr/>
      <dgm:t>
        <a:bodyPr/>
        <a:lstStyle/>
        <a:p>
          <a:endParaRPr lang="en-US" sz="1800"/>
        </a:p>
      </dgm:t>
    </dgm:pt>
    <dgm:pt modelId="{C8DAAD35-A2E8-4A14-A233-A2209C6C21A3}">
      <dgm:prSet custT="1"/>
      <dgm:spPr/>
      <dgm:t>
        <a:bodyPr/>
        <a:lstStyle/>
        <a:p>
          <a:r>
            <a:rPr lang="en-US" sz="1800"/>
            <a:t>Operates under harsh environmental conditions: temperature extremes, dust, humidity</a:t>
          </a:r>
          <a:r>
            <a:rPr lang="en-DE" sz="1800"/>
            <a:t> especially in SYRIA</a:t>
          </a:r>
          <a:endParaRPr lang="en-US" sz="1800"/>
        </a:p>
      </dgm:t>
    </dgm:pt>
    <dgm:pt modelId="{F795EAB9-7414-459A-B99B-16466CAC873A}" type="parTrans" cxnId="{E9D26A05-0F98-4975-A313-90C5253F6419}">
      <dgm:prSet/>
      <dgm:spPr/>
      <dgm:t>
        <a:bodyPr/>
        <a:lstStyle/>
        <a:p>
          <a:endParaRPr lang="en-US" sz="1800"/>
        </a:p>
      </dgm:t>
    </dgm:pt>
    <dgm:pt modelId="{57B91B48-EDA6-470E-88EE-48AB4C3D9E6B}" type="sibTrans" cxnId="{E9D26A05-0F98-4975-A313-90C5253F6419}">
      <dgm:prSet/>
      <dgm:spPr/>
      <dgm:t>
        <a:bodyPr/>
        <a:lstStyle/>
        <a:p>
          <a:endParaRPr lang="en-US" sz="1800"/>
        </a:p>
      </dgm:t>
    </dgm:pt>
    <dgm:pt modelId="{F9283F61-F844-4BB2-A64A-13B5C7637109}" type="pres">
      <dgm:prSet presAssocID="{E85FC00C-CD8E-4ED7-93EF-89D40B740A87}" presName="outerComposite" presStyleCnt="0">
        <dgm:presLayoutVars>
          <dgm:chMax val="5"/>
          <dgm:dir/>
          <dgm:resizeHandles val="exact"/>
        </dgm:presLayoutVars>
      </dgm:prSet>
      <dgm:spPr/>
    </dgm:pt>
    <dgm:pt modelId="{C4E72F56-2623-4CF2-BCE6-F71875DAA1D3}" type="pres">
      <dgm:prSet presAssocID="{E85FC00C-CD8E-4ED7-93EF-89D40B740A87}" presName="dummyMaxCanvas" presStyleCnt="0">
        <dgm:presLayoutVars/>
      </dgm:prSet>
      <dgm:spPr/>
    </dgm:pt>
    <dgm:pt modelId="{537B2B20-988D-4DB9-903F-BB53C2F4C9E5}" type="pres">
      <dgm:prSet presAssocID="{E85FC00C-CD8E-4ED7-93EF-89D40B740A87}" presName="FourNodes_1" presStyleLbl="node1" presStyleIdx="0" presStyleCnt="4">
        <dgm:presLayoutVars>
          <dgm:bulletEnabled val="1"/>
        </dgm:presLayoutVars>
      </dgm:prSet>
      <dgm:spPr/>
    </dgm:pt>
    <dgm:pt modelId="{0A798075-B6A2-4806-B7A0-A7D4B1FC77A4}" type="pres">
      <dgm:prSet presAssocID="{E85FC00C-CD8E-4ED7-93EF-89D40B740A87}" presName="FourNodes_2" presStyleLbl="node1" presStyleIdx="1" presStyleCnt="4">
        <dgm:presLayoutVars>
          <dgm:bulletEnabled val="1"/>
        </dgm:presLayoutVars>
      </dgm:prSet>
      <dgm:spPr/>
    </dgm:pt>
    <dgm:pt modelId="{F2EC54FB-D601-47AC-A832-A4260C004D8A}" type="pres">
      <dgm:prSet presAssocID="{E85FC00C-CD8E-4ED7-93EF-89D40B740A87}" presName="FourNodes_3" presStyleLbl="node1" presStyleIdx="2" presStyleCnt="4">
        <dgm:presLayoutVars>
          <dgm:bulletEnabled val="1"/>
        </dgm:presLayoutVars>
      </dgm:prSet>
      <dgm:spPr/>
    </dgm:pt>
    <dgm:pt modelId="{68BA6E82-5843-44AA-90C9-4B93203C93B1}" type="pres">
      <dgm:prSet presAssocID="{E85FC00C-CD8E-4ED7-93EF-89D40B740A87}" presName="FourNodes_4" presStyleLbl="node1" presStyleIdx="3" presStyleCnt="4">
        <dgm:presLayoutVars>
          <dgm:bulletEnabled val="1"/>
        </dgm:presLayoutVars>
      </dgm:prSet>
      <dgm:spPr/>
    </dgm:pt>
    <dgm:pt modelId="{B5453D37-F9F6-426A-9C63-7AFC92CBF871}" type="pres">
      <dgm:prSet presAssocID="{E85FC00C-CD8E-4ED7-93EF-89D40B740A87}" presName="FourConn_1-2" presStyleLbl="fgAccFollowNode1" presStyleIdx="0" presStyleCnt="3">
        <dgm:presLayoutVars>
          <dgm:bulletEnabled val="1"/>
        </dgm:presLayoutVars>
      </dgm:prSet>
      <dgm:spPr/>
    </dgm:pt>
    <dgm:pt modelId="{D22BD428-3A13-4194-B2BC-EF8B3418C61A}" type="pres">
      <dgm:prSet presAssocID="{E85FC00C-CD8E-4ED7-93EF-89D40B740A87}" presName="FourConn_2-3" presStyleLbl="fgAccFollowNode1" presStyleIdx="1" presStyleCnt="3">
        <dgm:presLayoutVars>
          <dgm:bulletEnabled val="1"/>
        </dgm:presLayoutVars>
      </dgm:prSet>
      <dgm:spPr/>
    </dgm:pt>
    <dgm:pt modelId="{42BA7027-6859-46B5-9FD8-1C351BBD872D}" type="pres">
      <dgm:prSet presAssocID="{E85FC00C-CD8E-4ED7-93EF-89D40B740A87}" presName="FourConn_3-4" presStyleLbl="fgAccFollowNode1" presStyleIdx="2" presStyleCnt="3">
        <dgm:presLayoutVars>
          <dgm:bulletEnabled val="1"/>
        </dgm:presLayoutVars>
      </dgm:prSet>
      <dgm:spPr/>
    </dgm:pt>
    <dgm:pt modelId="{A684EBEA-567E-42A0-99E2-F4F4F996F392}" type="pres">
      <dgm:prSet presAssocID="{E85FC00C-CD8E-4ED7-93EF-89D40B740A87}" presName="FourNodes_1_text" presStyleLbl="node1" presStyleIdx="3" presStyleCnt="4">
        <dgm:presLayoutVars>
          <dgm:bulletEnabled val="1"/>
        </dgm:presLayoutVars>
      </dgm:prSet>
      <dgm:spPr/>
    </dgm:pt>
    <dgm:pt modelId="{E07131B6-84C2-4C66-B4C4-F7603B9C4770}" type="pres">
      <dgm:prSet presAssocID="{E85FC00C-CD8E-4ED7-93EF-89D40B740A87}" presName="FourNodes_2_text" presStyleLbl="node1" presStyleIdx="3" presStyleCnt="4">
        <dgm:presLayoutVars>
          <dgm:bulletEnabled val="1"/>
        </dgm:presLayoutVars>
      </dgm:prSet>
      <dgm:spPr/>
    </dgm:pt>
    <dgm:pt modelId="{711FD4BF-F55F-42D7-BA1A-FF533E0E9EF6}" type="pres">
      <dgm:prSet presAssocID="{E85FC00C-CD8E-4ED7-93EF-89D40B740A87}" presName="FourNodes_3_text" presStyleLbl="node1" presStyleIdx="3" presStyleCnt="4">
        <dgm:presLayoutVars>
          <dgm:bulletEnabled val="1"/>
        </dgm:presLayoutVars>
      </dgm:prSet>
      <dgm:spPr/>
    </dgm:pt>
    <dgm:pt modelId="{CE52D592-FD23-464D-8241-F7A88473AD93}" type="pres">
      <dgm:prSet presAssocID="{E85FC00C-CD8E-4ED7-93EF-89D40B740A87}" presName="FourNodes_4_text" presStyleLbl="node1" presStyleIdx="3" presStyleCnt="4">
        <dgm:presLayoutVars>
          <dgm:bulletEnabled val="1"/>
        </dgm:presLayoutVars>
      </dgm:prSet>
      <dgm:spPr/>
    </dgm:pt>
  </dgm:ptLst>
  <dgm:cxnLst>
    <dgm:cxn modelId="{E9D26A05-0F98-4975-A313-90C5253F6419}" srcId="{E85FC00C-CD8E-4ED7-93EF-89D40B740A87}" destId="{C8DAAD35-A2E8-4A14-A233-A2209C6C21A3}" srcOrd="3" destOrd="0" parTransId="{F795EAB9-7414-459A-B99B-16466CAC873A}" sibTransId="{57B91B48-EDA6-470E-88EE-48AB4C3D9E6B}"/>
    <dgm:cxn modelId="{7D3DCD0B-EBE0-4A8E-A5BE-422405720302}" type="presOf" srcId="{E85FC00C-CD8E-4ED7-93EF-89D40B740A87}" destId="{F9283F61-F844-4BB2-A64A-13B5C7637109}" srcOrd="0" destOrd="0" presId="urn:microsoft.com/office/officeart/2005/8/layout/vProcess5"/>
    <dgm:cxn modelId="{0F604011-6479-484B-9842-A95B34BB4CE1}" type="presOf" srcId="{DFA4235D-C376-4B57-9A3D-5E4571DBF352}" destId="{0A798075-B6A2-4806-B7A0-A7D4B1FC77A4}" srcOrd="0" destOrd="0" presId="urn:microsoft.com/office/officeart/2005/8/layout/vProcess5"/>
    <dgm:cxn modelId="{DAA07D29-35B9-40D2-A20C-06FB59A8D579}" type="presOf" srcId="{5CA86CE2-0BD5-4DE7-854A-8E503784FBB0}" destId="{711FD4BF-F55F-42D7-BA1A-FF533E0E9EF6}" srcOrd="1" destOrd="0" presId="urn:microsoft.com/office/officeart/2005/8/layout/vProcess5"/>
    <dgm:cxn modelId="{E5DA2960-4F18-455F-A9CD-57EBA1C83528}" type="presOf" srcId="{0B8D4752-F3D9-419A-9C9D-CF246DF1BFBD}" destId="{D22BD428-3A13-4194-B2BC-EF8B3418C61A}" srcOrd="0" destOrd="0" presId="urn:microsoft.com/office/officeart/2005/8/layout/vProcess5"/>
    <dgm:cxn modelId="{299C3142-C0E7-4E21-B7A7-80CD625965D9}" type="presOf" srcId="{DFA4235D-C376-4B57-9A3D-5E4571DBF352}" destId="{E07131B6-84C2-4C66-B4C4-F7603B9C4770}" srcOrd="1" destOrd="0" presId="urn:microsoft.com/office/officeart/2005/8/layout/vProcess5"/>
    <dgm:cxn modelId="{9CF57645-A747-423C-B471-DB25AD665B75}" type="presOf" srcId="{5CA86CE2-0BD5-4DE7-854A-8E503784FBB0}" destId="{F2EC54FB-D601-47AC-A832-A4260C004D8A}" srcOrd="0" destOrd="0" presId="urn:microsoft.com/office/officeart/2005/8/layout/vProcess5"/>
    <dgm:cxn modelId="{83FDA655-37C3-4230-A263-B86D6B7E4746}" type="presOf" srcId="{A2C4441D-76BC-4151-8DFC-1F68CE33FC2D}" destId="{537B2B20-988D-4DB9-903F-BB53C2F4C9E5}" srcOrd="0" destOrd="0" presId="urn:microsoft.com/office/officeart/2005/8/layout/vProcess5"/>
    <dgm:cxn modelId="{7A8D0C76-7211-4388-A11B-4BF0C0009A03}" type="presOf" srcId="{C8DAAD35-A2E8-4A14-A233-A2209C6C21A3}" destId="{68BA6E82-5843-44AA-90C9-4B93203C93B1}" srcOrd="0" destOrd="0" presId="urn:microsoft.com/office/officeart/2005/8/layout/vProcess5"/>
    <dgm:cxn modelId="{CEFA3C56-AF99-438F-A158-CED54920A5D1}" srcId="{E85FC00C-CD8E-4ED7-93EF-89D40B740A87}" destId="{5CA86CE2-0BD5-4DE7-854A-8E503784FBB0}" srcOrd="2" destOrd="0" parTransId="{346AB5EF-342B-4B83-B3F5-A1F5039104AF}" sibTransId="{99DCCFEB-17B5-4D3C-9A18-24F8B2096EA9}"/>
    <dgm:cxn modelId="{5D6B9185-F4B1-46D8-9D9C-5AD7F5F2875C}" type="presOf" srcId="{99DCCFEB-17B5-4D3C-9A18-24F8B2096EA9}" destId="{42BA7027-6859-46B5-9FD8-1C351BBD872D}" srcOrd="0" destOrd="0" presId="urn:microsoft.com/office/officeart/2005/8/layout/vProcess5"/>
    <dgm:cxn modelId="{EAAE5493-84EF-4047-85B9-AF32E7302939}" type="presOf" srcId="{008DBDCB-3400-4BF6-9AE6-A8CF85E03024}" destId="{B5453D37-F9F6-426A-9C63-7AFC92CBF871}" srcOrd="0" destOrd="0" presId="urn:microsoft.com/office/officeart/2005/8/layout/vProcess5"/>
    <dgm:cxn modelId="{35B9B6B2-F472-45F4-99D4-59242A11A2A3}" srcId="{E85FC00C-CD8E-4ED7-93EF-89D40B740A87}" destId="{A2C4441D-76BC-4151-8DFC-1F68CE33FC2D}" srcOrd="0" destOrd="0" parTransId="{C33A06DE-AAB4-49B8-B53F-D17D70BD6C35}" sibTransId="{008DBDCB-3400-4BF6-9AE6-A8CF85E03024}"/>
    <dgm:cxn modelId="{1F1EC1B7-3477-486D-8A64-AB0361DC230B}" type="presOf" srcId="{C8DAAD35-A2E8-4A14-A233-A2209C6C21A3}" destId="{CE52D592-FD23-464D-8241-F7A88473AD93}" srcOrd="1" destOrd="0" presId="urn:microsoft.com/office/officeart/2005/8/layout/vProcess5"/>
    <dgm:cxn modelId="{1D32C1BF-CD3B-4156-8D25-F0034031E015}" srcId="{E85FC00C-CD8E-4ED7-93EF-89D40B740A87}" destId="{DFA4235D-C376-4B57-9A3D-5E4571DBF352}" srcOrd="1" destOrd="0" parTransId="{7CB5234A-80AE-45FB-9EBB-E01D1FFAE625}" sibTransId="{0B8D4752-F3D9-419A-9C9D-CF246DF1BFBD}"/>
    <dgm:cxn modelId="{E09AB4F5-9C51-404A-A029-9163DB8F4E9E}" type="presOf" srcId="{A2C4441D-76BC-4151-8DFC-1F68CE33FC2D}" destId="{A684EBEA-567E-42A0-99E2-F4F4F996F392}" srcOrd="1" destOrd="0" presId="urn:microsoft.com/office/officeart/2005/8/layout/vProcess5"/>
    <dgm:cxn modelId="{73C1414B-EDB9-49DC-9F75-AD14A1DF263D}" type="presParOf" srcId="{F9283F61-F844-4BB2-A64A-13B5C7637109}" destId="{C4E72F56-2623-4CF2-BCE6-F71875DAA1D3}" srcOrd="0" destOrd="0" presId="urn:microsoft.com/office/officeart/2005/8/layout/vProcess5"/>
    <dgm:cxn modelId="{7B61D595-3D39-4258-982D-8A8C6B38FC2B}" type="presParOf" srcId="{F9283F61-F844-4BB2-A64A-13B5C7637109}" destId="{537B2B20-988D-4DB9-903F-BB53C2F4C9E5}" srcOrd="1" destOrd="0" presId="urn:microsoft.com/office/officeart/2005/8/layout/vProcess5"/>
    <dgm:cxn modelId="{93E3FD6E-E408-49A6-96C5-BB88278B067A}" type="presParOf" srcId="{F9283F61-F844-4BB2-A64A-13B5C7637109}" destId="{0A798075-B6A2-4806-B7A0-A7D4B1FC77A4}" srcOrd="2" destOrd="0" presId="urn:microsoft.com/office/officeart/2005/8/layout/vProcess5"/>
    <dgm:cxn modelId="{3C9DC635-7A51-4E36-8B4A-F63BA23E014C}" type="presParOf" srcId="{F9283F61-F844-4BB2-A64A-13B5C7637109}" destId="{F2EC54FB-D601-47AC-A832-A4260C004D8A}" srcOrd="3" destOrd="0" presId="urn:microsoft.com/office/officeart/2005/8/layout/vProcess5"/>
    <dgm:cxn modelId="{9E84EE69-A3C8-4567-B2C5-2CD5FE14A223}" type="presParOf" srcId="{F9283F61-F844-4BB2-A64A-13B5C7637109}" destId="{68BA6E82-5843-44AA-90C9-4B93203C93B1}" srcOrd="4" destOrd="0" presId="urn:microsoft.com/office/officeart/2005/8/layout/vProcess5"/>
    <dgm:cxn modelId="{6BFAB66B-5876-416C-9427-1CBDFB4AB0EE}" type="presParOf" srcId="{F9283F61-F844-4BB2-A64A-13B5C7637109}" destId="{B5453D37-F9F6-426A-9C63-7AFC92CBF871}" srcOrd="5" destOrd="0" presId="urn:microsoft.com/office/officeart/2005/8/layout/vProcess5"/>
    <dgm:cxn modelId="{A6EB03C9-6669-4937-BCA9-BA8BBBD5F73A}" type="presParOf" srcId="{F9283F61-F844-4BB2-A64A-13B5C7637109}" destId="{D22BD428-3A13-4194-B2BC-EF8B3418C61A}" srcOrd="6" destOrd="0" presId="urn:microsoft.com/office/officeart/2005/8/layout/vProcess5"/>
    <dgm:cxn modelId="{50F4EE24-6BD3-4FB9-A75D-EFEC831E9E3B}" type="presParOf" srcId="{F9283F61-F844-4BB2-A64A-13B5C7637109}" destId="{42BA7027-6859-46B5-9FD8-1C351BBD872D}" srcOrd="7" destOrd="0" presId="urn:microsoft.com/office/officeart/2005/8/layout/vProcess5"/>
    <dgm:cxn modelId="{E75546F1-8FE2-41AD-9AC0-5BE150C54BDD}" type="presParOf" srcId="{F9283F61-F844-4BB2-A64A-13B5C7637109}" destId="{A684EBEA-567E-42A0-99E2-F4F4F996F392}" srcOrd="8" destOrd="0" presId="urn:microsoft.com/office/officeart/2005/8/layout/vProcess5"/>
    <dgm:cxn modelId="{43C68081-4545-4133-BB44-5A2F06FE064F}" type="presParOf" srcId="{F9283F61-F844-4BB2-A64A-13B5C7637109}" destId="{E07131B6-84C2-4C66-B4C4-F7603B9C4770}" srcOrd="9" destOrd="0" presId="urn:microsoft.com/office/officeart/2005/8/layout/vProcess5"/>
    <dgm:cxn modelId="{1EF23EAA-0143-493E-8D03-34DEB7199714}" type="presParOf" srcId="{F9283F61-F844-4BB2-A64A-13B5C7637109}" destId="{711FD4BF-F55F-42D7-BA1A-FF533E0E9EF6}" srcOrd="10" destOrd="0" presId="urn:microsoft.com/office/officeart/2005/8/layout/vProcess5"/>
    <dgm:cxn modelId="{8415157C-1BF8-4991-8B41-A457020F4E49}" type="presParOf" srcId="{F9283F61-F844-4BB2-A64A-13B5C7637109}" destId="{CE52D592-FD23-464D-8241-F7A88473AD9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1537BE-B356-41C9-A0B5-91FC87644946}" type="doc">
      <dgm:prSet loTypeId="urn:microsoft.com/office/officeart/2016/7/layout/BasicLinearProcessNumbered" loCatId="process" qsTypeId="urn:microsoft.com/office/officeart/2005/8/quickstyle/simple4" qsCatId="simple" csTypeId="urn:microsoft.com/office/officeart/2005/8/colors/colorful1" csCatId="colorful" phldr="1"/>
      <dgm:spPr/>
      <dgm:t>
        <a:bodyPr/>
        <a:lstStyle/>
        <a:p>
          <a:endParaRPr lang="en-US"/>
        </a:p>
      </dgm:t>
    </dgm:pt>
    <dgm:pt modelId="{582C9686-38B4-4F6D-BF23-15E7D0556F08}">
      <dgm:prSet custT="1"/>
      <dgm:spPr/>
      <dgm:t>
        <a:bodyPr/>
        <a:lstStyle/>
        <a:p>
          <a:pPr algn="ctr"/>
          <a:r>
            <a:rPr lang="en-GB" sz="2000" dirty="0">
              <a:latin typeface="Times New Roman" panose="02020603050405020304" pitchFamily="18" charset="0"/>
              <a:cs typeface="Times New Roman" panose="02020603050405020304" pitchFamily="18" charset="0"/>
            </a:rPr>
            <a:t>Setup</a:t>
          </a:r>
          <a:endParaRPr lang="en-US" sz="2000" dirty="0">
            <a:latin typeface="Times New Roman" panose="02020603050405020304" pitchFamily="18" charset="0"/>
            <a:cs typeface="Times New Roman" panose="02020603050405020304" pitchFamily="18" charset="0"/>
          </a:endParaRPr>
        </a:p>
      </dgm:t>
    </dgm:pt>
    <dgm:pt modelId="{85AF3361-648D-4568-959E-BF0481582B45}" type="parTrans" cxnId="{862BF606-E652-4DF6-AB74-DFB6EA3493E6}">
      <dgm:prSet/>
      <dgm:spPr/>
      <dgm:t>
        <a:bodyPr/>
        <a:lstStyle/>
        <a:p>
          <a:pPr algn="ctr"/>
          <a:endParaRPr lang="en-US">
            <a:latin typeface="Times New Roman" panose="02020603050405020304" pitchFamily="18" charset="0"/>
            <a:cs typeface="Times New Roman" panose="02020603050405020304" pitchFamily="18" charset="0"/>
          </a:endParaRPr>
        </a:p>
      </dgm:t>
    </dgm:pt>
    <dgm:pt modelId="{FDAE9734-613D-4388-BBDA-3EA825C313C1}" type="sibTrans" cxnId="{862BF606-E652-4DF6-AB74-DFB6EA3493E6}">
      <dgm:prSet phldrT="1" phldr="0"/>
      <dgm:spPr/>
      <dgm:t>
        <a:bodyPr/>
        <a:lstStyle/>
        <a:p>
          <a:pPr algn="ctr"/>
          <a:r>
            <a:rPr lang="en-US">
              <a:latin typeface="Times New Roman" panose="02020603050405020304" pitchFamily="18" charset="0"/>
              <a:cs typeface="Times New Roman" panose="02020603050405020304" pitchFamily="18" charset="0"/>
            </a:rPr>
            <a:t>1</a:t>
          </a:r>
        </a:p>
      </dgm:t>
    </dgm:pt>
    <dgm:pt modelId="{C8137474-9D59-445A-BEC3-0757E0F628FF}">
      <dgm:prSet custT="1"/>
      <dgm:spPr/>
      <dgm:t>
        <a:bodyPr/>
        <a:lstStyle/>
        <a:p>
          <a:pPr algn="ctr"/>
          <a:r>
            <a:rPr lang="en-GB" sz="2000" dirty="0">
              <a:latin typeface="Times New Roman" panose="02020603050405020304" pitchFamily="18" charset="0"/>
              <a:cs typeface="Times New Roman" panose="02020603050405020304" pitchFamily="18" charset="0"/>
            </a:rPr>
            <a:t>Literature Review</a:t>
          </a:r>
          <a:endParaRPr lang="en-US" sz="2000" dirty="0">
            <a:latin typeface="Times New Roman" panose="02020603050405020304" pitchFamily="18" charset="0"/>
            <a:cs typeface="Times New Roman" panose="02020603050405020304" pitchFamily="18" charset="0"/>
          </a:endParaRPr>
        </a:p>
      </dgm:t>
    </dgm:pt>
    <dgm:pt modelId="{37F4C149-E96F-4120-8483-AF41F1BDD387}" type="parTrans" cxnId="{795E28CB-E8A6-4DB9-9B8E-BAA752C90045}">
      <dgm:prSet/>
      <dgm:spPr/>
      <dgm:t>
        <a:bodyPr/>
        <a:lstStyle/>
        <a:p>
          <a:pPr algn="ctr"/>
          <a:endParaRPr lang="en-US">
            <a:latin typeface="Times New Roman" panose="02020603050405020304" pitchFamily="18" charset="0"/>
            <a:cs typeface="Times New Roman" panose="02020603050405020304" pitchFamily="18" charset="0"/>
          </a:endParaRPr>
        </a:p>
      </dgm:t>
    </dgm:pt>
    <dgm:pt modelId="{38F2EEFE-6378-4051-89DF-D3474830A56A}" type="sibTrans" cxnId="{795E28CB-E8A6-4DB9-9B8E-BAA752C90045}">
      <dgm:prSet phldrT="2" phldr="0"/>
      <dgm:spPr/>
      <dgm:t>
        <a:bodyPr/>
        <a:lstStyle/>
        <a:p>
          <a:pPr algn="ctr"/>
          <a:r>
            <a:rPr lang="en-US">
              <a:latin typeface="Times New Roman" panose="02020603050405020304" pitchFamily="18" charset="0"/>
              <a:cs typeface="Times New Roman" panose="02020603050405020304" pitchFamily="18" charset="0"/>
            </a:rPr>
            <a:t>2</a:t>
          </a:r>
        </a:p>
      </dgm:t>
    </dgm:pt>
    <dgm:pt modelId="{6D38E01C-53C1-4EAF-9795-7C7763383778}">
      <dgm:prSet custT="1"/>
      <dgm:spPr/>
      <dgm:t>
        <a:bodyPr/>
        <a:lstStyle/>
        <a:p>
          <a:pPr algn="ctr"/>
          <a:r>
            <a:rPr lang="en-GB" sz="2000" dirty="0">
              <a:latin typeface="Times New Roman" panose="02020603050405020304" pitchFamily="18" charset="0"/>
              <a:cs typeface="Times New Roman" panose="02020603050405020304" pitchFamily="18" charset="0"/>
            </a:rPr>
            <a:t>Concept</a:t>
          </a:r>
          <a:r>
            <a:rPr lang="en-GB" sz="2000" baseline="0" dirty="0">
              <a:latin typeface="Times New Roman" panose="02020603050405020304" pitchFamily="18" charset="0"/>
              <a:cs typeface="Times New Roman" panose="02020603050405020304" pitchFamily="18" charset="0"/>
            </a:rPr>
            <a:t> Benchmarking</a:t>
          </a:r>
          <a:endParaRPr lang="en-US" sz="2000" dirty="0">
            <a:latin typeface="Times New Roman" panose="02020603050405020304" pitchFamily="18" charset="0"/>
            <a:cs typeface="Times New Roman" panose="02020603050405020304" pitchFamily="18" charset="0"/>
          </a:endParaRPr>
        </a:p>
      </dgm:t>
    </dgm:pt>
    <dgm:pt modelId="{B9C8529D-68E2-4ED8-B08D-571730F31668}" type="parTrans" cxnId="{2156B552-A1C3-4C92-B24D-B5F6B7A8DC92}">
      <dgm:prSet/>
      <dgm:spPr/>
      <dgm:t>
        <a:bodyPr/>
        <a:lstStyle/>
        <a:p>
          <a:pPr algn="ctr"/>
          <a:endParaRPr lang="en-US">
            <a:latin typeface="Times New Roman" panose="02020603050405020304" pitchFamily="18" charset="0"/>
            <a:cs typeface="Times New Roman" panose="02020603050405020304" pitchFamily="18" charset="0"/>
          </a:endParaRPr>
        </a:p>
      </dgm:t>
    </dgm:pt>
    <dgm:pt modelId="{DF3EE870-388F-4848-82CB-7B69E5490C06}" type="sibTrans" cxnId="{2156B552-A1C3-4C92-B24D-B5F6B7A8DC92}">
      <dgm:prSet phldrT="3" phldr="0"/>
      <dgm:spPr/>
      <dgm:t>
        <a:bodyPr/>
        <a:lstStyle/>
        <a:p>
          <a:pPr algn="ctr"/>
          <a:r>
            <a:rPr lang="en-US">
              <a:latin typeface="Times New Roman" panose="02020603050405020304" pitchFamily="18" charset="0"/>
              <a:cs typeface="Times New Roman" panose="02020603050405020304" pitchFamily="18" charset="0"/>
            </a:rPr>
            <a:t>3</a:t>
          </a:r>
        </a:p>
      </dgm:t>
    </dgm:pt>
    <dgm:pt modelId="{FB5842D0-346C-45E0-8B6C-80CFD5618ED6}">
      <dgm:prSet custT="1"/>
      <dgm:spPr/>
      <dgm:t>
        <a:bodyPr/>
        <a:lstStyle/>
        <a:p>
          <a:pPr algn="ctr"/>
          <a:r>
            <a:rPr lang="en-US" sz="2000" dirty="0">
              <a:latin typeface="Times New Roman" panose="02020603050405020304" pitchFamily="18" charset="0"/>
              <a:cs typeface="Times New Roman" panose="02020603050405020304" pitchFamily="18" charset="0"/>
            </a:rPr>
            <a:t>Context Research</a:t>
          </a:r>
        </a:p>
      </dgm:t>
    </dgm:pt>
    <dgm:pt modelId="{3B039365-9C8E-4090-8F80-4B1748354DB9}" type="parTrans" cxnId="{2167388F-2A20-4AA4-8AE1-F46CCF11BFF7}">
      <dgm:prSet/>
      <dgm:spPr/>
      <dgm:t>
        <a:bodyPr/>
        <a:lstStyle/>
        <a:p>
          <a:pPr algn="ctr"/>
          <a:endParaRPr lang="en-US">
            <a:latin typeface="Times New Roman" panose="02020603050405020304" pitchFamily="18" charset="0"/>
            <a:cs typeface="Times New Roman" panose="02020603050405020304" pitchFamily="18" charset="0"/>
          </a:endParaRPr>
        </a:p>
      </dgm:t>
    </dgm:pt>
    <dgm:pt modelId="{29C77630-331E-4CB2-9457-55B392F5B0CD}" type="sibTrans" cxnId="{2167388F-2A20-4AA4-8AE1-F46CCF11BFF7}">
      <dgm:prSet phldrT="4" phldr="0"/>
      <dgm:spPr/>
      <dgm:t>
        <a:bodyPr/>
        <a:lstStyle/>
        <a:p>
          <a:pPr algn="ctr"/>
          <a:r>
            <a:rPr lang="en-US">
              <a:latin typeface="Times New Roman" panose="02020603050405020304" pitchFamily="18" charset="0"/>
              <a:cs typeface="Times New Roman" panose="02020603050405020304" pitchFamily="18" charset="0"/>
            </a:rPr>
            <a:t>4</a:t>
          </a:r>
        </a:p>
      </dgm:t>
    </dgm:pt>
    <dgm:pt modelId="{07F9931F-0A89-494D-9339-99B33560FDE8}" type="pres">
      <dgm:prSet presAssocID="{281537BE-B356-41C9-A0B5-91FC87644946}" presName="Name0" presStyleCnt="0">
        <dgm:presLayoutVars>
          <dgm:animLvl val="lvl"/>
          <dgm:resizeHandles val="exact"/>
        </dgm:presLayoutVars>
      </dgm:prSet>
      <dgm:spPr/>
    </dgm:pt>
    <dgm:pt modelId="{7B574924-CABA-4369-A037-573AD6A1A030}" type="pres">
      <dgm:prSet presAssocID="{582C9686-38B4-4F6D-BF23-15E7D0556F08}" presName="compositeNode" presStyleCnt="0">
        <dgm:presLayoutVars>
          <dgm:bulletEnabled val="1"/>
        </dgm:presLayoutVars>
      </dgm:prSet>
      <dgm:spPr/>
    </dgm:pt>
    <dgm:pt modelId="{F3B9B166-BACF-49D9-B389-5CDA4D5D93CC}" type="pres">
      <dgm:prSet presAssocID="{582C9686-38B4-4F6D-BF23-15E7D0556F08}" presName="bgRect" presStyleLbl="bgAccFollowNode1" presStyleIdx="0" presStyleCnt="4"/>
      <dgm:spPr/>
    </dgm:pt>
    <dgm:pt modelId="{2B69F8BB-0B99-4BBC-8272-C7FFF49F5FD4}" type="pres">
      <dgm:prSet presAssocID="{FDAE9734-613D-4388-BBDA-3EA825C313C1}" presName="sibTransNodeCircle" presStyleLbl="alignNode1" presStyleIdx="0" presStyleCnt="8">
        <dgm:presLayoutVars>
          <dgm:chMax val="0"/>
          <dgm:bulletEnabled/>
        </dgm:presLayoutVars>
      </dgm:prSet>
      <dgm:spPr/>
    </dgm:pt>
    <dgm:pt modelId="{607076F1-8D97-4991-B582-51ACE93FE2A4}" type="pres">
      <dgm:prSet presAssocID="{582C9686-38B4-4F6D-BF23-15E7D0556F08}" presName="bottomLine" presStyleLbl="alignNode1" presStyleIdx="1" presStyleCnt="8">
        <dgm:presLayoutVars/>
      </dgm:prSet>
      <dgm:spPr/>
    </dgm:pt>
    <dgm:pt modelId="{7D056931-652B-4726-AB79-A24F25C24EB8}" type="pres">
      <dgm:prSet presAssocID="{582C9686-38B4-4F6D-BF23-15E7D0556F08}" presName="nodeText" presStyleLbl="bgAccFollowNode1" presStyleIdx="0" presStyleCnt="4">
        <dgm:presLayoutVars>
          <dgm:bulletEnabled val="1"/>
        </dgm:presLayoutVars>
      </dgm:prSet>
      <dgm:spPr/>
    </dgm:pt>
    <dgm:pt modelId="{C530DF5C-09FA-4282-B0FA-5DD99D847033}" type="pres">
      <dgm:prSet presAssocID="{FDAE9734-613D-4388-BBDA-3EA825C313C1}" presName="sibTrans" presStyleCnt="0"/>
      <dgm:spPr/>
    </dgm:pt>
    <dgm:pt modelId="{C54A30C6-3783-4620-856F-B6460D4A5CBB}" type="pres">
      <dgm:prSet presAssocID="{C8137474-9D59-445A-BEC3-0757E0F628FF}" presName="compositeNode" presStyleCnt="0">
        <dgm:presLayoutVars>
          <dgm:bulletEnabled val="1"/>
        </dgm:presLayoutVars>
      </dgm:prSet>
      <dgm:spPr/>
    </dgm:pt>
    <dgm:pt modelId="{41FA03AA-F542-4F77-B045-D71A6F3C1D60}" type="pres">
      <dgm:prSet presAssocID="{C8137474-9D59-445A-BEC3-0757E0F628FF}" presName="bgRect" presStyleLbl="bgAccFollowNode1" presStyleIdx="1" presStyleCnt="4" custScaleX="111369"/>
      <dgm:spPr/>
    </dgm:pt>
    <dgm:pt modelId="{AB2664B3-D953-4D15-BB20-5149D01D719D}" type="pres">
      <dgm:prSet presAssocID="{38F2EEFE-6378-4051-89DF-D3474830A56A}" presName="sibTransNodeCircle" presStyleLbl="alignNode1" presStyleIdx="2" presStyleCnt="8">
        <dgm:presLayoutVars>
          <dgm:chMax val="0"/>
          <dgm:bulletEnabled/>
        </dgm:presLayoutVars>
      </dgm:prSet>
      <dgm:spPr/>
    </dgm:pt>
    <dgm:pt modelId="{51EBB2B1-52A8-4961-B255-E4F2BAA62D93}" type="pres">
      <dgm:prSet presAssocID="{C8137474-9D59-445A-BEC3-0757E0F628FF}" presName="bottomLine" presStyleLbl="alignNode1" presStyleIdx="3" presStyleCnt="8">
        <dgm:presLayoutVars/>
      </dgm:prSet>
      <dgm:spPr/>
    </dgm:pt>
    <dgm:pt modelId="{DFBDAD66-8B48-4336-81DD-92D4C1D229B6}" type="pres">
      <dgm:prSet presAssocID="{C8137474-9D59-445A-BEC3-0757E0F628FF}" presName="nodeText" presStyleLbl="bgAccFollowNode1" presStyleIdx="1" presStyleCnt="4">
        <dgm:presLayoutVars>
          <dgm:bulletEnabled val="1"/>
        </dgm:presLayoutVars>
      </dgm:prSet>
      <dgm:spPr/>
    </dgm:pt>
    <dgm:pt modelId="{0F828DBB-425A-4DB8-AC5C-CE27F3BBF5A2}" type="pres">
      <dgm:prSet presAssocID="{38F2EEFE-6378-4051-89DF-D3474830A56A}" presName="sibTrans" presStyleCnt="0"/>
      <dgm:spPr/>
    </dgm:pt>
    <dgm:pt modelId="{EC7676C7-86A9-4A9C-93EA-6BAF973F6626}" type="pres">
      <dgm:prSet presAssocID="{6D38E01C-53C1-4EAF-9795-7C7763383778}" presName="compositeNode" presStyleCnt="0">
        <dgm:presLayoutVars>
          <dgm:bulletEnabled val="1"/>
        </dgm:presLayoutVars>
      </dgm:prSet>
      <dgm:spPr/>
    </dgm:pt>
    <dgm:pt modelId="{83DAE69A-70D5-4E51-B417-0C435FFE5DFD}" type="pres">
      <dgm:prSet presAssocID="{6D38E01C-53C1-4EAF-9795-7C7763383778}" presName="bgRect" presStyleLbl="bgAccFollowNode1" presStyleIdx="2" presStyleCnt="4"/>
      <dgm:spPr/>
    </dgm:pt>
    <dgm:pt modelId="{53754DC2-9F0B-4447-A4BB-3EA7F6CF88A3}" type="pres">
      <dgm:prSet presAssocID="{DF3EE870-388F-4848-82CB-7B69E5490C06}" presName="sibTransNodeCircle" presStyleLbl="alignNode1" presStyleIdx="4" presStyleCnt="8">
        <dgm:presLayoutVars>
          <dgm:chMax val="0"/>
          <dgm:bulletEnabled/>
        </dgm:presLayoutVars>
      </dgm:prSet>
      <dgm:spPr/>
    </dgm:pt>
    <dgm:pt modelId="{7B0FB0A2-39CB-4BA6-BA43-DD73448D681B}" type="pres">
      <dgm:prSet presAssocID="{6D38E01C-53C1-4EAF-9795-7C7763383778}" presName="bottomLine" presStyleLbl="alignNode1" presStyleIdx="5" presStyleCnt="8">
        <dgm:presLayoutVars/>
      </dgm:prSet>
      <dgm:spPr/>
    </dgm:pt>
    <dgm:pt modelId="{8CAC26BC-B611-4830-9D72-EDE49AB2C533}" type="pres">
      <dgm:prSet presAssocID="{6D38E01C-53C1-4EAF-9795-7C7763383778}" presName="nodeText" presStyleLbl="bgAccFollowNode1" presStyleIdx="2" presStyleCnt="4">
        <dgm:presLayoutVars>
          <dgm:bulletEnabled val="1"/>
        </dgm:presLayoutVars>
      </dgm:prSet>
      <dgm:spPr/>
    </dgm:pt>
    <dgm:pt modelId="{D2BDEE2C-1B7C-41D2-B54B-97244DE05A9B}" type="pres">
      <dgm:prSet presAssocID="{DF3EE870-388F-4848-82CB-7B69E5490C06}" presName="sibTrans" presStyleCnt="0"/>
      <dgm:spPr/>
    </dgm:pt>
    <dgm:pt modelId="{2569A3C7-44B6-4FE3-A0C2-E987C64F08E3}" type="pres">
      <dgm:prSet presAssocID="{FB5842D0-346C-45E0-8B6C-80CFD5618ED6}" presName="compositeNode" presStyleCnt="0">
        <dgm:presLayoutVars>
          <dgm:bulletEnabled val="1"/>
        </dgm:presLayoutVars>
      </dgm:prSet>
      <dgm:spPr/>
    </dgm:pt>
    <dgm:pt modelId="{CDDB3E62-AED0-4842-A3BD-0D0E2D7C9770}" type="pres">
      <dgm:prSet presAssocID="{FB5842D0-346C-45E0-8B6C-80CFD5618ED6}" presName="bgRect" presStyleLbl="bgAccFollowNode1" presStyleIdx="3" presStyleCnt="4"/>
      <dgm:spPr/>
    </dgm:pt>
    <dgm:pt modelId="{25CEEDB9-BD53-492A-8F05-93DE63FE0AB3}" type="pres">
      <dgm:prSet presAssocID="{29C77630-331E-4CB2-9457-55B392F5B0CD}" presName="sibTransNodeCircle" presStyleLbl="alignNode1" presStyleIdx="6" presStyleCnt="8">
        <dgm:presLayoutVars>
          <dgm:chMax val="0"/>
          <dgm:bulletEnabled/>
        </dgm:presLayoutVars>
      </dgm:prSet>
      <dgm:spPr/>
    </dgm:pt>
    <dgm:pt modelId="{986BF220-A90C-4DF6-9A7E-718F03A38CA5}" type="pres">
      <dgm:prSet presAssocID="{FB5842D0-346C-45E0-8B6C-80CFD5618ED6}" presName="bottomLine" presStyleLbl="alignNode1" presStyleIdx="7" presStyleCnt="8">
        <dgm:presLayoutVars/>
      </dgm:prSet>
      <dgm:spPr/>
    </dgm:pt>
    <dgm:pt modelId="{F54A877D-B98F-4507-B242-F8391CBB7629}" type="pres">
      <dgm:prSet presAssocID="{FB5842D0-346C-45E0-8B6C-80CFD5618ED6}" presName="nodeText" presStyleLbl="bgAccFollowNode1" presStyleIdx="3" presStyleCnt="4">
        <dgm:presLayoutVars>
          <dgm:bulletEnabled val="1"/>
        </dgm:presLayoutVars>
      </dgm:prSet>
      <dgm:spPr/>
    </dgm:pt>
  </dgm:ptLst>
  <dgm:cxnLst>
    <dgm:cxn modelId="{862BF606-E652-4DF6-AB74-DFB6EA3493E6}" srcId="{281537BE-B356-41C9-A0B5-91FC87644946}" destId="{582C9686-38B4-4F6D-BF23-15E7D0556F08}" srcOrd="0" destOrd="0" parTransId="{85AF3361-648D-4568-959E-BF0481582B45}" sibTransId="{FDAE9734-613D-4388-BBDA-3EA825C313C1}"/>
    <dgm:cxn modelId="{D8149D0E-552C-4229-A23E-4E9E9B79CB9E}" type="presOf" srcId="{582C9686-38B4-4F6D-BF23-15E7D0556F08}" destId="{7D056931-652B-4726-AB79-A24F25C24EB8}" srcOrd="1" destOrd="0" presId="urn:microsoft.com/office/officeart/2016/7/layout/BasicLinearProcessNumbered"/>
    <dgm:cxn modelId="{D0FBA417-5E8B-4F24-BA2E-283E3C27AD4A}" type="presOf" srcId="{38F2EEFE-6378-4051-89DF-D3474830A56A}" destId="{AB2664B3-D953-4D15-BB20-5149D01D719D}" srcOrd="0" destOrd="0" presId="urn:microsoft.com/office/officeart/2016/7/layout/BasicLinearProcessNumbered"/>
    <dgm:cxn modelId="{62718427-321F-413A-9160-0F3E7C7DF680}" type="presOf" srcId="{6D38E01C-53C1-4EAF-9795-7C7763383778}" destId="{83DAE69A-70D5-4E51-B417-0C435FFE5DFD}" srcOrd="0" destOrd="0" presId="urn:microsoft.com/office/officeart/2016/7/layout/BasicLinearProcessNumbered"/>
    <dgm:cxn modelId="{A777BC5C-3103-4478-BB13-9D9407A7D072}" type="presOf" srcId="{C8137474-9D59-445A-BEC3-0757E0F628FF}" destId="{DFBDAD66-8B48-4336-81DD-92D4C1D229B6}" srcOrd="1" destOrd="0" presId="urn:microsoft.com/office/officeart/2016/7/layout/BasicLinearProcessNumbered"/>
    <dgm:cxn modelId="{B4623F6E-E47A-4893-9548-7BAC23214C5A}" type="presOf" srcId="{29C77630-331E-4CB2-9457-55B392F5B0CD}" destId="{25CEEDB9-BD53-492A-8F05-93DE63FE0AB3}" srcOrd="0" destOrd="0" presId="urn:microsoft.com/office/officeart/2016/7/layout/BasicLinearProcessNumbered"/>
    <dgm:cxn modelId="{2156B552-A1C3-4C92-B24D-B5F6B7A8DC92}" srcId="{281537BE-B356-41C9-A0B5-91FC87644946}" destId="{6D38E01C-53C1-4EAF-9795-7C7763383778}" srcOrd="2" destOrd="0" parTransId="{B9C8529D-68E2-4ED8-B08D-571730F31668}" sibTransId="{DF3EE870-388F-4848-82CB-7B69E5490C06}"/>
    <dgm:cxn modelId="{617C8973-DB21-4F9F-8818-62D1CEF0FEE0}" type="presOf" srcId="{FB5842D0-346C-45E0-8B6C-80CFD5618ED6}" destId="{CDDB3E62-AED0-4842-A3BD-0D0E2D7C9770}" srcOrd="0" destOrd="0" presId="urn:microsoft.com/office/officeart/2016/7/layout/BasicLinearProcessNumbered"/>
    <dgm:cxn modelId="{31878177-539B-4412-B218-1F5792036582}" type="presOf" srcId="{6D38E01C-53C1-4EAF-9795-7C7763383778}" destId="{8CAC26BC-B611-4830-9D72-EDE49AB2C533}" srcOrd="1" destOrd="0" presId="urn:microsoft.com/office/officeart/2016/7/layout/BasicLinearProcessNumbered"/>
    <dgm:cxn modelId="{43D61458-93BF-492A-9403-173002991DCC}" type="presOf" srcId="{281537BE-B356-41C9-A0B5-91FC87644946}" destId="{07F9931F-0A89-494D-9339-99B33560FDE8}" srcOrd="0" destOrd="0" presId="urn:microsoft.com/office/officeart/2016/7/layout/BasicLinearProcessNumbered"/>
    <dgm:cxn modelId="{420F3083-ACBB-408D-928A-E9BF525884CC}" type="presOf" srcId="{582C9686-38B4-4F6D-BF23-15E7D0556F08}" destId="{F3B9B166-BACF-49D9-B389-5CDA4D5D93CC}" srcOrd="0" destOrd="0" presId="urn:microsoft.com/office/officeart/2016/7/layout/BasicLinearProcessNumbered"/>
    <dgm:cxn modelId="{05A77D84-89A6-4629-B8E1-D6436BC97E71}" type="presOf" srcId="{DF3EE870-388F-4848-82CB-7B69E5490C06}" destId="{53754DC2-9F0B-4447-A4BB-3EA7F6CF88A3}" srcOrd="0" destOrd="0" presId="urn:microsoft.com/office/officeart/2016/7/layout/BasicLinearProcessNumbered"/>
    <dgm:cxn modelId="{2167388F-2A20-4AA4-8AE1-F46CCF11BFF7}" srcId="{281537BE-B356-41C9-A0B5-91FC87644946}" destId="{FB5842D0-346C-45E0-8B6C-80CFD5618ED6}" srcOrd="3" destOrd="0" parTransId="{3B039365-9C8E-4090-8F80-4B1748354DB9}" sibTransId="{29C77630-331E-4CB2-9457-55B392F5B0CD}"/>
    <dgm:cxn modelId="{88B03FA7-80AF-4961-BE53-8DF1ADFB3260}" type="presOf" srcId="{FDAE9734-613D-4388-BBDA-3EA825C313C1}" destId="{2B69F8BB-0B99-4BBC-8272-C7FFF49F5FD4}" srcOrd="0" destOrd="0" presId="urn:microsoft.com/office/officeart/2016/7/layout/BasicLinearProcessNumbered"/>
    <dgm:cxn modelId="{9841B2AA-A5C1-4B85-8CD7-0C806086B7DF}" type="presOf" srcId="{FB5842D0-346C-45E0-8B6C-80CFD5618ED6}" destId="{F54A877D-B98F-4507-B242-F8391CBB7629}" srcOrd="1" destOrd="0" presId="urn:microsoft.com/office/officeart/2016/7/layout/BasicLinearProcessNumbered"/>
    <dgm:cxn modelId="{61AE13BC-E7B3-4377-B3D2-A530BA5E2078}" type="presOf" srcId="{C8137474-9D59-445A-BEC3-0757E0F628FF}" destId="{41FA03AA-F542-4F77-B045-D71A6F3C1D60}" srcOrd="0" destOrd="0" presId="urn:microsoft.com/office/officeart/2016/7/layout/BasicLinearProcessNumbered"/>
    <dgm:cxn modelId="{795E28CB-E8A6-4DB9-9B8E-BAA752C90045}" srcId="{281537BE-B356-41C9-A0B5-91FC87644946}" destId="{C8137474-9D59-445A-BEC3-0757E0F628FF}" srcOrd="1" destOrd="0" parTransId="{37F4C149-E96F-4120-8483-AF41F1BDD387}" sibTransId="{38F2EEFE-6378-4051-89DF-D3474830A56A}"/>
    <dgm:cxn modelId="{D7940E18-D7CA-4F42-81FB-720161051AEC}" type="presParOf" srcId="{07F9931F-0A89-494D-9339-99B33560FDE8}" destId="{7B574924-CABA-4369-A037-573AD6A1A030}" srcOrd="0" destOrd="0" presId="urn:microsoft.com/office/officeart/2016/7/layout/BasicLinearProcessNumbered"/>
    <dgm:cxn modelId="{C1B5E918-25B8-40FD-B6C3-246D9ADAEAB8}" type="presParOf" srcId="{7B574924-CABA-4369-A037-573AD6A1A030}" destId="{F3B9B166-BACF-49D9-B389-5CDA4D5D93CC}" srcOrd="0" destOrd="0" presId="urn:microsoft.com/office/officeart/2016/7/layout/BasicLinearProcessNumbered"/>
    <dgm:cxn modelId="{B4F6E981-53BB-4CAD-A44F-56C6A7261965}" type="presParOf" srcId="{7B574924-CABA-4369-A037-573AD6A1A030}" destId="{2B69F8BB-0B99-4BBC-8272-C7FFF49F5FD4}" srcOrd="1" destOrd="0" presId="urn:microsoft.com/office/officeart/2016/7/layout/BasicLinearProcessNumbered"/>
    <dgm:cxn modelId="{7BB378C7-BF30-481C-BD8D-BF5051327C17}" type="presParOf" srcId="{7B574924-CABA-4369-A037-573AD6A1A030}" destId="{607076F1-8D97-4991-B582-51ACE93FE2A4}" srcOrd="2" destOrd="0" presId="urn:microsoft.com/office/officeart/2016/7/layout/BasicLinearProcessNumbered"/>
    <dgm:cxn modelId="{D952F97C-63B1-4254-95B0-E19E7717CB28}" type="presParOf" srcId="{7B574924-CABA-4369-A037-573AD6A1A030}" destId="{7D056931-652B-4726-AB79-A24F25C24EB8}" srcOrd="3" destOrd="0" presId="urn:microsoft.com/office/officeart/2016/7/layout/BasicLinearProcessNumbered"/>
    <dgm:cxn modelId="{76C90AEB-5FAA-4A62-99A2-BE051FA3EEC6}" type="presParOf" srcId="{07F9931F-0A89-494D-9339-99B33560FDE8}" destId="{C530DF5C-09FA-4282-B0FA-5DD99D847033}" srcOrd="1" destOrd="0" presId="urn:microsoft.com/office/officeart/2016/7/layout/BasicLinearProcessNumbered"/>
    <dgm:cxn modelId="{825D5B00-C70C-4711-8151-9A96EC4A8292}" type="presParOf" srcId="{07F9931F-0A89-494D-9339-99B33560FDE8}" destId="{C54A30C6-3783-4620-856F-B6460D4A5CBB}" srcOrd="2" destOrd="0" presId="urn:microsoft.com/office/officeart/2016/7/layout/BasicLinearProcessNumbered"/>
    <dgm:cxn modelId="{192768FA-B254-4BD1-B3D3-073ECED81947}" type="presParOf" srcId="{C54A30C6-3783-4620-856F-B6460D4A5CBB}" destId="{41FA03AA-F542-4F77-B045-D71A6F3C1D60}" srcOrd="0" destOrd="0" presId="urn:microsoft.com/office/officeart/2016/7/layout/BasicLinearProcessNumbered"/>
    <dgm:cxn modelId="{F3633B24-B94A-4C33-BE12-B88B49D3B5B1}" type="presParOf" srcId="{C54A30C6-3783-4620-856F-B6460D4A5CBB}" destId="{AB2664B3-D953-4D15-BB20-5149D01D719D}" srcOrd="1" destOrd="0" presId="urn:microsoft.com/office/officeart/2016/7/layout/BasicLinearProcessNumbered"/>
    <dgm:cxn modelId="{06ECCBF1-5BAE-4EC4-BBC3-1AB872B37F03}" type="presParOf" srcId="{C54A30C6-3783-4620-856F-B6460D4A5CBB}" destId="{51EBB2B1-52A8-4961-B255-E4F2BAA62D93}" srcOrd="2" destOrd="0" presId="urn:microsoft.com/office/officeart/2016/7/layout/BasicLinearProcessNumbered"/>
    <dgm:cxn modelId="{9D028DE8-5979-4178-9C96-C6AAFE11209C}" type="presParOf" srcId="{C54A30C6-3783-4620-856F-B6460D4A5CBB}" destId="{DFBDAD66-8B48-4336-81DD-92D4C1D229B6}" srcOrd="3" destOrd="0" presId="urn:microsoft.com/office/officeart/2016/7/layout/BasicLinearProcessNumbered"/>
    <dgm:cxn modelId="{B2ACA459-891A-4CBF-A252-EF1A0C4CEA06}" type="presParOf" srcId="{07F9931F-0A89-494D-9339-99B33560FDE8}" destId="{0F828DBB-425A-4DB8-AC5C-CE27F3BBF5A2}" srcOrd="3" destOrd="0" presId="urn:microsoft.com/office/officeart/2016/7/layout/BasicLinearProcessNumbered"/>
    <dgm:cxn modelId="{79CE1A2A-9FBE-41E5-A80E-78C48256D72D}" type="presParOf" srcId="{07F9931F-0A89-494D-9339-99B33560FDE8}" destId="{EC7676C7-86A9-4A9C-93EA-6BAF973F6626}" srcOrd="4" destOrd="0" presId="urn:microsoft.com/office/officeart/2016/7/layout/BasicLinearProcessNumbered"/>
    <dgm:cxn modelId="{6EC92807-04EE-4A7C-BD84-B3BD4506CE81}" type="presParOf" srcId="{EC7676C7-86A9-4A9C-93EA-6BAF973F6626}" destId="{83DAE69A-70D5-4E51-B417-0C435FFE5DFD}" srcOrd="0" destOrd="0" presId="urn:microsoft.com/office/officeart/2016/7/layout/BasicLinearProcessNumbered"/>
    <dgm:cxn modelId="{81E25BF8-4869-4CE2-8D27-4F6F5698C34D}" type="presParOf" srcId="{EC7676C7-86A9-4A9C-93EA-6BAF973F6626}" destId="{53754DC2-9F0B-4447-A4BB-3EA7F6CF88A3}" srcOrd="1" destOrd="0" presId="urn:microsoft.com/office/officeart/2016/7/layout/BasicLinearProcessNumbered"/>
    <dgm:cxn modelId="{35935F5B-11A9-485A-B689-8036122B5461}" type="presParOf" srcId="{EC7676C7-86A9-4A9C-93EA-6BAF973F6626}" destId="{7B0FB0A2-39CB-4BA6-BA43-DD73448D681B}" srcOrd="2" destOrd="0" presId="urn:microsoft.com/office/officeart/2016/7/layout/BasicLinearProcessNumbered"/>
    <dgm:cxn modelId="{8703ADA2-21BC-4F9F-9C9C-9ADE4F19F14F}" type="presParOf" srcId="{EC7676C7-86A9-4A9C-93EA-6BAF973F6626}" destId="{8CAC26BC-B611-4830-9D72-EDE49AB2C533}" srcOrd="3" destOrd="0" presId="urn:microsoft.com/office/officeart/2016/7/layout/BasicLinearProcessNumbered"/>
    <dgm:cxn modelId="{39A9C842-3B6C-4899-9641-6C02B9DA01CF}" type="presParOf" srcId="{07F9931F-0A89-494D-9339-99B33560FDE8}" destId="{D2BDEE2C-1B7C-41D2-B54B-97244DE05A9B}" srcOrd="5" destOrd="0" presId="urn:microsoft.com/office/officeart/2016/7/layout/BasicLinearProcessNumbered"/>
    <dgm:cxn modelId="{ED342568-42CE-4D7B-BB81-95E4DBD66756}" type="presParOf" srcId="{07F9931F-0A89-494D-9339-99B33560FDE8}" destId="{2569A3C7-44B6-4FE3-A0C2-E987C64F08E3}" srcOrd="6" destOrd="0" presId="urn:microsoft.com/office/officeart/2016/7/layout/BasicLinearProcessNumbered"/>
    <dgm:cxn modelId="{083D1BE5-37F3-4C5A-AF99-F2D9C2B5C198}" type="presParOf" srcId="{2569A3C7-44B6-4FE3-A0C2-E987C64F08E3}" destId="{CDDB3E62-AED0-4842-A3BD-0D0E2D7C9770}" srcOrd="0" destOrd="0" presId="urn:microsoft.com/office/officeart/2016/7/layout/BasicLinearProcessNumbered"/>
    <dgm:cxn modelId="{2661FA22-85BA-4741-BB01-32E65C455FD8}" type="presParOf" srcId="{2569A3C7-44B6-4FE3-A0C2-E987C64F08E3}" destId="{25CEEDB9-BD53-492A-8F05-93DE63FE0AB3}" srcOrd="1" destOrd="0" presId="urn:microsoft.com/office/officeart/2016/7/layout/BasicLinearProcessNumbered"/>
    <dgm:cxn modelId="{05137A1F-BFAE-4B10-8AFE-32E5705EDDD3}" type="presParOf" srcId="{2569A3C7-44B6-4FE3-A0C2-E987C64F08E3}" destId="{986BF220-A90C-4DF6-9A7E-718F03A38CA5}" srcOrd="2" destOrd="0" presId="urn:microsoft.com/office/officeart/2016/7/layout/BasicLinearProcessNumbered"/>
    <dgm:cxn modelId="{6A44BDD4-0440-466C-8B29-D6A5B79A7715}" type="presParOf" srcId="{2569A3C7-44B6-4FE3-A0C2-E987C64F08E3}" destId="{F54A877D-B98F-4507-B242-F8391CBB762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C72425-CAA4-4F74-814B-9DC471C395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8518CFA-7B73-4249-A916-6682BA455C6C}">
      <dgm:prSet/>
      <dgm:spPr/>
      <dgm:t>
        <a:bodyPr/>
        <a:lstStyle/>
        <a:p>
          <a:r>
            <a:rPr lang="en-US" dirty="0"/>
            <a:t>Dust conditions require LiDAR protection and reliable fallback control.</a:t>
          </a:r>
        </a:p>
      </dgm:t>
    </dgm:pt>
    <dgm:pt modelId="{BAFEA3DB-7122-487D-8EC6-F35075C90B53}" type="parTrans" cxnId="{ACAA762F-CB6C-402D-B083-0761C3DE594A}">
      <dgm:prSet/>
      <dgm:spPr/>
      <dgm:t>
        <a:bodyPr/>
        <a:lstStyle/>
        <a:p>
          <a:endParaRPr lang="en-US"/>
        </a:p>
      </dgm:t>
    </dgm:pt>
    <dgm:pt modelId="{3F32508F-6AE1-44CC-918C-ADE025C73A07}" type="sibTrans" cxnId="{ACAA762F-CB6C-402D-B083-0761C3DE594A}">
      <dgm:prSet/>
      <dgm:spPr/>
      <dgm:t>
        <a:bodyPr/>
        <a:lstStyle/>
        <a:p>
          <a:endParaRPr lang="en-US"/>
        </a:p>
      </dgm:t>
    </dgm:pt>
    <dgm:pt modelId="{5BF267E5-A42D-49C3-A5CC-60CC54AD7473}">
      <dgm:prSet/>
      <dgm:spPr/>
      <dgm:t>
        <a:bodyPr/>
        <a:lstStyle/>
        <a:p>
          <a:r>
            <a:rPr lang="en-US" dirty="0"/>
            <a:t>Grid instability needs smoother power output from LAC.</a:t>
          </a:r>
        </a:p>
      </dgm:t>
    </dgm:pt>
    <dgm:pt modelId="{86255FA3-8F8F-4B0A-81CA-0AE0AD4AF271}" type="parTrans" cxnId="{7152EE94-18C1-49BA-8BEB-4A528B4A317D}">
      <dgm:prSet/>
      <dgm:spPr/>
      <dgm:t>
        <a:bodyPr/>
        <a:lstStyle/>
        <a:p>
          <a:endParaRPr lang="en-US"/>
        </a:p>
      </dgm:t>
    </dgm:pt>
    <dgm:pt modelId="{3D530E68-D8FD-40F4-A9A8-9807A1ABCCC6}" type="sibTrans" cxnId="{7152EE94-18C1-49BA-8BEB-4A528B4A317D}">
      <dgm:prSet/>
      <dgm:spPr/>
      <dgm:t>
        <a:bodyPr/>
        <a:lstStyle/>
        <a:p>
          <a:endParaRPr lang="en-US"/>
        </a:p>
      </dgm:t>
    </dgm:pt>
    <dgm:pt modelId="{187D48CA-4CBB-4F83-BEA8-835ABEA819FC}">
      <dgm:prSet/>
      <dgm:spPr/>
      <dgm:t>
        <a:bodyPr/>
        <a:lstStyle/>
        <a:p>
          <a:pPr>
            <a:buNone/>
          </a:pPr>
          <a:r>
            <a:rPr lang="en-US" dirty="0"/>
            <a:t>Account for access, site security, and spare parts supply chains. Consider remote diagnostics to reduce on-site visits.</a:t>
          </a:r>
        </a:p>
      </dgm:t>
    </dgm:pt>
    <dgm:pt modelId="{797FA383-EE1E-48A2-A6A6-500F71EC7A3F}" type="parTrans" cxnId="{F19981D0-F107-4A38-B568-F008249938E8}">
      <dgm:prSet/>
      <dgm:spPr/>
      <dgm:t>
        <a:bodyPr/>
        <a:lstStyle/>
        <a:p>
          <a:endParaRPr lang="en-US"/>
        </a:p>
      </dgm:t>
    </dgm:pt>
    <dgm:pt modelId="{FD3C0363-E9EA-4E5F-B567-B3C4C7F13D06}" type="sibTrans" cxnId="{F19981D0-F107-4A38-B568-F008249938E8}">
      <dgm:prSet/>
      <dgm:spPr/>
      <dgm:t>
        <a:bodyPr/>
        <a:lstStyle/>
        <a:p>
          <a:endParaRPr lang="en-US"/>
        </a:p>
      </dgm:t>
    </dgm:pt>
    <dgm:pt modelId="{50D6FD06-AD28-4029-B51E-295324CBB30E}">
      <dgm:prSet/>
      <dgm:spPr/>
      <dgm:t>
        <a:bodyPr/>
        <a:lstStyle/>
        <a:p>
          <a:pPr>
            <a:buNone/>
          </a:pPr>
          <a:r>
            <a:rPr lang="en-US" dirty="0"/>
            <a:t>Train local O&amp;M teams on LiDAR calibration and control fallback procedures during project rollout.</a:t>
          </a:r>
        </a:p>
      </dgm:t>
    </dgm:pt>
    <dgm:pt modelId="{1C748E95-7B16-4DC6-B63A-E36674911F28}" type="parTrans" cxnId="{44473D61-A18F-4439-9F2E-601615AE0154}">
      <dgm:prSet/>
      <dgm:spPr/>
      <dgm:t>
        <a:bodyPr/>
        <a:lstStyle/>
        <a:p>
          <a:endParaRPr lang="en-US"/>
        </a:p>
      </dgm:t>
    </dgm:pt>
    <dgm:pt modelId="{A52B3C4D-355B-4C1C-BA6A-9A9693DC4CF5}" type="sibTrans" cxnId="{44473D61-A18F-4439-9F2E-601615AE0154}">
      <dgm:prSet/>
      <dgm:spPr/>
      <dgm:t>
        <a:bodyPr/>
        <a:lstStyle/>
        <a:p>
          <a:endParaRPr lang="en-US"/>
        </a:p>
      </dgm:t>
    </dgm:pt>
    <dgm:pt modelId="{608C612A-A5B0-4F59-811F-03914765EAC1}" type="pres">
      <dgm:prSet presAssocID="{A1C72425-CAA4-4F74-814B-9DC471C3954C}" presName="linear" presStyleCnt="0">
        <dgm:presLayoutVars>
          <dgm:animLvl val="lvl"/>
          <dgm:resizeHandles val="exact"/>
        </dgm:presLayoutVars>
      </dgm:prSet>
      <dgm:spPr/>
    </dgm:pt>
    <dgm:pt modelId="{F94111ED-CA21-4F91-8376-2CF0F7DF2C98}" type="pres">
      <dgm:prSet presAssocID="{98518CFA-7B73-4249-A916-6682BA455C6C}" presName="parentText" presStyleLbl="node1" presStyleIdx="0" presStyleCnt="4">
        <dgm:presLayoutVars>
          <dgm:chMax val="0"/>
          <dgm:bulletEnabled val="1"/>
        </dgm:presLayoutVars>
      </dgm:prSet>
      <dgm:spPr/>
    </dgm:pt>
    <dgm:pt modelId="{57B87D4A-4ED0-4BEA-8D2D-CDE7668477DA}" type="pres">
      <dgm:prSet presAssocID="{3F32508F-6AE1-44CC-918C-ADE025C73A07}" presName="spacer" presStyleCnt="0"/>
      <dgm:spPr/>
    </dgm:pt>
    <dgm:pt modelId="{85ABF0B4-D38E-42EA-850A-DBA175B72DAA}" type="pres">
      <dgm:prSet presAssocID="{5BF267E5-A42D-49C3-A5CC-60CC54AD7473}" presName="parentText" presStyleLbl="node1" presStyleIdx="1" presStyleCnt="4">
        <dgm:presLayoutVars>
          <dgm:chMax val="0"/>
          <dgm:bulletEnabled val="1"/>
        </dgm:presLayoutVars>
      </dgm:prSet>
      <dgm:spPr/>
    </dgm:pt>
    <dgm:pt modelId="{C8ABBE80-13FA-4379-8B01-B9051F1BA3FF}" type="pres">
      <dgm:prSet presAssocID="{3D530E68-D8FD-40F4-A9A8-9807A1ABCCC6}" presName="spacer" presStyleCnt="0"/>
      <dgm:spPr/>
    </dgm:pt>
    <dgm:pt modelId="{2EF8F7F2-CD9B-4B1E-9D5A-C2E1949DA132}" type="pres">
      <dgm:prSet presAssocID="{187D48CA-4CBB-4F83-BEA8-835ABEA819FC}" presName="parentText" presStyleLbl="node1" presStyleIdx="2" presStyleCnt="4">
        <dgm:presLayoutVars>
          <dgm:chMax val="0"/>
          <dgm:bulletEnabled val="1"/>
        </dgm:presLayoutVars>
      </dgm:prSet>
      <dgm:spPr/>
    </dgm:pt>
    <dgm:pt modelId="{FBEF32A1-A91B-4C78-ABFC-9CDE3B418722}" type="pres">
      <dgm:prSet presAssocID="{FD3C0363-E9EA-4E5F-B567-B3C4C7F13D06}" presName="spacer" presStyleCnt="0"/>
      <dgm:spPr/>
    </dgm:pt>
    <dgm:pt modelId="{3F30A4DD-D43A-4B14-8441-B0FC73ACF56A}" type="pres">
      <dgm:prSet presAssocID="{50D6FD06-AD28-4029-B51E-295324CBB30E}" presName="parentText" presStyleLbl="node1" presStyleIdx="3" presStyleCnt="4">
        <dgm:presLayoutVars>
          <dgm:chMax val="0"/>
          <dgm:bulletEnabled val="1"/>
        </dgm:presLayoutVars>
      </dgm:prSet>
      <dgm:spPr/>
    </dgm:pt>
  </dgm:ptLst>
  <dgm:cxnLst>
    <dgm:cxn modelId="{919FA711-31F0-4C55-B71B-DEAC7A2769BD}" type="presOf" srcId="{5BF267E5-A42D-49C3-A5CC-60CC54AD7473}" destId="{85ABF0B4-D38E-42EA-850A-DBA175B72DAA}" srcOrd="0" destOrd="0" presId="urn:microsoft.com/office/officeart/2005/8/layout/vList2"/>
    <dgm:cxn modelId="{ACAA762F-CB6C-402D-B083-0761C3DE594A}" srcId="{A1C72425-CAA4-4F74-814B-9DC471C3954C}" destId="{98518CFA-7B73-4249-A916-6682BA455C6C}" srcOrd="0" destOrd="0" parTransId="{BAFEA3DB-7122-487D-8EC6-F35075C90B53}" sibTransId="{3F32508F-6AE1-44CC-918C-ADE025C73A07}"/>
    <dgm:cxn modelId="{0555BF5C-7F77-4BEB-9FE0-4461ECA57B9E}" type="presOf" srcId="{A1C72425-CAA4-4F74-814B-9DC471C3954C}" destId="{608C612A-A5B0-4F59-811F-03914765EAC1}" srcOrd="0" destOrd="0" presId="urn:microsoft.com/office/officeart/2005/8/layout/vList2"/>
    <dgm:cxn modelId="{44473D61-A18F-4439-9F2E-601615AE0154}" srcId="{A1C72425-CAA4-4F74-814B-9DC471C3954C}" destId="{50D6FD06-AD28-4029-B51E-295324CBB30E}" srcOrd="3" destOrd="0" parTransId="{1C748E95-7B16-4DC6-B63A-E36674911F28}" sibTransId="{A52B3C4D-355B-4C1C-BA6A-9A9693DC4CF5}"/>
    <dgm:cxn modelId="{5B21F044-9421-492A-995E-40C5025FF039}" type="presOf" srcId="{50D6FD06-AD28-4029-B51E-295324CBB30E}" destId="{3F30A4DD-D43A-4B14-8441-B0FC73ACF56A}" srcOrd="0" destOrd="0" presId="urn:microsoft.com/office/officeart/2005/8/layout/vList2"/>
    <dgm:cxn modelId="{7152EE94-18C1-49BA-8BEB-4A528B4A317D}" srcId="{A1C72425-CAA4-4F74-814B-9DC471C3954C}" destId="{5BF267E5-A42D-49C3-A5CC-60CC54AD7473}" srcOrd="1" destOrd="0" parTransId="{86255FA3-8F8F-4B0A-81CA-0AE0AD4AF271}" sibTransId="{3D530E68-D8FD-40F4-A9A8-9807A1ABCCC6}"/>
    <dgm:cxn modelId="{C304D395-95D0-4338-82C6-AA8CBA6F226A}" type="presOf" srcId="{98518CFA-7B73-4249-A916-6682BA455C6C}" destId="{F94111ED-CA21-4F91-8376-2CF0F7DF2C98}" srcOrd="0" destOrd="0" presId="urn:microsoft.com/office/officeart/2005/8/layout/vList2"/>
    <dgm:cxn modelId="{65D53799-E25D-45E3-9CF3-7B99E911CDDF}" type="presOf" srcId="{187D48CA-4CBB-4F83-BEA8-835ABEA819FC}" destId="{2EF8F7F2-CD9B-4B1E-9D5A-C2E1949DA132}" srcOrd="0" destOrd="0" presId="urn:microsoft.com/office/officeart/2005/8/layout/vList2"/>
    <dgm:cxn modelId="{F19981D0-F107-4A38-B568-F008249938E8}" srcId="{A1C72425-CAA4-4F74-814B-9DC471C3954C}" destId="{187D48CA-4CBB-4F83-BEA8-835ABEA819FC}" srcOrd="2" destOrd="0" parTransId="{797FA383-EE1E-48A2-A6A6-500F71EC7A3F}" sibTransId="{FD3C0363-E9EA-4E5F-B567-B3C4C7F13D06}"/>
    <dgm:cxn modelId="{4292EA02-7A7E-4554-B1B0-B0906AC10B26}" type="presParOf" srcId="{608C612A-A5B0-4F59-811F-03914765EAC1}" destId="{F94111ED-CA21-4F91-8376-2CF0F7DF2C98}" srcOrd="0" destOrd="0" presId="urn:microsoft.com/office/officeart/2005/8/layout/vList2"/>
    <dgm:cxn modelId="{925F59E3-B266-4F2E-8F27-63C7F367C762}" type="presParOf" srcId="{608C612A-A5B0-4F59-811F-03914765EAC1}" destId="{57B87D4A-4ED0-4BEA-8D2D-CDE7668477DA}" srcOrd="1" destOrd="0" presId="urn:microsoft.com/office/officeart/2005/8/layout/vList2"/>
    <dgm:cxn modelId="{11B69CD7-F65D-4A68-90A8-5CBC58FD0799}" type="presParOf" srcId="{608C612A-A5B0-4F59-811F-03914765EAC1}" destId="{85ABF0B4-D38E-42EA-850A-DBA175B72DAA}" srcOrd="2" destOrd="0" presId="urn:microsoft.com/office/officeart/2005/8/layout/vList2"/>
    <dgm:cxn modelId="{9943A0F4-87AC-464B-AE38-788397D87AEB}" type="presParOf" srcId="{608C612A-A5B0-4F59-811F-03914765EAC1}" destId="{C8ABBE80-13FA-4379-8B01-B9051F1BA3FF}" srcOrd="3" destOrd="0" presId="urn:microsoft.com/office/officeart/2005/8/layout/vList2"/>
    <dgm:cxn modelId="{43B81C87-9B42-432B-8999-0C6FE9A8CCA4}" type="presParOf" srcId="{608C612A-A5B0-4F59-811F-03914765EAC1}" destId="{2EF8F7F2-CD9B-4B1E-9D5A-C2E1949DA132}" srcOrd="4" destOrd="0" presId="urn:microsoft.com/office/officeart/2005/8/layout/vList2"/>
    <dgm:cxn modelId="{BD91DE00-F7CE-4C38-9E70-45A00E0F1B48}" type="presParOf" srcId="{608C612A-A5B0-4F59-811F-03914765EAC1}" destId="{FBEF32A1-A91B-4C78-ABFC-9CDE3B418722}" srcOrd="5" destOrd="0" presId="urn:microsoft.com/office/officeart/2005/8/layout/vList2"/>
    <dgm:cxn modelId="{7D379403-C100-4CBB-9832-DED53C809654}" type="presParOf" srcId="{608C612A-A5B0-4F59-811F-03914765EAC1}" destId="{3F30A4DD-D43A-4B14-8441-B0FC73ACF56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B02CE4-9335-4A45-80B0-DCA663846B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5505C5-2309-4749-B523-7D84F766C80E}">
      <dgm:prSet/>
      <dgm:spPr/>
      <dgm:t>
        <a:bodyPr/>
        <a:lstStyle/>
        <a:p>
          <a:r>
            <a:rPr lang="en-US" dirty="0"/>
            <a:t>Annika </a:t>
          </a:r>
          <a:r>
            <a:rPr lang="en-US" dirty="0" err="1"/>
            <a:t>G</a:t>
          </a:r>
          <a:r>
            <a:rPr lang="en-US" b="0" i="0" dirty="0" err="1"/>
            <a:t>ä</a:t>
          </a:r>
          <a:r>
            <a:rPr lang="en-US" dirty="0" err="1"/>
            <a:t>thje</a:t>
          </a:r>
          <a:endParaRPr lang="en-US" dirty="0"/>
        </a:p>
      </dgm:t>
    </dgm:pt>
    <dgm:pt modelId="{61230411-CF52-4800-82F2-13E227A2398D}" type="parTrans" cxnId="{3C8F8FB8-D07B-4804-86E4-D0E53AA5CB28}">
      <dgm:prSet/>
      <dgm:spPr/>
      <dgm:t>
        <a:bodyPr/>
        <a:lstStyle/>
        <a:p>
          <a:endParaRPr lang="en-US"/>
        </a:p>
      </dgm:t>
    </dgm:pt>
    <dgm:pt modelId="{3B7B50CF-0E2F-4199-B3B6-6F777832BAC1}" type="sibTrans" cxnId="{3C8F8FB8-D07B-4804-86E4-D0E53AA5CB28}">
      <dgm:prSet/>
      <dgm:spPr/>
      <dgm:t>
        <a:bodyPr/>
        <a:lstStyle/>
        <a:p>
          <a:endParaRPr lang="en-US"/>
        </a:p>
      </dgm:t>
    </dgm:pt>
    <dgm:pt modelId="{BCAF56A7-1B71-4524-87E9-E1A0D4F28E46}">
      <dgm:prSet/>
      <dgm:spPr/>
      <dgm:t>
        <a:bodyPr/>
        <a:lstStyle/>
        <a:p>
          <a:r>
            <a:rPr lang="en-US" dirty="0" err="1"/>
            <a:t>Matlab</a:t>
          </a:r>
          <a:r>
            <a:rPr lang="en-US" dirty="0"/>
            <a:t>                                Intermediate Done</a:t>
          </a:r>
        </a:p>
      </dgm:t>
    </dgm:pt>
    <dgm:pt modelId="{C236492F-9B7D-4D81-BA5C-45A12CC42B67}" type="parTrans" cxnId="{EBB56957-A80B-48C3-B115-8D1E7FD7EBA8}">
      <dgm:prSet/>
      <dgm:spPr/>
      <dgm:t>
        <a:bodyPr/>
        <a:lstStyle/>
        <a:p>
          <a:endParaRPr lang="en-US"/>
        </a:p>
      </dgm:t>
    </dgm:pt>
    <dgm:pt modelId="{37C2E35D-4250-464D-B45F-0A22C5F494AF}" type="sibTrans" cxnId="{EBB56957-A80B-48C3-B115-8D1E7FD7EBA8}">
      <dgm:prSet/>
      <dgm:spPr/>
      <dgm:t>
        <a:bodyPr/>
        <a:lstStyle/>
        <a:p>
          <a:endParaRPr lang="en-US"/>
        </a:p>
      </dgm:t>
    </dgm:pt>
    <dgm:pt modelId="{F6539081-652D-44E3-A371-26F98CF8887E}">
      <dgm:prSet/>
      <dgm:spPr/>
      <dgm:t>
        <a:bodyPr/>
        <a:lstStyle/>
        <a:p>
          <a:r>
            <a:rPr lang="en-US"/>
            <a:t>Python                                           Basic Started</a:t>
          </a:r>
        </a:p>
      </dgm:t>
    </dgm:pt>
    <dgm:pt modelId="{BC0E6F4B-C0E2-46DF-A85D-069C80FFF06E}" type="parTrans" cxnId="{F7640278-9145-4264-B550-E4BB7507D5BC}">
      <dgm:prSet/>
      <dgm:spPr/>
      <dgm:t>
        <a:bodyPr/>
        <a:lstStyle/>
        <a:p>
          <a:endParaRPr lang="en-US"/>
        </a:p>
      </dgm:t>
    </dgm:pt>
    <dgm:pt modelId="{DC1074F5-8652-4031-957A-3ADE572EC5B1}" type="sibTrans" cxnId="{F7640278-9145-4264-B550-E4BB7507D5BC}">
      <dgm:prSet/>
      <dgm:spPr/>
      <dgm:t>
        <a:bodyPr/>
        <a:lstStyle/>
        <a:p>
          <a:endParaRPr lang="en-US"/>
        </a:p>
      </dgm:t>
    </dgm:pt>
    <dgm:pt modelId="{299E1F7D-A196-4185-BA13-10DABC93598B}">
      <dgm:prSet/>
      <dgm:spPr/>
      <dgm:t>
        <a:bodyPr/>
        <a:lstStyle/>
        <a:p>
          <a:r>
            <a:rPr lang="en-US" dirty="0"/>
            <a:t>Fortran                                          Basic Started</a:t>
          </a:r>
        </a:p>
      </dgm:t>
    </dgm:pt>
    <dgm:pt modelId="{1D45776B-75F8-4629-AC67-49A9AA141B8A}" type="parTrans" cxnId="{B141FFF1-5AC8-47A2-AF74-2FA66CB2F1B8}">
      <dgm:prSet/>
      <dgm:spPr/>
      <dgm:t>
        <a:bodyPr/>
        <a:lstStyle/>
        <a:p>
          <a:endParaRPr lang="en-US"/>
        </a:p>
      </dgm:t>
    </dgm:pt>
    <dgm:pt modelId="{06861081-7925-471E-9C38-A92C0895FBF1}" type="sibTrans" cxnId="{B141FFF1-5AC8-47A2-AF74-2FA66CB2F1B8}">
      <dgm:prSet/>
      <dgm:spPr/>
      <dgm:t>
        <a:bodyPr/>
        <a:lstStyle/>
        <a:p>
          <a:endParaRPr lang="en-US"/>
        </a:p>
      </dgm:t>
    </dgm:pt>
    <dgm:pt modelId="{A13F7563-7ABA-4F01-94C2-BA346829284E}">
      <dgm:prSet/>
      <dgm:spPr/>
      <dgm:t>
        <a:bodyPr/>
        <a:lstStyle/>
        <a:p>
          <a:r>
            <a:rPr lang="en-US"/>
            <a:t>LiDAR                                             Basic Started</a:t>
          </a:r>
        </a:p>
      </dgm:t>
    </dgm:pt>
    <dgm:pt modelId="{5F932A31-23BA-4657-8899-630E0C8C501B}" type="parTrans" cxnId="{9FAAE7C4-D8B6-43E5-995C-9991719BDB7C}">
      <dgm:prSet/>
      <dgm:spPr/>
      <dgm:t>
        <a:bodyPr/>
        <a:lstStyle/>
        <a:p>
          <a:endParaRPr lang="en-US"/>
        </a:p>
      </dgm:t>
    </dgm:pt>
    <dgm:pt modelId="{D09FD963-5A1B-49E0-A272-33837FFB551C}" type="sibTrans" cxnId="{9FAAE7C4-D8B6-43E5-995C-9991719BDB7C}">
      <dgm:prSet/>
      <dgm:spPr/>
      <dgm:t>
        <a:bodyPr/>
        <a:lstStyle/>
        <a:p>
          <a:endParaRPr lang="en-US"/>
        </a:p>
      </dgm:t>
    </dgm:pt>
    <dgm:pt modelId="{212E4612-5CE3-411A-954F-5CE9DA6DA071}">
      <dgm:prSet/>
      <dgm:spPr/>
      <dgm:t>
        <a:bodyPr/>
        <a:lstStyle/>
        <a:p>
          <a:r>
            <a:rPr lang="en-US" dirty="0"/>
            <a:t>Literature Files                         All Completed</a:t>
          </a:r>
        </a:p>
      </dgm:t>
    </dgm:pt>
    <dgm:pt modelId="{A095FD05-39AD-465C-A35F-7D2680D0D70C}" type="parTrans" cxnId="{20F150EC-7900-48E8-9098-86C0882C1D7B}">
      <dgm:prSet/>
      <dgm:spPr/>
      <dgm:t>
        <a:bodyPr/>
        <a:lstStyle/>
        <a:p>
          <a:endParaRPr lang="en-US"/>
        </a:p>
      </dgm:t>
    </dgm:pt>
    <dgm:pt modelId="{3D6C7D48-8F13-42EA-9D79-2AC1DF309CF2}" type="sibTrans" cxnId="{20F150EC-7900-48E8-9098-86C0882C1D7B}">
      <dgm:prSet/>
      <dgm:spPr/>
      <dgm:t>
        <a:bodyPr/>
        <a:lstStyle/>
        <a:p>
          <a:endParaRPr lang="en-US"/>
        </a:p>
      </dgm:t>
    </dgm:pt>
    <dgm:pt modelId="{F37C4575-14CE-4C9C-A47E-49DEC218BD31}" type="pres">
      <dgm:prSet presAssocID="{57B02CE4-9335-4A45-80B0-DCA663846BCC}" presName="linear" presStyleCnt="0">
        <dgm:presLayoutVars>
          <dgm:animLvl val="lvl"/>
          <dgm:resizeHandles val="exact"/>
        </dgm:presLayoutVars>
      </dgm:prSet>
      <dgm:spPr/>
    </dgm:pt>
    <dgm:pt modelId="{3166FA60-BB56-456E-A222-3534909DA792}" type="pres">
      <dgm:prSet presAssocID="{4A5505C5-2309-4749-B523-7D84F766C80E}" presName="parentText" presStyleLbl="node1" presStyleIdx="0" presStyleCnt="1">
        <dgm:presLayoutVars>
          <dgm:chMax val="0"/>
          <dgm:bulletEnabled val="1"/>
        </dgm:presLayoutVars>
      </dgm:prSet>
      <dgm:spPr/>
    </dgm:pt>
    <dgm:pt modelId="{4C2D9BC6-DCE6-4475-AF81-55F1F2F52AD0}" type="pres">
      <dgm:prSet presAssocID="{4A5505C5-2309-4749-B523-7D84F766C80E}" presName="childText" presStyleLbl="revTx" presStyleIdx="0" presStyleCnt="1">
        <dgm:presLayoutVars>
          <dgm:bulletEnabled val="1"/>
        </dgm:presLayoutVars>
      </dgm:prSet>
      <dgm:spPr/>
    </dgm:pt>
  </dgm:ptLst>
  <dgm:cxnLst>
    <dgm:cxn modelId="{FDBEBD13-E185-4442-8466-1139F81A793A}" type="presOf" srcId="{F6539081-652D-44E3-A371-26F98CF8887E}" destId="{4C2D9BC6-DCE6-4475-AF81-55F1F2F52AD0}" srcOrd="0" destOrd="1" presId="urn:microsoft.com/office/officeart/2005/8/layout/vList2"/>
    <dgm:cxn modelId="{EBB56957-A80B-48C3-B115-8D1E7FD7EBA8}" srcId="{4A5505C5-2309-4749-B523-7D84F766C80E}" destId="{BCAF56A7-1B71-4524-87E9-E1A0D4F28E46}" srcOrd="0" destOrd="0" parTransId="{C236492F-9B7D-4D81-BA5C-45A12CC42B67}" sibTransId="{37C2E35D-4250-464D-B45F-0A22C5F494AF}"/>
    <dgm:cxn modelId="{F7640278-9145-4264-B550-E4BB7507D5BC}" srcId="{4A5505C5-2309-4749-B523-7D84F766C80E}" destId="{F6539081-652D-44E3-A371-26F98CF8887E}" srcOrd="1" destOrd="0" parTransId="{BC0E6F4B-C0E2-46DF-A85D-069C80FFF06E}" sibTransId="{DC1074F5-8652-4031-957A-3ADE572EC5B1}"/>
    <dgm:cxn modelId="{B7CA6D59-C268-4FF4-B7C0-4E7E3CE0DFA7}" type="presOf" srcId="{57B02CE4-9335-4A45-80B0-DCA663846BCC}" destId="{F37C4575-14CE-4C9C-A47E-49DEC218BD31}" srcOrd="0" destOrd="0" presId="urn:microsoft.com/office/officeart/2005/8/layout/vList2"/>
    <dgm:cxn modelId="{78D7BB82-56CE-47B5-B3D8-AB0C8D6F06BD}" type="presOf" srcId="{A13F7563-7ABA-4F01-94C2-BA346829284E}" destId="{4C2D9BC6-DCE6-4475-AF81-55F1F2F52AD0}" srcOrd="0" destOrd="3" presId="urn:microsoft.com/office/officeart/2005/8/layout/vList2"/>
    <dgm:cxn modelId="{A206D3A8-FA3C-4888-84B8-D1ACBB25A644}" type="presOf" srcId="{BCAF56A7-1B71-4524-87E9-E1A0D4F28E46}" destId="{4C2D9BC6-DCE6-4475-AF81-55F1F2F52AD0}" srcOrd="0" destOrd="0" presId="urn:microsoft.com/office/officeart/2005/8/layout/vList2"/>
    <dgm:cxn modelId="{3C8F8FB8-D07B-4804-86E4-D0E53AA5CB28}" srcId="{57B02CE4-9335-4A45-80B0-DCA663846BCC}" destId="{4A5505C5-2309-4749-B523-7D84F766C80E}" srcOrd="0" destOrd="0" parTransId="{61230411-CF52-4800-82F2-13E227A2398D}" sibTransId="{3B7B50CF-0E2F-4199-B3B6-6F777832BAC1}"/>
    <dgm:cxn modelId="{9FAAE7C4-D8B6-43E5-995C-9991719BDB7C}" srcId="{4A5505C5-2309-4749-B523-7D84F766C80E}" destId="{A13F7563-7ABA-4F01-94C2-BA346829284E}" srcOrd="3" destOrd="0" parTransId="{5F932A31-23BA-4657-8899-630E0C8C501B}" sibTransId="{D09FD963-5A1B-49E0-A272-33837FFB551C}"/>
    <dgm:cxn modelId="{80D2C1D0-3E42-43FE-A6B0-D425E45F8FF4}" type="presOf" srcId="{212E4612-5CE3-411A-954F-5CE9DA6DA071}" destId="{4C2D9BC6-DCE6-4475-AF81-55F1F2F52AD0}" srcOrd="0" destOrd="4" presId="urn:microsoft.com/office/officeart/2005/8/layout/vList2"/>
    <dgm:cxn modelId="{F0EECED8-4BF9-451E-8CFF-72AE20734782}" type="presOf" srcId="{299E1F7D-A196-4185-BA13-10DABC93598B}" destId="{4C2D9BC6-DCE6-4475-AF81-55F1F2F52AD0}" srcOrd="0" destOrd="2" presId="urn:microsoft.com/office/officeart/2005/8/layout/vList2"/>
    <dgm:cxn modelId="{36BCAFE6-D79A-4FC6-AE73-8C4930A35E17}" type="presOf" srcId="{4A5505C5-2309-4749-B523-7D84F766C80E}" destId="{3166FA60-BB56-456E-A222-3534909DA792}" srcOrd="0" destOrd="0" presId="urn:microsoft.com/office/officeart/2005/8/layout/vList2"/>
    <dgm:cxn modelId="{20F150EC-7900-48E8-9098-86C0882C1D7B}" srcId="{4A5505C5-2309-4749-B523-7D84F766C80E}" destId="{212E4612-5CE3-411A-954F-5CE9DA6DA071}" srcOrd="4" destOrd="0" parTransId="{A095FD05-39AD-465C-A35F-7D2680D0D70C}" sibTransId="{3D6C7D48-8F13-42EA-9D79-2AC1DF309CF2}"/>
    <dgm:cxn modelId="{B141FFF1-5AC8-47A2-AF74-2FA66CB2F1B8}" srcId="{4A5505C5-2309-4749-B523-7D84F766C80E}" destId="{299E1F7D-A196-4185-BA13-10DABC93598B}" srcOrd="2" destOrd="0" parTransId="{1D45776B-75F8-4629-AC67-49A9AA141B8A}" sibTransId="{06861081-7925-471E-9C38-A92C0895FBF1}"/>
    <dgm:cxn modelId="{C64F1A8D-C1B9-42BE-A2E8-D8F4A3D0CD1B}" type="presParOf" srcId="{F37C4575-14CE-4C9C-A47E-49DEC218BD31}" destId="{3166FA60-BB56-456E-A222-3534909DA792}" srcOrd="0" destOrd="0" presId="urn:microsoft.com/office/officeart/2005/8/layout/vList2"/>
    <dgm:cxn modelId="{0D757483-9215-49CF-A0E6-F579BDADD9B3}" type="presParOf" srcId="{F37C4575-14CE-4C9C-A47E-49DEC218BD31}" destId="{4C2D9BC6-DCE6-4475-AF81-55F1F2F52AD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39C484-CD6B-4159-B7FA-4CFFB7DAD64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7E81406-AE7A-471C-B394-EECBF7376970}">
      <dgm:prSet/>
      <dgm:spPr/>
      <dgm:t>
        <a:bodyPr/>
        <a:lstStyle/>
        <a:p>
          <a:r>
            <a:rPr lang="en-US"/>
            <a:t>Hesham Mahmoud</a:t>
          </a:r>
        </a:p>
      </dgm:t>
    </dgm:pt>
    <dgm:pt modelId="{D04098CD-D9C5-430C-BC79-DBBBD7FA5C40}" type="parTrans" cxnId="{65E837E7-E0A1-4418-B34E-5E9DE4EFF634}">
      <dgm:prSet/>
      <dgm:spPr/>
      <dgm:t>
        <a:bodyPr/>
        <a:lstStyle/>
        <a:p>
          <a:endParaRPr lang="en-US"/>
        </a:p>
      </dgm:t>
    </dgm:pt>
    <dgm:pt modelId="{BD66D935-3C4D-4EFC-9431-636DEC2BC8BB}" type="sibTrans" cxnId="{65E837E7-E0A1-4418-B34E-5E9DE4EFF634}">
      <dgm:prSet/>
      <dgm:spPr/>
      <dgm:t>
        <a:bodyPr/>
        <a:lstStyle/>
        <a:p>
          <a:endParaRPr lang="en-US"/>
        </a:p>
      </dgm:t>
    </dgm:pt>
    <dgm:pt modelId="{3E5B618A-D25D-4FBA-8A9C-2C91AAECFB8F}">
      <dgm:prSet/>
      <dgm:spPr/>
      <dgm:t>
        <a:bodyPr/>
        <a:lstStyle/>
        <a:p>
          <a:r>
            <a:rPr lang="en-US"/>
            <a:t>Matlab                                           Basic Started</a:t>
          </a:r>
        </a:p>
      </dgm:t>
    </dgm:pt>
    <dgm:pt modelId="{D13DF799-DC98-42FD-9327-A3D61606FA04}" type="parTrans" cxnId="{C7C67B34-6269-4324-B915-85150622CD22}">
      <dgm:prSet/>
      <dgm:spPr/>
      <dgm:t>
        <a:bodyPr/>
        <a:lstStyle/>
        <a:p>
          <a:endParaRPr lang="en-US"/>
        </a:p>
      </dgm:t>
    </dgm:pt>
    <dgm:pt modelId="{166C9B93-26B8-427B-87CF-225044A86021}" type="sibTrans" cxnId="{C7C67B34-6269-4324-B915-85150622CD22}">
      <dgm:prSet/>
      <dgm:spPr/>
      <dgm:t>
        <a:bodyPr/>
        <a:lstStyle/>
        <a:p>
          <a:endParaRPr lang="en-US"/>
        </a:p>
      </dgm:t>
    </dgm:pt>
    <dgm:pt modelId="{F7566ED1-2640-4111-95EC-9ADE796D9ABA}">
      <dgm:prSet/>
      <dgm:spPr/>
      <dgm:t>
        <a:bodyPr/>
        <a:lstStyle/>
        <a:p>
          <a:r>
            <a:rPr lang="en-US"/>
            <a:t>Python                                           Basic Started</a:t>
          </a:r>
        </a:p>
      </dgm:t>
    </dgm:pt>
    <dgm:pt modelId="{17DD2F1D-FFCA-45A8-A9A2-C587D7D2BC2B}" type="parTrans" cxnId="{EE04701D-849E-405E-85D8-7F3DC8034B23}">
      <dgm:prSet/>
      <dgm:spPr/>
      <dgm:t>
        <a:bodyPr/>
        <a:lstStyle/>
        <a:p>
          <a:endParaRPr lang="en-US"/>
        </a:p>
      </dgm:t>
    </dgm:pt>
    <dgm:pt modelId="{FE3CFFC4-2ACA-4FFE-B1C4-A7A553B860C3}" type="sibTrans" cxnId="{EE04701D-849E-405E-85D8-7F3DC8034B23}">
      <dgm:prSet/>
      <dgm:spPr/>
      <dgm:t>
        <a:bodyPr/>
        <a:lstStyle/>
        <a:p>
          <a:endParaRPr lang="en-US"/>
        </a:p>
      </dgm:t>
    </dgm:pt>
    <dgm:pt modelId="{3D877343-2A3B-4D7A-9AA4-D8875E17F518}">
      <dgm:prSet/>
      <dgm:spPr/>
      <dgm:t>
        <a:bodyPr/>
        <a:lstStyle/>
        <a:p>
          <a:r>
            <a:rPr lang="en-US"/>
            <a:t>Fortran                                          Basic Started</a:t>
          </a:r>
        </a:p>
      </dgm:t>
    </dgm:pt>
    <dgm:pt modelId="{A2275C0E-E2E1-4F66-91DB-55DDFB206026}" type="parTrans" cxnId="{01D2FBBB-D259-499C-BEE2-8285D90AA6E9}">
      <dgm:prSet/>
      <dgm:spPr/>
      <dgm:t>
        <a:bodyPr/>
        <a:lstStyle/>
        <a:p>
          <a:endParaRPr lang="en-US"/>
        </a:p>
      </dgm:t>
    </dgm:pt>
    <dgm:pt modelId="{1F0ECAAF-17F3-4CD8-BB26-F881E99A56C9}" type="sibTrans" cxnId="{01D2FBBB-D259-499C-BEE2-8285D90AA6E9}">
      <dgm:prSet/>
      <dgm:spPr/>
      <dgm:t>
        <a:bodyPr/>
        <a:lstStyle/>
        <a:p>
          <a:endParaRPr lang="en-US"/>
        </a:p>
      </dgm:t>
    </dgm:pt>
    <dgm:pt modelId="{68A52DB2-6E82-4ED2-BC6B-21F70DDA62EA}">
      <dgm:prSet/>
      <dgm:spPr/>
      <dgm:t>
        <a:bodyPr/>
        <a:lstStyle/>
        <a:p>
          <a:r>
            <a:rPr lang="en-US"/>
            <a:t>LiDAR                                             Basic Started</a:t>
          </a:r>
        </a:p>
      </dgm:t>
    </dgm:pt>
    <dgm:pt modelId="{FFA4F262-1577-4915-8F7C-634797F0C7C6}" type="parTrans" cxnId="{1CB64176-EFA1-4807-9E29-446E383277E2}">
      <dgm:prSet/>
      <dgm:spPr/>
      <dgm:t>
        <a:bodyPr/>
        <a:lstStyle/>
        <a:p>
          <a:endParaRPr lang="en-US"/>
        </a:p>
      </dgm:t>
    </dgm:pt>
    <dgm:pt modelId="{3E4349C2-7531-4C22-927F-A4D12409318D}" type="sibTrans" cxnId="{1CB64176-EFA1-4807-9E29-446E383277E2}">
      <dgm:prSet/>
      <dgm:spPr/>
      <dgm:t>
        <a:bodyPr/>
        <a:lstStyle/>
        <a:p>
          <a:endParaRPr lang="en-US"/>
        </a:p>
      </dgm:t>
    </dgm:pt>
    <dgm:pt modelId="{DF5B6059-9305-47F7-8503-CC01F2642E4E}">
      <dgm:prSet/>
      <dgm:spPr/>
      <dgm:t>
        <a:bodyPr/>
        <a:lstStyle/>
        <a:p>
          <a:r>
            <a:rPr lang="en-US"/>
            <a:t>Literature Files                1</a:t>
          </a:r>
          <a:r>
            <a:rPr lang="en-US" baseline="30000"/>
            <a:t>st</a:t>
          </a:r>
          <a:r>
            <a:rPr lang="en-US"/>
            <a:t> File Completed</a:t>
          </a:r>
        </a:p>
      </dgm:t>
    </dgm:pt>
    <dgm:pt modelId="{2AC2BAB9-E13D-449D-933F-B2E65887DC95}" type="parTrans" cxnId="{98F9410A-012C-48FE-BC1D-9DD300CBA8D6}">
      <dgm:prSet/>
      <dgm:spPr/>
      <dgm:t>
        <a:bodyPr/>
        <a:lstStyle/>
        <a:p>
          <a:endParaRPr lang="en-US"/>
        </a:p>
      </dgm:t>
    </dgm:pt>
    <dgm:pt modelId="{205FAB63-505A-4F04-830C-F899F92E62CD}" type="sibTrans" cxnId="{98F9410A-012C-48FE-BC1D-9DD300CBA8D6}">
      <dgm:prSet/>
      <dgm:spPr/>
      <dgm:t>
        <a:bodyPr/>
        <a:lstStyle/>
        <a:p>
          <a:endParaRPr lang="en-US"/>
        </a:p>
      </dgm:t>
    </dgm:pt>
    <dgm:pt modelId="{5657A245-0138-466F-B689-15539FFFABD4}" type="pres">
      <dgm:prSet presAssocID="{2139C484-CD6B-4159-B7FA-4CFFB7DAD644}" presName="linear" presStyleCnt="0">
        <dgm:presLayoutVars>
          <dgm:animLvl val="lvl"/>
          <dgm:resizeHandles val="exact"/>
        </dgm:presLayoutVars>
      </dgm:prSet>
      <dgm:spPr/>
    </dgm:pt>
    <dgm:pt modelId="{0AB0CD7F-5ABC-40D3-8CE6-0CA9EA23B435}" type="pres">
      <dgm:prSet presAssocID="{A7E81406-AE7A-471C-B394-EECBF7376970}" presName="parentText" presStyleLbl="node1" presStyleIdx="0" presStyleCnt="1">
        <dgm:presLayoutVars>
          <dgm:chMax val="0"/>
          <dgm:bulletEnabled val="1"/>
        </dgm:presLayoutVars>
      </dgm:prSet>
      <dgm:spPr/>
    </dgm:pt>
    <dgm:pt modelId="{8F55D105-71BE-49CB-8F8B-F61BEC295AA6}" type="pres">
      <dgm:prSet presAssocID="{A7E81406-AE7A-471C-B394-EECBF7376970}" presName="childText" presStyleLbl="revTx" presStyleIdx="0" presStyleCnt="1">
        <dgm:presLayoutVars>
          <dgm:bulletEnabled val="1"/>
        </dgm:presLayoutVars>
      </dgm:prSet>
      <dgm:spPr/>
    </dgm:pt>
  </dgm:ptLst>
  <dgm:cxnLst>
    <dgm:cxn modelId="{98F9410A-012C-48FE-BC1D-9DD300CBA8D6}" srcId="{A7E81406-AE7A-471C-B394-EECBF7376970}" destId="{DF5B6059-9305-47F7-8503-CC01F2642E4E}" srcOrd="4" destOrd="0" parTransId="{2AC2BAB9-E13D-449D-933F-B2E65887DC95}" sibTransId="{205FAB63-505A-4F04-830C-F899F92E62CD}"/>
    <dgm:cxn modelId="{EE04701D-849E-405E-85D8-7F3DC8034B23}" srcId="{A7E81406-AE7A-471C-B394-EECBF7376970}" destId="{F7566ED1-2640-4111-95EC-9ADE796D9ABA}" srcOrd="1" destOrd="0" parTransId="{17DD2F1D-FFCA-45A8-A9A2-C587D7D2BC2B}" sibTransId="{FE3CFFC4-2ACA-4FFE-B1C4-A7A553B860C3}"/>
    <dgm:cxn modelId="{90762020-D496-4507-BBF3-1EA4F5C29D82}" type="presOf" srcId="{3D877343-2A3B-4D7A-9AA4-D8875E17F518}" destId="{8F55D105-71BE-49CB-8F8B-F61BEC295AA6}" srcOrd="0" destOrd="2" presId="urn:microsoft.com/office/officeart/2005/8/layout/vList2"/>
    <dgm:cxn modelId="{C7C67B34-6269-4324-B915-85150622CD22}" srcId="{A7E81406-AE7A-471C-B394-EECBF7376970}" destId="{3E5B618A-D25D-4FBA-8A9C-2C91AAECFB8F}" srcOrd="0" destOrd="0" parTransId="{D13DF799-DC98-42FD-9327-A3D61606FA04}" sibTransId="{166C9B93-26B8-427B-87CF-225044A86021}"/>
    <dgm:cxn modelId="{C0150764-4870-48CB-97E1-DFE65F206E78}" type="presOf" srcId="{3E5B618A-D25D-4FBA-8A9C-2C91AAECFB8F}" destId="{8F55D105-71BE-49CB-8F8B-F61BEC295AA6}" srcOrd="0" destOrd="0" presId="urn:microsoft.com/office/officeart/2005/8/layout/vList2"/>
    <dgm:cxn modelId="{1CB64176-EFA1-4807-9E29-446E383277E2}" srcId="{A7E81406-AE7A-471C-B394-EECBF7376970}" destId="{68A52DB2-6E82-4ED2-BC6B-21F70DDA62EA}" srcOrd="3" destOrd="0" parTransId="{FFA4F262-1577-4915-8F7C-634797F0C7C6}" sibTransId="{3E4349C2-7531-4C22-927F-A4D12409318D}"/>
    <dgm:cxn modelId="{34D93158-EDA4-487E-8370-FE8193C4F35E}" type="presOf" srcId="{F7566ED1-2640-4111-95EC-9ADE796D9ABA}" destId="{8F55D105-71BE-49CB-8F8B-F61BEC295AA6}" srcOrd="0" destOrd="1" presId="urn:microsoft.com/office/officeart/2005/8/layout/vList2"/>
    <dgm:cxn modelId="{D8FCE09C-FFC1-40E4-8D84-A79A3FB70CBD}" type="presOf" srcId="{68A52DB2-6E82-4ED2-BC6B-21F70DDA62EA}" destId="{8F55D105-71BE-49CB-8F8B-F61BEC295AA6}" srcOrd="0" destOrd="3" presId="urn:microsoft.com/office/officeart/2005/8/layout/vList2"/>
    <dgm:cxn modelId="{8A6B7BA9-7DF5-4A9D-A595-5B57E9BC5A95}" type="presOf" srcId="{2139C484-CD6B-4159-B7FA-4CFFB7DAD644}" destId="{5657A245-0138-466F-B689-15539FFFABD4}" srcOrd="0" destOrd="0" presId="urn:microsoft.com/office/officeart/2005/8/layout/vList2"/>
    <dgm:cxn modelId="{60D3EFB9-4CAC-4B3D-8B47-6B6800653A90}" type="presOf" srcId="{DF5B6059-9305-47F7-8503-CC01F2642E4E}" destId="{8F55D105-71BE-49CB-8F8B-F61BEC295AA6}" srcOrd="0" destOrd="4" presId="urn:microsoft.com/office/officeart/2005/8/layout/vList2"/>
    <dgm:cxn modelId="{01D2FBBB-D259-499C-BEE2-8285D90AA6E9}" srcId="{A7E81406-AE7A-471C-B394-EECBF7376970}" destId="{3D877343-2A3B-4D7A-9AA4-D8875E17F518}" srcOrd="2" destOrd="0" parTransId="{A2275C0E-E2E1-4F66-91DB-55DDFB206026}" sibTransId="{1F0ECAAF-17F3-4CD8-BB26-F881E99A56C9}"/>
    <dgm:cxn modelId="{62D17DCD-9F1A-470A-B5DC-5BF26C79A9A8}" type="presOf" srcId="{A7E81406-AE7A-471C-B394-EECBF7376970}" destId="{0AB0CD7F-5ABC-40D3-8CE6-0CA9EA23B435}" srcOrd="0" destOrd="0" presId="urn:microsoft.com/office/officeart/2005/8/layout/vList2"/>
    <dgm:cxn modelId="{65E837E7-E0A1-4418-B34E-5E9DE4EFF634}" srcId="{2139C484-CD6B-4159-B7FA-4CFFB7DAD644}" destId="{A7E81406-AE7A-471C-B394-EECBF7376970}" srcOrd="0" destOrd="0" parTransId="{D04098CD-D9C5-430C-BC79-DBBBD7FA5C40}" sibTransId="{BD66D935-3C4D-4EFC-9431-636DEC2BC8BB}"/>
    <dgm:cxn modelId="{3B038B32-D458-46FC-A7A4-5E8DB16976D1}" type="presParOf" srcId="{5657A245-0138-466F-B689-15539FFFABD4}" destId="{0AB0CD7F-5ABC-40D3-8CE6-0CA9EA23B435}" srcOrd="0" destOrd="0" presId="urn:microsoft.com/office/officeart/2005/8/layout/vList2"/>
    <dgm:cxn modelId="{8E693994-F821-4AD3-BD2C-4270FFD754A7}" type="presParOf" srcId="{5657A245-0138-466F-B689-15539FFFABD4}" destId="{8F55D105-71BE-49CB-8F8B-F61BEC295AA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239FBA-ADAD-4547-BA5B-B2B51999920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879AACA-4B2F-4DC2-91A0-08E2BCA103D3}">
      <dgm:prSet/>
      <dgm:spPr/>
      <dgm:t>
        <a:bodyPr/>
        <a:lstStyle/>
        <a:p>
          <a:r>
            <a:rPr lang="en-US"/>
            <a:t>Md Aman</a:t>
          </a:r>
        </a:p>
      </dgm:t>
    </dgm:pt>
    <dgm:pt modelId="{8948893C-E3DF-432D-94F6-6187025A324F}" type="parTrans" cxnId="{69626C25-8034-40DC-80CD-70E0D386E835}">
      <dgm:prSet/>
      <dgm:spPr/>
      <dgm:t>
        <a:bodyPr/>
        <a:lstStyle/>
        <a:p>
          <a:endParaRPr lang="en-US"/>
        </a:p>
      </dgm:t>
    </dgm:pt>
    <dgm:pt modelId="{E50B76F6-501C-4E45-B7D8-2B82E03C662C}" type="sibTrans" cxnId="{69626C25-8034-40DC-80CD-70E0D386E835}">
      <dgm:prSet/>
      <dgm:spPr/>
      <dgm:t>
        <a:bodyPr/>
        <a:lstStyle/>
        <a:p>
          <a:endParaRPr lang="en-US"/>
        </a:p>
      </dgm:t>
    </dgm:pt>
    <dgm:pt modelId="{185F126F-4D7A-41E0-952B-A24A4A6E6C56}">
      <dgm:prSet/>
      <dgm:spPr/>
      <dgm:t>
        <a:bodyPr/>
        <a:lstStyle/>
        <a:p>
          <a:r>
            <a:rPr lang="en-US" dirty="0" err="1"/>
            <a:t>Matlab</a:t>
          </a:r>
          <a:r>
            <a:rPr lang="en-US" dirty="0"/>
            <a:t>                           Intermediate Started</a:t>
          </a:r>
        </a:p>
      </dgm:t>
    </dgm:pt>
    <dgm:pt modelId="{A201BEE8-9A55-4A80-8A74-6A11326F58B4}" type="parTrans" cxnId="{36326341-37CE-4052-838C-04DB6E080BC0}">
      <dgm:prSet/>
      <dgm:spPr/>
      <dgm:t>
        <a:bodyPr/>
        <a:lstStyle/>
        <a:p>
          <a:endParaRPr lang="en-US"/>
        </a:p>
      </dgm:t>
    </dgm:pt>
    <dgm:pt modelId="{2008E933-D0B5-428D-B0F4-35363A3507EB}" type="sibTrans" cxnId="{36326341-37CE-4052-838C-04DB6E080BC0}">
      <dgm:prSet/>
      <dgm:spPr/>
      <dgm:t>
        <a:bodyPr/>
        <a:lstStyle/>
        <a:p>
          <a:endParaRPr lang="en-US"/>
        </a:p>
      </dgm:t>
    </dgm:pt>
    <dgm:pt modelId="{D3170986-80EF-4D3A-B08A-13D56B72509E}">
      <dgm:prSet/>
      <dgm:spPr/>
      <dgm:t>
        <a:bodyPr/>
        <a:lstStyle/>
        <a:p>
          <a:r>
            <a:rPr lang="en-US" dirty="0"/>
            <a:t>Python                                           Basic Started</a:t>
          </a:r>
        </a:p>
      </dgm:t>
    </dgm:pt>
    <dgm:pt modelId="{A7FA1F1C-610A-4079-BEDA-21A2DC0B8FCB}" type="parTrans" cxnId="{5FDC3914-1598-4C9F-B737-02330E73D5E1}">
      <dgm:prSet/>
      <dgm:spPr/>
      <dgm:t>
        <a:bodyPr/>
        <a:lstStyle/>
        <a:p>
          <a:endParaRPr lang="en-US"/>
        </a:p>
      </dgm:t>
    </dgm:pt>
    <dgm:pt modelId="{851CC5B7-D0D7-4BCD-AC11-1960719F2470}" type="sibTrans" cxnId="{5FDC3914-1598-4C9F-B737-02330E73D5E1}">
      <dgm:prSet/>
      <dgm:spPr/>
      <dgm:t>
        <a:bodyPr/>
        <a:lstStyle/>
        <a:p>
          <a:endParaRPr lang="en-US"/>
        </a:p>
      </dgm:t>
    </dgm:pt>
    <dgm:pt modelId="{BAD106F8-C024-4426-9866-975141F945FB}">
      <dgm:prSet/>
      <dgm:spPr/>
      <dgm:t>
        <a:bodyPr/>
        <a:lstStyle/>
        <a:p>
          <a:r>
            <a:rPr lang="en-US"/>
            <a:t>Fortran                                          Basic Started</a:t>
          </a:r>
        </a:p>
      </dgm:t>
    </dgm:pt>
    <dgm:pt modelId="{00245CC0-FF3A-4C7F-B627-1D8F9EE67B0D}" type="parTrans" cxnId="{65B18E59-3452-45A6-BA27-F3E139BFCB10}">
      <dgm:prSet/>
      <dgm:spPr/>
      <dgm:t>
        <a:bodyPr/>
        <a:lstStyle/>
        <a:p>
          <a:endParaRPr lang="en-US"/>
        </a:p>
      </dgm:t>
    </dgm:pt>
    <dgm:pt modelId="{B8AF9D62-6D8A-4629-B953-40FF1E364750}" type="sibTrans" cxnId="{65B18E59-3452-45A6-BA27-F3E139BFCB10}">
      <dgm:prSet/>
      <dgm:spPr/>
      <dgm:t>
        <a:bodyPr/>
        <a:lstStyle/>
        <a:p>
          <a:endParaRPr lang="en-US"/>
        </a:p>
      </dgm:t>
    </dgm:pt>
    <dgm:pt modelId="{C781316D-C055-4752-9A99-85AB5A8BFC04}">
      <dgm:prSet/>
      <dgm:spPr/>
      <dgm:t>
        <a:bodyPr/>
        <a:lstStyle/>
        <a:p>
          <a:r>
            <a:rPr lang="en-US"/>
            <a:t>LiDAR                          Intermediated Started</a:t>
          </a:r>
        </a:p>
      </dgm:t>
    </dgm:pt>
    <dgm:pt modelId="{7D0A5809-96A5-48FB-8BA8-24FF5EAF8595}" type="parTrans" cxnId="{BFFDB8B9-7ABF-4732-BEFF-5D94649E85E7}">
      <dgm:prSet/>
      <dgm:spPr/>
      <dgm:t>
        <a:bodyPr/>
        <a:lstStyle/>
        <a:p>
          <a:endParaRPr lang="en-US"/>
        </a:p>
      </dgm:t>
    </dgm:pt>
    <dgm:pt modelId="{E914BF9B-ABCD-44DF-979E-13AA9CDC5662}" type="sibTrans" cxnId="{BFFDB8B9-7ABF-4732-BEFF-5D94649E85E7}">
      <dgm:prSet/>
      <dgm:spPr/>
      <dgm:t>
        <a:bodyPr/>
        <a:lstStyle/>
        <a:p>
          <a:endParaRPr lang="en-US"/>
        </a:p>
      </dgm:t>
    </dgm:pt>
    <dgm:pt modelId="{F3892B36-EF21-4619-8291-6F62E1DDCC36}">
      <dgm:prSet/>
      <dgm:spPr/>
      <dgm:t>
        <a:bodyPr/>
        <a:lstStyle/>
        <a:p>
          <a:r>
            <a:rPr lang="en-US"/>
            <a:t>Literature Files                1</a:t>
          </a:r>
          <a:r>
            <a:rPr lang="en-US" baseline="30000"/>
            <a:t>st</a:t>
          </a:r>
          <a:r>
            <a:rPr lang="en-US"/>
            <a:t> File Completed</a:t>
          </a:r>
        </a:p>
      </dgm:t>
    </dgm:pt>
    <dgm:pt modelId="{30D211C8-972A-485E-8A24-40717FBA3774}" type="parTrans" cxnId="{20ED582B-7CEA-4AE0-AEB9-32561CA6E49D}">
      <dgm:prSet/>
      <dgm:spPr/>
      <dgm:t>
        <a:bodyPr/>
        <a:lstStyle/>
        <a:p>
          <a:endParaRPr lang="en-US"/>
        </a:p>
      </dgm:t>
    </dgm:pt>
    <dgm:pt modelId="{0F91D673-823D-4AFA-AC71-A48A6BEB8941}" type="sibTrans" cxnId="{20ED582B-7CEA-4AE0-AEB9-32561CA6E49D}">
      <dgm:prSet/>
      <dgm:spPr/>
      <dgm:t>
        <a:bodyPr/>
        <a:lstStyle/>
        <a:p>
          <a:endParaRPr lang="en-US"/>
        </a:p>
      </dgm:t>
    </dgm:pt>
    <dgm:pt modelId="{09E99FDB-0B65-40AC-A1EA-6765DD6B224E}" type="pres">
      <dgm:prSet presAssocID="{04239FBA-ADAD-4547-BA5B-B2B519999200}" presName="linear" presStyleCnt="0">
        <dgm:presLayoutVars>
          <dgm:animLvl val="lvl"/>
          <dgm:resizeHandles val="exact"/>
        </dgm:presLayoutVars>
      </dgm:prSet>
      <dgm:spPr/>
    </dgm:pt>
    <dgm:pt modelId="{6A99022C-848F-407A-B32E-360AD05C472C}" type="pres">
      <dgm:prSet presAssocID="{4879AACA-4B2F-4DC2-91A0-08E2BCA103D3}" presName="parentText" presStyleLbl="node1" presStyleIdx="0" presStyleCnt="1">
        <dgm:presLayoutVars>
          <dgm:chMax val="0"/>
          <dgm:bulletEnabled val="1"/>
        </dgm:presLayoutVars>
      </dgm:prSet>
      <dgm:spPr/>
    </dgm:pt>
    <dgm:pt modelId="{FC362BEB-5D9C-4AEA-925F-F5524EF6D3B9}" type="pres">
      <dgm:prSet presAssocID="{4879AACA-4B2F-4DC2-91A0-08E2BCA103D3}" presName="childText" presStyleLbl="revTx" presStyleIdx="0" presStyleCnt="1">
        <dgm:presLayoutVars>
          <dgm:bulletEnabled val="1"/>
        </dgm:presLayoutVars>
      </dgm:prSet>
      <dgm:spPr/>
    </dgm:pt>
  </dgm:ptLst>
  <dgm:cxnLst>
    <dgm:cxn modelId="{5FDC3914-1598-4C9F-B737-02330E73D5E1}" srcId="{4879AACA-4B2F-4DC2-91A0-08E2BCA103D3}" destId="{D3170986-80EF-4D3A-B08A-13D56B72509E}" srcOrd="1" destOrd="0" parTransId="{A7FA1F1C-610A-4079-BEDA-21A2DC0B8FCB}" sibTransId="{851CC5B7-D0D7-4BCD-AC11-1960719F2470}"/>
    <dgm:cxn modelId="{69626C25-8034-40DC-80CD-70E0D386E835}" srcId="{04239FBA-ADAD-4547-BA5B-B2B519999200}" destId="{4879AACA-4B2F-4DC2-91A0-08E2BCA103D3}" srcOrd="0" destOrd="0" parTransId="{8948893C-E3DF-432D-94F6-6187025A324F}" sibTransId="{E50B76F6-501C-4E45-B7D8-2B82E03C662C}"/>
    <dgm:cxn modelId="{20ED582B-7CEA-4AE0-AEB9-32561CA6E49D}" srcId="{4879AACA-4B2F-4DC2-91A0-08E2BCA103D3}" destId="{F3892B36-EF21-4619-8291-6F62E1DDCC36}" srcOrd="4" destOrd="0" parTransId="{30D211C8-972A-485E-8A24-40717FBA3774}" sibTransId="{0F91D673-823D-4AFA-AC71-A48A6BEB8941}"/>
    <dgm:cxn modelId="{16A7192F-3C5A-45D5-BE4E-9D493B01AB75}" type="presOf" srcId="{F3892B36-EF21-4619-8291-6F62E1DDCC36}" destId="{FC362BEB-5D9C-4AEA-925F-F5524EF6D3B9}" srcOrd="0" destOrd="4" presId="urn:microsoft.com/office/officeart/2005/8/layout/vList2"/>
    <dgm:cxn modelId="{36326341-37CE-4052-838C-04DB6E080BC0}" srcId="{4879AACA-4B2F-4DC2-91A0-08E2BCA103D3}" destId="{185F126F-4D7A-41E0-952B-A24A4A6E6C56}" srcOrd="0" destOrd="0" parTransId="{A201BEE8-9A55-4A80-8A74-6A11326F58B4}" sibTransId="{2008E933-D0B5-428D-B0F4-35363A3507EB}"/>
    <dgm:cxn modelId="{2C0C6372-3608-4C02-A503-E8D6A8D66FC9}" type="presOf" srcId="{C781316D-C055-4752-9A99-85AB5A8BFC04}" destId="{FC362BEB-5D9C-4AEA-925F-F5524EF6D3B9}" srcOrd="0" destOrd="3" presId="urn:microsoft.com/office/officeart/2005/8/layout/vList2"/>
    <dgm:cxn modelId="{65B18E59-3452-45A6-BA27-F3E139BFCB10}" srcId="{4879AACA-4B2F-4DC2-91A0-08E2BCA103D3}" destId="{BAD106F8-C024-4426-9866-975141F945FB}" srcOrd="2" destOrd="0" parTransId="{00245CC0-FF3A-4C7F-B627-1D8F9EE67B0D}" sibTransId="{B8AF9D62-6D8A-4629-B953-40FF1E364750}"/>
    <dgm:cxn modelId="{8A33E186-B2EA-44E6-8CDC-94F25017D5BE}" type="presOf" srcId="{185F126F-4D7A-41E0-952B-A24A4A6E6C56}" destId="{FC362BEB-5D9C-4AEA-925F-F5524EF6D3B9}" srcOrd="0" destOrd="0" presId="urn:microsoft.com/office/officeart/2005/8/layout/vList2"/>
    <dgm:cxn modelId="{FE1197AE-18ED-4926-A31C-7CF22C417D17}" type="presOf" srcId="{4879AACA-4B2F-4DC2-91A0-08E2BCA103D3}" destId="{6A99022C-848F-407A-B32E-360AD05C472C}" srcOrd="0" destOrd="0" presId="urn:microsoft.com/office/officeart/2005/8/layout/vList2"/>
    <dgm:cxn modelId="{692A67B2-58F9-401E-A04E-84494D891A4B}" type="presOf" srcId="{D3170986-80EF-4D3A-B08A-13D56B72509E}" destId="{FC362BEB-5D9C-4AEA-925F-F5524EF6D3B9}" srcOrd="0" destOrd="1" presId="urn:microsoft.com/office/officeart/2005/8/layout/vList2"/>
    <dgm:cxn modelId="{BFFDB8B9-7ABF-4732-BEFF-5D94649E85E7}" srcId="{4879AACA-4B2F-4DC2-91A0-08E2BCA103D3}" destId="{C781316D-C055-4752-9A99-85AB5A8BFC04}" srcOrd="3" destOrd="0" parTransId="{7D0A5809-96A5-48FB-8BA8-24FF5EAF8595}" sibTransId="{E914BF9B-ABCD-44DF-979E-13AA9CDC5662}"/>
    <dgm:cxn modelId="{3F2B5CE8-887B-49E9-819C-8E4F0D9B3057}" type="presOf" srcId="{BAD106F8-C024-4426-9866-975141F945FB}" destId="{FC362BEB-5D9C-4AEA-925F-F5524EF6D3B9}" srcOrd="0" destOrd="2" presId="urn:microsoft.com/office/officeart/2005/8/layout/vList2"/>
    <dgm:cxn modelId="{C4D837EF-0BF6-4680-973C-6D41900C0E22}" type="presOf" srcId="{04239FBA-ADAD-4547-BA5B-B2B519999200}" destId="{09E99FDB-0B65-40AC-A1EA-6765DD6B224E}" srcOrd="0" destOrd="0" presId="urn:microsoft.com/office/officeart/2005/8/layout/vList2"/>
    <dgm:cxn modelId="{571597BD-BAE6-4EA0-ADF7-42567205FD51}" type="presParOf" srcId="{09E99FDB-0B65-40AC-A1EA-6765DD6B224E}" destId="{6A99022C-848F-407A-B32E-360AD05C472C}" srcOrd="0" destOrd="0" presId="urn:microsoft.com/office/officeart/2005/8/layout/vList2"/>
    <dgm:cxn modelId="{97886A22-4701-4929-B924-864773411D9E}" type="presParOf" srcId="{09E99FDB-0B65-40AC-A1EA-6765DD6B224E}" destId="{FC362BEB-5D9C-4AEA-925F-F5524EF6D3B9}" srcOrd="1"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396F7D-8A7A-49F2-9ED9-67CE739B9C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D7F9B16-51D2-46FC-AA32-FEDCF36A4121}">
      <dgm:prSet/>
      <dgm:spPr/>
      <dgm:t>
        <a:bodyPr/>
        <a:lstStyle/>
        <a:p>
          <a:r>
            <a:rPr lang="en-US"/>
            <a:t>Midhun Kanichattu Venu</a:t>
          </a:r>
        </a:p>
      </dgm:t>
    </dgm:pt>
    <dgm:pt modelId="{55382FD4-E8B6-4E1A-AAE3-E1E77A9F7F20}" type="parTrans" cxnId="{E0608705-FC92-4D3C-AA07-C5BB167FF672}">
      <dgm:prSet/>
      <dgm:spPr/>
      <dgm:t>
        <a:bodyPr/>
        <a:lstStyle/>
        <a:p>
          <a:endParaRPr lang="en-US"/>
        </a:p>
      </dgm:t>
    </dgm:pt>
    <dgm:pt modelId="{7E92E6B5-23F8-4888-BC5C-35FF59C97B6F}" type="sibTrans" cxnId="{E0608705-FC92-4D3C-AA07-C5BB167FF672}">
      <dgm:prSet/>
      <dgm:spPr/>
      <dgm:t>
        <a:bodyPr/>
        <a:lstStyle/>
        <a:p>
          <a:endParaRPr lang="en-US"/>
        </a:p>
      </dgm:t>
    </dgm:pt>
    <dgm:pt modelId="{A23B93F6-924D-4D1A-B454-9511AD88A09B}">
      <dgm:prSet/>
      <dgm:spPr/>
      <dgm:t>
        <a:bodyPr/>
        <a:lstStyle/>
        <a:p>
          <a:r>
            <a:rPr lang="en-US"/>
            <a:t>Matlab                           Intermediate Started</a:t>
          </a:r>
        </a:p>
      </dgm:t>
    </dgm:pt>
    <dgm:pt modelId="{BC463727-9522-4D0C-8891-795F29F63D65}" type="parTrans" cxnId="{F2A37638-3E97-4ED1-95EB-E779CD89995E}">
      <dgm:prSet/>
      <dgm:spPr/>
      <dgm:t>
        <a:bodyPr/>
        <a:lstStyle/>
        <a:p>
          <a:endParaRPr lang="en-US"/>
        </a:p>
      </dgm:t>
    </dgm:pt>
    <dgm:pt modelId="{25B63FB0-3558-4986-81EC-0B2EBB861443}" type="sibTrans" cxnId="{F2A37638-3E97-4ED1-95EB-E779CD89995E}">
      <dgm:prSet/>
      <dgm:spPr/>
      <dgm:t>
        <a:bodyPr/>
        <a:lstStyle/>
        <a:p>
          <a:endParaRPr lang="en-US"/>
        </a:p>
      </dgm:t>
    </dgm:pt>
    <dgm:pt modelId="{C2CC1B71-5B5B-4DC9-8B01-C111E592DFEF}">
      <dgm:prSet/>
      <dgm:spPr/>
      <dgm:t>
        <a:bodyPr/>
        <a:lstStyle/>
        <a:p>
          <a:r>
            <a:rPr lang="en-US"/>
            <a:t>Python                           Intermediate Started</a:t>
          </a:r>
        </a:p>
      </dgm:t>
    </dgm:pt>
    <dgm:pt modelId="{DADFB2A1-408C-4D83-843C-4C03D4EA8FF1}" type="parTrans" cxnId="{2799B4D7-3253-4F3E-B763-23EFA6179652}">
      <dgm:prSet/>
      <dgm:spPr/>
      <dgm:t>
        <a:bodyPr/>
        <a:lstStyle/>
        <a:p>
          <a:endParaRPr lang="en-US"/>
        </a:p>
      </dgm:t>
    </dgm:pt>
    <dgm:pt modelId="{E0EAE81A-5371-4B2C-A722-27C1DDF4D4EE}" type="sibTrans" cxnId="{2799B4D7-3253-4F3E-B763-23EFA6179652}">
      <dgm:prSet/>
      <dgm:spPr/>
      <dgm:t>
        <a:bodyPr/>
        <a:lstStyle/>
        <a:p>
          <a:endParaRPr lang="en-US"/>
        </a:p>
      </dgm:t>
    </dgm:pt>
    <dgm:pt modelId="{CF1EBFAD-CC99-4696-9F05-A9E59190826B}">
      <dgm:prSet/>
      <dgm:spPr/>
      <dgm:t>
        <a:bodyPr/>
        <a:lstStyle/>
        <a:p>
          <a:r>
            <a:rPr lang="en-US"/>
            <a:t>Fortran                                          Basic Started</a:t>
          </a:r>
        </a:p>
      </dgm:t>
    </dgm:pt>
    <dgm:pt modelId="{F9453D9A-8D25-459D-BA4D-3984FA4D7AF2}" type="parTrans" cxnId="{748377D9-49BD-4730-A2F5-90791BB27F90}">
      <dgm:prSet/>
      <dgm:spPr/>
      <dgm:t>
        <a:bodyPr/>
        <a:lstStyle/>
        <a:p>
          <a:endParaRPr lang="en-US"/>
        </a:p>
      </dgm:t>
    </dgm:pt>
    <dgm:pt modelId="{8FE3DDB5-5372-4166-B510-061A605F6DAB}" type="sibTrans" cxnId="{748377D9-49BD-4730-A2F5-90791BB27F90}">
      <dgm:prSet/>
      <dgm:spPr/>
      <dgm:t>
        <a:bodyPr/>
        <a:lstStyle/>
        <a:p>
          <a:endParaRPr lang="en-US"/>
        </a:p>
      </dgm:t>
    </dgm:pt>
    <dgm:pt modelId="{95C1F5D7-91DB-4CAD-BF5B-7436AA61B387}">
      <dgm:prSet/>
      <dgm:spPr/>
      <dgm:t>
        <a:bodyPr/>
        <a:lstStyle/>
        <a:p>
          <a:r>
            <a:rPr lang="en-US"/>
            <a:t>LiDAR                          Intermediated Started</a:t>
          </a:r>
        </a:p>
      </dgm:t>
    </dgm:pt>
    <dgm:pt modelId="{583234C5-032D-4DEC-9068-C1B438EE4C46}" type="parTrans" cxnId="{5B781482-FE4B-4E17-A01C-F4B99AAC0709}">
      <dgm:prSet/>
      <dgm:spPr/>
      <dgm:t>
        <a:bodyPr/>
        <a:lstStyle/>
        <a:p>
          <a:endParaRPr lang="en-US"/>
        </a:p>
      </dgm:t>
    </dgm:pt>
    <dgm:pt modelId="{222F6638-F085-4F42-8548-F08B0C17DE2E}" type="sibTrans" cxnId="{5B781482-FE4B-4E17-A01C-F4B99AAC0709}">
      <dgm:prSet/>
      <dgm:spPr/>
      <dgm:t>
        <a:bodyPr/>
        <a:lstStyle/>
        <a:p>
          <a:endParaRPr lang="en-US"/>
        </a:p>
      </dgm:t>
    </dgm:pt>
    <dgm:pt modelId="{3AE9F6E1-B282-4BC8-AC8C-71DBE2A29792}">
      <dgm:prSet/>
      <dgm:spPr/>
      <dgm:t>
        <a:bodyPr/>
        <a:lstStyle/>
        <a:p>
          <a:r>
            <a:rPr lang="en-US"/>
            <a:t>Literature Files                              Completed</a:t>
          </a:r>
        </a:p>
      </dgm:t>
    </dgm:pt>
    <dgm:pt modelId="{B557EEDD-CB9D-4091-BE28-DE24A6BB3C0B}" type="parTrans" cxnId="{F95CE5FC-E6B8-465A-BE0C-FE52CD71A0B5}">
      <dgm:prSet/>
      <dgm:spPr/>
      <dgm:t>
        <a:bodyPr/>
        <a:lstStyle/>
        <a:p>
          <a:endParaRPr lang="en-US"/>
        </a:p>
      </dgm:t>
    </dgm:pt>
    <dgm:pt modelId="{B2939BD5-D5E5-456F-ADA8-E950333A6EF1}" type="sibTrans" cxnId="{F95CE5FC-E6B8-465A-BE0C-FE52CD71A0B5}">
      <dgm:prSet/>
      <dgm:spPr/>
      <dgm:t>
        <a:bodyPr/>
        <a:lstStyle/>
        <a:p>
          <a:endParaRPr lang="en-US"/>
        </a:p>
      </dgm:t>
    </dgm:pt>
    <dgm:pt modelId="{CC1B40F6-1567-42FA-AA38-8E5CB0CA0D24}" type="pres">
      <dgm:prSet presAssocID="{0F396F7D-8A7A-49F2-9ED9-67CE739B9C32}" presName="linear" presStyleCnt="0">
        <dgm:presLayoutVars>
          <dgm:animLvl val="lvl"/>
          <dgm:resizeHandles val="exact"/>
        </dgm:presLayoutVars>
      </dgm:prSet>
      <dgm:spPr/>
    </dgm:pt>
    <dgm:pt modelId="{A5629032-AEFD-4AE7-B254-4121C150B332}" type="pres">
      <dgm:prSet presAssocID="{4D7F9B16-51D2-46FC-AA32-FEDCF36A4121}" presName="parentText" presStyleLbl="node1" presStyleIdx="0" presStyleCnt="1">
        <dgm:presLayoutVars>
          <dgm:chMax val="0"/>
          <dgm:bulletEnabled val="1"/>
        </dgm:presLayoutVars>
      </dgm:prSet>
      <dgm:spPr/>
    </dgm:pt>
    <dgm:pt modelId="{5FCAC456-8A76-470B-821C-9256A98D7016}" type="pres">
      <dgm:prSet presAssocID="{4D7F9B16-51D2-46FC-AA32-FEDCF36A4121}" presName="childText" presStyleLbl="revTx" presStyleIdx="0" presStyleCnt="1">
        <dgm:presLayoutVars>
          <dgm:bulletEnabled val="1"/>
        </dgm:presLayoutVars>
      </dgm:prSet>
      <dgm:spPr/>
    </dgm:pt>
  </dgm:ptLst>
  <dgm:cxnLst>
    <dgm:cxn modelId="{E0608705-FC92-4D3C-AA07-C5BB167FF672}" srcId="{0F396F7D-8A7A-49F2-9ED9-67CE739B9C32}" destId="{4D7F9B16-51D2-46FC-AA32-FEDCF36A4121}" srcOrd="0" destOrd="0" parTransId="{55382FD4-E8B6-4E1A-AAE3-E1E77A9F7F20}" sibTransId="{7E92E6B5-23F8-4888-BC5C-35FF59C97B6F}"/>
    <dgm:cxn modelId="{7439751E-E3B7-430D-BAD7-128418BDB543}" type="presOf" srcId="{C2CC1B71-5B5B-4DC9-8B01-C111E592DFEF}" destId="{5FCAC456-8A76-470B-821C-9256A98D7016}" srcOrd="0" destOrd="1" presId="urn:microsoft.com/office/officeart/2005/8/layout/vList2"/>
    <dgm:cxn modelId="{B247012F-72EF-4B51-B2FF-C56F4EA6E338}" type="presOf" srcId="{CF1EBFAD-CC99-4696-9F05-A9E59190826B}" destId="{5FCAC456-8A76-470B-821C-9256A98D7016}" srcOrd="0" destOrd="2" presId="urn:microsoft.com/office/officeart/2005/8/layout/vList2"/>
    <dgm:cxn modelId="{F2A37638-3E97-4ED1-95EB-E779CD89995E}" srcId="{4D7F9B16-51D2-46FC-AA32-FEDCF36A4121}" destId="{A23B93F6-924D-4D1A-B454-9511AD88A09B}" srcOrd="0" destOrd="0" parTransId="{BC463727-9522-4D0C-8891-795F29F63D65}" sibTransId="{25B63FB0-3558-4986-81EC-0B2EBB861443}"/>
    <dgm:cxn modelId="{11970470-DA55-43E2-A8B1-69CC7B113B11}" type="presOf" srcId="{0F396F7D-8A7A-49F2-9ED9-67CE739B9C32}" destId="{CC1B40F6-1567-42FA-AA38-8E5CB0CA0D24}" srcOrd="0" destOrd="0" presId="urn:microsoft.com/office/officeart/2005/8/layout/vList2"/>
    <dgm:cxn modelId="{D4BCC158-6A49-4CDF-8C19-00EDA2DA7172}" type="presOf" srcId="{95C1F5D7-91DB-4CAD-BF5B-7436AA61B387}" destId="{5FCAC456-8A76-470B-821C-9256A98D7016}" srcOrd="0" destOrd="3" presId="urn:microsoft.com/office/officeart/2005/8/layout/vList2"/>
    <dgm:cxn modelId="{5B781482-FE4B-4E17-A01C-F4B99AAC0709}" srcId="{4D7F9B16-51D2-46FC-AA32-FEDCF36A4121}" destId="{95C1F5D7-91DB-4CAD-BF5B-7436AA61B387}" srcOrd="3" destOrd="0" parTransId="{583234C5-032D-4DEC-9068-C1B438EE4C46}" sibTransId="{222F6638-F085-4F42-8548-F08B0C17DE2E}"/>
    <dgm:cxn modelId="{CBB9AE8C-4E6D-4841-942B-0B7E92848836}" type="presOf" srcId="{4D7F9B16-51D2-46FC-AA32-FEDCF36A4121}" destId="{A5629032-AEFD-4AE7-B254-4121C150B332}" srcOrd="0" destOrd="0" presId="urn:microsoft.com/office/officeart/2005/8/layout/vList2"/>
    <dgm:cxn modelId="{953FEB98-8542-410C-9FE2-1DF1ED262CCE}" type="presOf" srcId="{A23B93F6-924D-4D1A-B454-9511AD88A09B}" destId="{5FCAC456-8A76-470B-821C-9256A98D7016}" srcOrd="0" destOrd="0" presId="urn:microsoft.com/office/officeart/2005/8/layout/vList2"/>
    <dgm:cxn modelId="{3EAFEAB2-3C5E-47F6-8736-120D817F85D4}" type="presOf" srcId="{3AE9F6E1-B282-4BC8-AC8C-71DBE2A29792}" destId="{5FCAC456-8A76-470B-821C-9256A98D7016}" srcOrd="0" destOrd="4" presId="urn:microsoft.com/office/officeart/2005/8/layout/vList2"/>
    <dgm:cxn modelId="{2799B4D7-3253-4F3E-B763-23EFA6179652}" srcId="{4D7F9B16-51D2-46FC-AA32-FEDCF36A4121}" destId="{C2CC1B71-5B5B-4DC9-8B01-C111E592DFEF}" srcOrd="1" destOrd="0" parTransId="{DADFB2A1-408C-4D83-843C-4C03D4EA8FF1}" sibTransId="{E0EAE81A-5371-4B2C-A722-27C1DDF4D4EE}"/>
    <dgm:cxn modelId="{748377D9-49BD-4730-A2F5-90791BB27F90}" srcId="{4D7F9B16-51D2-46FC-AA32-FEDCF36A4121}" destId="{CF1EBFAD-CC99-4696-9F05-A9E59190826B}" srcOrd="2" destOrd="0" parTransId="{F9453D9A-8D25-459D-BA4D-3984FA4D7AF2}" sibTransId="{8FE3DDB5-5372-4166-B510-061A605F6DAB}"/>
    <dgm:cxn modelId="{F95CE5FC-E6B8-465A-BE0C-FE52CD71A0B5}" srcId="{4D7F9B16-51D2-46FC-AA32-FEDCF36A4121}" destId="{3AE9F6E1-B282-4BC8-AC8C-71DBE2A29792}" srcOrd="4" destOrd="0" parTransId="{B557EEDD-CB9D-4091-BE28-DE24A6BB3C0B}" sibTransId="{B2939BD5-D5E5-456F-ADA8-E950333A6EF1}"/>
    <dgm:cxn modelId="{C1928654-3FEA-4A23-B9D0-9BA5751E40F9}" type="presParOf" srcId="{CC1B40F6-1567-42FA-AA38-8E5CB0CA0D24}" destId="{A5629032-AEFD-4AE7-B254-4121C150B332}" srcOrd="0" destOrd="0" presId="urn:microsoft.com/office/officeart/2005/8/layout/vList2"/>
    <dgm:cxn modelId="{A116CF53-6851-4BE5-8037-7210046387EB}" type="presParOf" srcId="{CC1B40F6-1567-42FA-AA38-8E5CB0CA0D24}" destId="{5FCAC456-8A76-470B-821C-9256A98D7016}" srcOrd="1"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B02CE4-9335-4A45-80B0-DCA663846B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5505C5-2309-4749-B523-7D84F766C80E}">
      <dgm:prSet custT="1"/>
      <dgm:spPr/>
      <dgm:t>
        <a:bodyPr/>
        <a:lstStyle/>
        <a:p>
          <a:pPr algn="ctr"/>
          <a:r>
            <a:rPr lang="en-US" sz="2400" dirty="0"/>
            <a:t>Week 1</a:t>
          </a:r>
          <a:endParaRPr lang="en-US" sz="800" dirty="0"/>
        </a:p>
      </dgm:t>
    </dgm:pt>
    <dgm:pt modelId="{61230411-CF52-4800-82F2-13E227A2398D}" type="parTrans" cxnId="{3C8F8FB8-D07B-4804-86E4-D0E53AA5CB28}">
      <dgm:prSet/>
      <dgm:spPr/>
      <dgm:t>
        <a:bodyPr/>
        <a:lstStyle/>
        <a:p>
          <a:endParaRPr lang="en-US"/>
        </a:p>
      </dgm:t>
    </dgm:pt>
    <dgm:pt modelId="{3B7B50CF-0E2F-4199-B3B6-6F777832BAC1}" type="sibTrans" cxnId="{3C8F8FB8-D07B-4804-86E4-D0E53AA5CB28}">
      <dgm:prSet/>
      <dgm:spPr/>
      <dgm:t>
        <a:bodyPr/>
        <a:lstStyle/>
        <a:p>
          <a:endParaRPr lang="en-US"/>
        </a:p>
      </dgm:t>
    </dgm:pt>
    <dgm:pt modelId="{BCAF56A7-1B71-4524-87E9-E1A0D4F28E46}">
      <dgm:prSet custT="1"/>
      <dgm:spPr/>
      <dgm:t>
        <a:bodyPr/>
        <a:lstStyle/>
        <a:p>
          <a:endParaRPr lang="en-US" sz="2400" dirty="0"/>
        </a:p>
      </dgm:t>
    </dgm:pt>
    <dgm:pt modelId="{C236492F-9B7D-4D81-BA5C-45A12CC42B67}" type="parTrans" cxnId="{EBB56957-A80B-48C3-B115-8D1E7FD7EBA8}">
      <dgm:prSet/>
      <dgm:spPr/>
      <dgm:t>
        <a:bodyPr/>
        <a:lstStyle/>
        <a:p>
          <a:endParaRPr lang="en-US"/>
        </a:p>
      </dgm:t>
    </dgm:pt>
    <dgm:pt modelId="{37C2E35D-4250-464D-B45F-0A22C5F494AF}" type="sibTrans" cxnId="{EBB56957-A80B-48C3-B115-8D1E7FD7EBA8}">
      <dgm:prSet/>
      <dgm:spPr/>
      <dgm:t>
        <a:bodyPr/>
        <a:lstStyle/>
        <a:p>
          <a:endParaRPr lang="en-US"/>
        </a:p>
      </dgm:t>
    </dgm:pt>
    <dgm:pt modelId="{F37C4575-14CE-4C9C-A47E-49DEC218BD31}" type="pres">
      <dgm:prSet presAssocID="{57B02CE4-9335-4A45-80B0-DCA663846BCC}" presName="linear" presStyleCnt="0">
        <dgm:presLayoutVars>
          <dgm:animLvl val="lvl"/>
          <dgm:resizeHandles val="exact"/>
        </dgm:presLayoutVars>
      </dgm:prSet>
      <dgm:spPr/>
    </dgm:pt>
    <dgm:pt modelId="{3166FA60-BB56-456E-A222-3534909DA792}" type="pres">
      <dgm:prSet presAssocID="{4A5505C5-2309-4749-B523-7D84F766C80E}" presName="parentText" presStyleLbl="node1" presStyleIdx="0" presStyleCnt="1" custScaleX="59920" custScaleY="45064" custLinFactNeighborX="0" custLinFactNeighborY="-13700">
        <dgm:presLayoutVars>
          <dgm:chMax val="0"/>
          <dgm:bulletEnabled val="1"/>
        </dgm:presLayoutVars>
      </dgm:prSet>
      <dgm:spPr/>
    </dgm:pt>
    <dgm:pt modelId="{4C2D9BC6-DCE6-4475-AF81-55F1F2F52AD0}" type="pres">
      <dgm:prSet presAssocID="{4A5505C5-2309-4749-B523-7D84F766C80E}" presName="childText" presStyleLbl="revTx" presStyleIdx="0" presStyleCnt="1">
        <dgm:presLayoutVars>
          <dgm:bulletEnabled val="1"/>
        </dgm:presLayoutVars>
      </dgm:prSet>
      <dgm:spPr/>
    </dgm:pt>
  </dgm:ptLst>
  <dgm:cxnLst>
    <dgm:cxn modelId="{EBB56957-A80B-48C3-B115-8D1E7FD7EBA8}" srcId="{4A5505C5-2309-4749-B523-7D84F766C80E}" destId="{BCAF56A7-1B71-4524-87E9-E1A0D4F28E46}" srcOrd="0" destOrd="0" parTransId="{C236492F-9B7D-4D81-BA5C-45A12CC42B67}" sibTransId="{37C2E35D-4250-464D-B45F-0A22C5F494AF}"/>
    <dgm:cxn modelId="{B7CA6D59-C268-4FF4-B7C0-4E7E3CE0DFA7}" type="presOf" srcId="{57B02CE4-9335-4A45-80B0-DCA663846BCC}" destId="{F37C4575-14CE-4C9C-A47E-49DEC218BD31}" srcOrd="0" destOrd="0" presId="urn:microsoft.com/office/officeart/2005/8/layout/vList2"/>
    <dgm:cxn modelId="{A206D3A8-FA3C-4888-84B8-D1ACBB25A644}" type="presOf" srcId="{BCAF56A7-1B71-4524-87E9-E1A0D4F28E46}" destId="{4C2D9BC6-DCE6-4475-AF81-55F1F2F52AD0}" srcOrd="0" destOrd="0" presId="urn:microsoft.com/office/officeart/2005/8/layout/vList2"/>
    <dgm:cxn modelId="{3C8F8FB8-D07B-4804-86E4-D0E53AA5CB28}" srcId="{57B02CE4-9335-4A45-80B0-DCA663846BCC}" destId="{4A5505C5-2309-4749-B523-7D84F766C80E}" srcOrd="0" destOrd="0" parTransId="{61230411-CF52-4800-82F2-13E227A2398D}" sibTransId="{3B7B50CF-0E2F-4199-B3B6-6F777832BAC1}"/>
    <dgm:cxn modelId="{36BCAFE6-D79A-4FC6-AE73-8C4930A35E17}" type="presOf" srcId="{4A5505C5-2309-4749-B523-7D84F766C80E}" destId="{3166FA60-BB56-456E-A222-3534909DA792}" srcOrd="0" destOrd="0" presId="urn:microsoft.com/office/officeart/2005/8/layout/vList2"/>
    <dgm:cxn modelId="{C64F1A8D-C1B9-42BE-A2E8-D8F4A3D0CD1B}" type="presParOf" srcId="{F37C4575-14CE-4C9C-A47E-49DEC218BD31}" destId="{3166FA60-BB56-456E-A222-3534909DA792}" srcOrd="0" destOrd="0" presId="urn:microsoft.com/office/officeart/2005/8/layout/vList2"/>
    <dgm:cxn modelId="{0D757483-9215-49CF-A0E6-F579BDADD9B3}" type="presParOf" srcId="{F37C4575-14CE-4C9C-A47E-49DEC218BD31}" destId="{4C2D9BC6-DCE6-4475-AF81-55F1F2F52AD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B02CE4-9335-4A45-80B0-DCA663846B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5505C5-2309-4749-B523-7D84F766C80E}">
      <dgm:prSet custT="1"/>
      <dgm:spPr/>
      <dgm:t>
        <a:bodyPr/>
        <a:lstStyle/>
        <a:p>
          <a:pPr algn="ctr"/>
          <a:r>
            <a:rPr lang="en-US" sz="2400" dirty="0"/>
            <a:t>Week 2</a:t>
          </a:r>
          <a:endParaRPr lang="en-US" sz="800" dirty="0"/>
        </a:p>
      </dgm:t>
    </dgm:pt>
    <dgm:pt modelId="{61230411-CF52-4800-82F2-13E227A2398D}" type="parTrans" cxnId="{3C8F8FB8-D07B-4804-86E4-D0E53AA5CB28}">
      <dgm:prSet/>
      <dgm:spPr/>
      <dgm:t>
        <a:bodyPr/>
        <a:lstStyle/>
        <a:p>
          <a:endParaRPr lang="en-US"/>
        </a:p>
      </dgm:t>
    </dgm:pt>
    <dgm:pt modelId="{3B7B50CF-0E2F-4199-B3B6-6F777832BAC1}" type="sibTrans" cxnId="{3C8F8FB8-D07B-4804-86E4-D0E53AA5CB28}">
      <dgm:prSet/>
      <dgm:spPr/>
      <dgm:t>
        <a:bodyPr/>
        <a:lstStyle/>
        <a:p>
          <a:endParaRPr lang="en-US"/>
        </a:p>
      </dgm:t>
    </dgm:pt>
    <dgm:pt modelId="{BCAF56A7-1B71-4524-87E9-E1A0D4F28E46}">
      <dgm:prSet custT="1"/>
      <dgm:spPr/>
      <dgm:t>
        <a:bodyPr/>
        <a:lstStyle/>
        <a:p>
          <a:endParaRPr lang="en-US" sz="2400" dirty="0"/>
        </a:p>
      </dgm:t>
    </dgm:pt>
    <dgm:pt modelId="{C236492F-9B7D-4D81-BA5C-45A12CC42B67}" type="parTrans" cxnId="{EBB56957-A80B-48C3-B115-8D1E7FD7EBA8}">
      <dgm:prSet/>
      <dgm:spPr/>
      <dgm:t>
        <a:bodyPr/>
        <a:lstStyle/>
        <a:p>
          <a:endParaRPr lang="en-US"/>
        </a:p>
      </dgm:t>
    </dgm:pt>
    <dgm:pt modelId="{37C2E35D-4250-464D-B45F-0A22C5F494AF}" type="sibTrans" cxnId="{EBB56957-A80B-48C3-B115-8D1E7FD7EBA8}">
      <dgm:prSet/>
      <dgm:spPr/>
      <dgm:t>
        <a:bodyPr/>
        <a:lstStyle/>
        <a:p>
          <a:endParaRPr lang="en-US"/>
        </a:p>
      </dgm:t>
    </dgm:pt>
    <dgm:pt modelId="{F37C4575-14CE-4C9C-A47E-49DEC218BD31}" type="pres">
      <dgm:prSet presAssocID="{57B02CE4-9335-4A45-80B0-DCA663846BCC}" presName="linear" presStyleCnt="0">
        <dgm:presLayoutVars>
          <dgm:animLvl val="lvl"/>
          <dgm:resizeHandles val="exact"/>
        </dgm:presLayoutVars>
      </dgm:prSet>
      <dgm:spPr/>
    </dgm:pt>
    <dgm:pt modelId="{3166FA60-BB56-456E-A222-3534909DA792}" type="pres">
      <dgm:prSet presAssocID="{4A5505C5-2309-4749-B523-7D84F766C80E}" presName="parentText" presStyleLbl="node1" presStyleIdx="0" presStyleCnt="1" custScaleX="59920" custScaleY="45064" custLinFactNeighborX="0" custLinFactNeighborY="-18599">
        <dgm:presLayoutVars>
          <dgm:chMax val="0"/>
          <dgm:bulletEnabled val="1"/>
        </dgm:presLayoutVars>
      </dgm:prSet>
      <dgm:spPr/>
    </dgm:pt>
    <dgm:pt modelId="{4C2D9BC6-DCE6-4475-AF81-55F1F2F52AD0}" type="pres">
      <dgm:prSet presAssocID="{4A5505C5-2309-4749-B523-7D84F766C80E}" presName="childText" presStyleLbl="revTx" presStyleIdx="0" presStyleCnt="1">
        <dgm:presLayoutVars>
          <dgm:bulletEnabled val="1"/>
        </dgm:presLayoutVars>
      </dgm:prSet>
      <dgm:spPr/>
    </dgm:pt>
  </dgm:ptLst>
  <dgm:cxnLst>
    <dgm:cxn modelId="{EBB56957-A80B-48C3-B115-8D1E7FD7EBA8}" srcId="{4A5505C5-2309-4749-B523-7D84F766C80E}" destId="{BCAF56A7-1B71-4524-87E9-E1A0D4F28E46}" srcOrd="0" destOrd="0" parTransId="{C236492F-9B7D-4D81-BA5C-45A12CC42B67}" sibTransId="{37C2E35D-4250-464D-B45F-0A22C5F494AF}"/>
    <dgm:cxn modelId="{B7CA6D59-C268-4FF4-B7C0-4E7E3CE0DFA7}" type="presOf" srcId="{57B02CE4-9335-4A45-80B0-DCA663846BCC}" destId="{F37C4575-14CE-4C9C-A47E-49DEC218BD31}" srcOrd="0" destOrd="0" presId="urn:microsoft.com/office/officeart/2005/8/layout/vList2"/>
    <dgm:cxn modelId="{A206D3A8-FA3C-4888-84B8-D1ACBB25A644}" type="presOf" srcId="{BCAF56A7-1B71-4524-87E9-E1A0D4F28E46}" destId="{4C2D9BC6-DCE6-4475-AF81-55F1F2F52AD0}" srcOrd="0" destOrd="0" presId="urn:microsoft.com/office/officeart/2005/8/layout/vList2"/>
    <dgm:cxn modelId="{3C8F8FB8-D07B-4804-86E4-D0E53AA5CB28}" srcId="{57B02CE4-9335-4A45-80B0-DCA663846BCC}" destId="{4A5505C5-2309-4749-B523-7D84F766C80E}" srcOrd="0" destOrd="0" parTransId="{61230411-CF52-4800-82F2-13E227A2398D}" sibTransId="{3B7B50CF-0E2F-4199-B3B6-6F777832BAC1}"/>
    <dgm:cxn modelId="{36BCAFE6-D79A-4FC6-AE73-8C4930A35E17}" type="presOf" srcId="{4A5505C5-2309-4749-B523-7D84F766C80E}" destId="{3166FA60-BB56-456E-A222-3534909DA792}" srcOrd="0" destOrd="0" presId="urn:microsoft.com/office/officeart/2005/8/layout/vList2"/>
    <dgm:cxn modelId="{C64F1A8D-C1B9-42BE-A2E8-D8F4A3D0CD1B}" type="presParOf" srcId="{F37C4575-14CE-4C9C-A47E-49DEC218BD31}" destId="{3166FA60-BB56-456E-A222-3534909DA792}" srcOrd="0" destOrd="0" presId="urn:microsoft.com/office/officeart/2005/8/layout/vList2"/>
    <dgm:cxn modelId="{0D757483-9215-49CF-A0E6-F579BDADD9B3}" type="presParOf" srcId="{F37C4575-14CE-4C9C-A47E-49DEC218BD31}" destId="{4C2D9BC6-DCE6-4475-AF81-55F1F2F52AD0}"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B02CE4-9335-4A45-80B0-DCA663846B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5505C5-2309-4749-B523-7D84F766C80E}">
      <dgm:prSet custT="1"/>
      <dgm:spPr/>
      <dgm:t>
        <a:bodyPr/>
        <a:lstStyle/>
        <a:p>
          <a:pPr algn="ctr"/>
          <a:r>
            <a:rPr lang="en-US" sz="2400" dirty="0"/>
            <a:t>Week 3</a:t>
          </a:r>
          <a:endParaRPr lang="en-US" sz="800" dirty="0"/>
        </a:p>
      </dgm:t>
    </dgm:pt>
    <dgm:pt modelId="{61230411-CF52-4800-82F2-13E227A2398D}" type="parTrans" cxnId="{3C8F8FB8-D07B-4804-86E4-D0E53AA5CB28}">
      <dgm:prSet/>
      <dgm:spPr/>
      <dgm:t>
        <a:bodyPr/>
        <a:lstStyle/>
        <a:p>
          <a:endParaRPr lang="en-US"/>
        </a:p>
      </dgm:t>
    </dgm:pt>
    <dgm:pt modelId="{3B7B50CF-0E2F-4199-B3B6-6F777832BAC1}" type="sibTrans" cxnId="{3C8F8FB8-D07B-4804-86E4-D0E53AA5CB28}">
      <dgm:prSet/>
      <dgm:spPr/>
      <dgm:t>
        <a:bodyPr/>
        <a:lstStyle/>
        <a:p>
          <a:endParaRPr lang="en-US"/>
        </a:p>
      </dgm:t>
    </dgm:pt>
    <dgm:pt modelId="{BCAF56A7-1B71-4524-87E9-E1A0D4F28E46}">
      <dgm:prSet custT="1"/>
      <dgm:spPr/>
      <dgm:t>
        <a:bodyPr/>
        <a:lstStyle/>
        <a:p>
          <a:endParaRPr lang="en-US" sz="2400" dirty="0"/>
        </a:p>
      </dgm:t>
    </dgm:pt>
    <dgm:pt modelId="{C236492F-9B7D-4D81-BA5C-45A12CC42B67}" type="parTrans" cxnId="{EBB56957-A80B-48C3-B115-8D1E7FD7EBA8}">
      <dgm:prSet/>
      <dgm:spPr/>
      <dgm:t>
        <a:bodyPr/>
        <a:lstStyle/>
        <a:p>
          <a:endParaRPr lang="en-US"/>
        </a:p>
      </dgm:t>
    </dgm:pt>
    <dgm:pt modelId="{37C2E35D-4250-464D-B45F-0A22C5F494AF}" type="sibTrans" cxnId="{EBB56957-A80B-48C3-B115-8D1E7FD7EBA8}">
      <dgm:prSet/>
      <dgm:spPr/>
      <dgm:t>
        <a:bodyPr/>
        <a:lstStyle/>
        <a:p>
          <a:endParaRPr lang="en-US"/>
        </a:p>
      </dgm:t>
    </dgm:pt>
    <dgm:pt modelId="{F37C4575-14CE-4C9C-A47E-49DEC218BD31}" type="pres">
      <dgm:prSet presAssocID="{57B02CE4-9335-4A45-80B0-DCA663846BCC}" presName="linear" presStyleCnt="0">
        <dgm:presLayoutVars>
          <dgm:animLvl val="lvl"/>
          <dgm:resizeHandles val="exact"/>
        </dgm:presLayoutVars>
      </dgm:prSet>
      <dgm:spPr/>
    </dgm:pt>
    <dgm:pt modelId="{3166FA60-BB56-456E-A222-3534909DA792}" type="pres">
      <dgm:prSet presAssocID="{4A5505C5-2309-4749-B523-7D84F766C80E}" presName="parentText" presStyleLbl="node1" presStyleIdx="0" presStyleCnt="1" custScaleX="59920" custScaleY="45064" custLinFactNeighborX="0" custLinFactNeighborY="-13878">
        <dgm:presLayoutVars>
          <dgm:chMax val="0"/>
          <dgm:bulletEnabled val="1"/>
        </dgm:presLayoutVars>
      </dgm:prSet>
      <dgm:spPr/>
    </dgm:pt>
    <dgm:pt modelId="{4C2D9BC6-DCE6-4475-AF81-55F1F2F52AD0}" type="pres">
      <dgm:prSet presAssocID="{4A5505C5-2309-4749-B523-7D84F766C80E}" presName="childText" presStyleLbl="revTx" presStyleIdx="0" presStyleCnt="1">
        <dgm:presLayoutVars>
          <dgm:bulletEnabled val="1"/>
        </dgm:presLayoutVars>
      </dgm:prSet>
      <dgm:spPr/>
    </dgm:pt>
  </dgm:ptLst>
  <dgm:cxnLst>
    <dgm:cxn modelId="{EBB56957-A80B-48C3-B115-8D1E7FD7EBA8}" srcId="{4A5505C5-2309-4749-B523-7D84F766C80E}" destId="{BCAF56A7-1B71-4524-87E9-E1A0D4F28E46}" srcOrd="0" destOrd="0" parTransId="{C236492F-9B7D-4D81-BA5C-45A12CC42B67}" sibTransId="{37C2E35D-4250-464D-B45F-0A22C5F494AF}"/>
    <dgm:cxn modelId="{B7CA6D59-C268-4FF4-B7C0-4E7E3CE0DFA7}" type="presOf" srcId="{57B02CE4-9335-4A45-80B0-DCA663846BCC}" destId="{F37C4575-14CE-4C9C-A47E-49DEC218BD31}" srcOrd="0" destOrd="0" presId="urn:microsoft.com/office/officeart/2005/8/layout/vList2"/>
    <dgm:cxn modelId="{A206D3A8-FA3C-4888-84B8-D1ACBB25A644}" type="presOf" srcId="{BCAF56A7-1B71-4524-87E9-E1A0D4F28E46}" destId="{4C2D9BC6-DCE6-4475-AF81-55F1F2F52AD0}" srcOrd="0" destOrd="0" presId="urn:microsoft.com/office/officeart/2005/8/layout/vList2"/>
    <dgm:cxn modelId="{3C8F8FB8-D07B-4804-86E4-D0E53AA5CB28}" srcId="{57B02CE4-9335-4A45-80B0-DCA663846BCC}" destId="{4A5505C5-2309-4749-B523-7D84F766C80E}" srcOrd="0" destOrd="0" parTransId="{61230411-CF52-4800-82F2-13E227A2398D}" sibTransId="{3B7B50CF-0E2F-4199-B3B6-6F777832BAC1}"/>
    <dgm:cxn modelId="{36BCAFE6-D79A-4FC6-AE73-8C4930A35E17}" type="presOf" srcId="{4A5505C5-2309-4749-B523-7D84F766C80E}" destId="{3166FA60-BB56-456E-A222-3534909DA792}" srcOrd="0" destOrd="0" presId="urn:microsoft.com/office/officeart/2005/8/layout/vList2"/>
    <dgm:cxn modelId="{C64F1A8D-C1B9-42BE-A2E8-D8F4A3D0CD1B}" type="presParOf" srcId="{F37C4575-14CE-4C9C-A47E-49DEC218BD31}" destId="{3166FA60-BB56-456E-A222-3534909DA792}" srcOrd="0" destOrd="0" presId="urn:microsoft.com/office/officeart/2005/8/layout/vList2"/>
    <dgm:cxn modelId="{0D757483-9215-49CF-A0E6-F579BDADD9B3}" type="presParOf" srcId="{F37C4575-14CE-4C9C-A47E-49DEC218BD31}" destId="{4C2D9BC6-DCE6-4475-AF81-55F1F2F52AD0}" srcOrd="1"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174E7-3D2F-4753-BD27-A4F4352E709F}">
      <dsp:nvSpPr>
        <dsp:cNvPr id="0" name=""/>
        <dsp:cNvSpPr/>
      </dsp:nvSpPr>
      <dsp:spPr>
        <a:xfrm>
          <a:off x="148865" y="42482"/>
          <a:ext cx="6962212" cy="13606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Lidar-Assisted Control (LAC)</a:t>
          </a:r>
          <a:r>
            <a:rPr lang="en-US" sz="1900" kern="1200" dirty="0"/>
            <a:t> can reduce turbine loads, improve pitch control response, and modestly increase energy capture or lifetime — especially using collective-pitch feedforward control. </a:t>
          </a:r>
        </a:p>
      </dsp:txBody>
      <dsp:txXfrm>
        <a:off x="215288" y="108905"/>
        <a:ext cx="6829366" cy="1227831"/>
      </dsp:txXfrm>
    </dsp:sp>
    <dsp:sp modelId="{78EF3037-D12C-4D86-8186-95BC34FE95F6}">
      <dsp:nvSpPr>
        <dsp:cNvPr id="0" name=""/>
        <dsp:cNvSpPr/>
      </dsp:nvSpPr>
      <dsp:spPr>
        <a:xfrm>
          <a:off x="141060" y="1472279"/>
          <a:ext cx="6977821" cy="14689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Start with nacelle-mounted LiDAR + collective-pitch feedforward</a:t>
          </a:r>
          <a:r>
            <a:rPr lang="en-US" sz="1900" kern="1200" dirty="0"/>
            <a:t> (most proven LAC method) to reduce turbine loads and extend lifetime.</a:t>
          </a:r>
        </a:p>
      </dsp:txBody>
      <dsp:txXfrm>
        <a:off x="212769" y="1543988"/>
        <a:ext cx="6834403" cy="1325547"/>
      </dsp:txXfrm>
    </dsp:sp>
    <dsp:sp modelId="{26A48CAA-4C80-4352-B8F7-0ADD51C84F45}">
      <dsp:nvSpPr>
        <dsp:cNvPr id="0" name=""/>
        <dsp:cNvSpPr/>
      </dsp:nvSpPr>
      <dsp:spPr>
        <a:xfrm>
          <a:off x="156705" y="3010365"/>
          <a:ext cx="6946531" cy="14656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Ensure dust/visibility mitigation and robust fallback control</a:t>
          </a:r>
          <a:r>
            <a:rPr lang="en-US" sz="1900" kern="1200" dirty="0"/>
            <a:t> so turbines safely revert to baseline if LiDAR signals degrade.</a:t>
          </a:r>
        </a:p>
      </dsp:txBody>
      <dsp:txXfrm>
        <a:off x="228253" y="3081913"/>
        <a:ext cx="6803435" cy="13225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6FA60-BB56-456E-A222-3534909DA792}">
      <dsp:nvSpPr>
        <dsp:cNvPr id="0" name=""/>
        <dsp:cNvSpPr/>
      </dsp:nvSpPr>
      <dsp:spPr>
        <a:xfrm>
          <a:off x="896114" y="215244"/>
          <a:ext cx="2679401" cy="5399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Week 4</a:t>
          </a:r>
          <a:endParaRPr lang="en-US" sz="800" kern="1200" dirty="0"/>
        </a:p>
      </dsp:txBody>
      <dsp:txXfrm>
        <a:off x="922470" y="241600"/>
        <a:ext cx="2626689" cy="487190"/>
      </dsp:txXfrm>
    </dsp:sp>
    <dsp:sp modelId="{4C2D9BC6-DCE6-4475-AF81-55F1F2F52AD0}">
      <dsp:nvSpPr>
        <dsp:cNvPr id="0" name=""/>
        <dsp:cNvSpPr/>
      </dsp:nvSpPr>
      <dsp:spPr>
        <a:xfrm>
          <a:off x="0" y="881141"/>
          <a:ext cx="4471631"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74"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dirty="0"/>
        </a:p>
      </dsp:txBody>
      <dsp:txXfrm>
        <a:off x="0" y="881141"/>
        <a:ext cx="4471631" cy="10598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3BCCF-649D-4A73-996D-33A9942513B6}">
      <dsp:nvSpPr>
        <dsp:cNvPr id="0" name=""/>
        <dsp:cNvSpPr/>
      </dsp:nvSpPr>
      <dsp:spPr>
        <a:xfrm>
          <a:off x="0" y="473787"/>
          <a:ext cx="7500366" cy="6142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Start Fortran implementation. </a:t>
          </a:r>
        </a:p>
      </dsp:txBody>
      <dsp:txXfrm>
        <a:off x="29985" y="503772"/>
        <a:ext cx="7440396" cy="554280"/>
      </dsp:txXfrm>
    </dsp:sp>
    <dsp:sp modelId="{B91EFA6A-50F5-493B-AED3-8516F2D9EE59}">
      <dsp:nvSpPr>
        <dsp:cNvPr id="0" name=""/>
        <dsp:cNvSpPr/>
      </dsp:nvSpPr>
      <dsp:spPr>
        <a:xfrm>
          <a:off x="0" y="1160037"/>
          <a:ext cx="7500366" cy="6142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Enhance MATLAB/Python through applied tasks. </a:t>
          </a:r>
        </a:p>
      </dsp:txBody>
      <dsp:txXfrm>
        <a:off x="29985" y="1190022"/>
        <a:ext cx="7440396" cy="554280"/>
      </dsp:txXfrm>
    </dsp:sp>
    <dsp:sp modelId="{A016F72D-D87D-4B4B-9B54-36ED41BD406C}">
      <dsp:nvSpPr>
        <dsp:cNvPr id="0" name=""/>
        <dsp:cNvSpPr/>
      </dsp:nvSpPr>
      <dsp:spPr>
        <a:xfrm>
          <a:off x="0" y="1846287"/>
          <a:ext cx="7500366" cy="6142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Finish literature reviews and identify research focus.</a:t>
          </a:r>
        </a:p>
      </dsp:txBody>
      <dsp:txXfrm>
        <a:off x="29985" y="1876272"/>
        <a:ext cx="7440396" cy="554280"/>
      </dsp:txXfrm>
    </dsp:sp>
    <dsp:sp modelId="{079443E7-2A66-4E9F-8F60-8BCBEEC2FBFE}">
      <dsp:nvSpPr>
        <dsp:cNvPr id="0" name=""/>
        <dsp:cNvSpPr/>
      </dsp:nvSpPr>
      <dsp:spPr>
        <a:xfrm>
          <a:off x="0" y="2532537"/>
          <a:ext cx="7500366" cy="6142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Analyze previous project data for control insights.</a:t>
          </a:r>
        </a:p>
      </dsp:txBody>
      <dsp:txXfrm>
        <a:off x="29985" y="2562522"/>
        <a:ext cx="7440396" cy="554280"/>
      </dsp:txXfrm>
    </dsp:sp>
    <dsp:sp modelId="{68903AF6-1FBB-43F2-AB83-51D4011B0F2A}">
      <dsp:nvSpPr>
        <dsp:cNvPr id="0" name=""/>
        <dsp:cNvSpPr/>
      </dsp:nvSpPr>
      <dsp:spPr>
        <a:xfrm>
          <a:off x="0" y="3218787"/>
          <a:ext cx="7500366" cy="6142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Develop and test LiDAR-based control strategies.</a:t>
          </a:r>
        </a:p>
      </dsp:txBody>
      <dsp:txXfrm>
        <a:off x="29985" y="3248772"/>
        <a:ext cx="7440396" cy="554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2A116-C470-4B7A-A921-640EA6881BA5}">
      <dsp:nvSpPr>
        <dsp:cNvPr id="0" name=""/>
        <dsp:cNvSpPr/>
      </dsp:nvSpPr>
      <dsp:spPr>
        <a:xfrm>
          <a:off x="0" y="408089"/>
          <a:ext cx="8984931"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1. Gained basic to intermediate skills in MATLAB, Python, Fortran. </a:t>
          </a:r>
        </a:p>
      </dsp:txBody>
      <dsp:txXfrm>
        <a:off x="28786" y="436875"/>
        <a:ext cx="8927359" cy="532107"/>
      </dsp:txXfrm>
    </dsp:sp>
    <dsp:sp modelId="{2C937AC9-CB05-4FE7-BD2A-60E0DEC3875B}">
      <dsp:nvSpPr>
        <dsp:cNvPr id="0" name=""/>
        <dsp:cNvSpPr/>
      </dsp:nvSpPr>
      <dsp:spPr>
        <a:xfrm>
          <a:off x="0" y="1066889"/>
          <a:ext cx="8984931"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2. Developed Syrian conditions and simulate working with LiDAR. </a:t>
          </a:r>
        </a:p>
      </dsp:txBody>
      <dsp:txXfrm>
        <a:off x="28786" y="1095675"/>
        <a:ext cx="8927359" cy="532107"/>
      </dsp:txXfrm>
    </dsp:sp>
    <dsp:sp modelId="{87E23EF3-1DC7-4305-9A61-3F7FC64C42F2}">
      <dsp:nvSpPr>
        <dsp:cNvPr id="0" name=""/>
        <dsp:cNvSpPr/>
      </dsp:nvSpPr>
      <dsp:spPr>
        <a:xfrm>
          <a:off x="0" y="1725689"/>
          <a:ext cx="8984931"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3. Complete key tutorials and started reviewing the literature. </a:t>
          </a:r>
        </a:p>
      </dsp:txBody>
      <dsp:txXfrm>
        <a:off x="28786" y="1754475"/>
        <a:ext cx="8927359" cy="532107"/>
      </dsp:txXfrm>
    </dsp:sp>
    <dsp:sp modelId="{6AF6076D-8762-4743-9D1B-70B7C61EFE2D}">
      <dsp:nvSpPr>
        <dsp:cNvPr id="0" name=""/>
        <dsp:cNvSpPr/>
      </dsp:nvSpPr>
      <dsp:spPr>
        <a:xfrm>
          <a:off x="0" y="2384489"/>
          <a:ext cx="8984931"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4. Reviewed past project files and related data. </a:t>
          </a:r>
        </a:p>
      </dsp:txBody>
      <dsp:txXfrm>
        <a:off x="28786" y="2413275"/>
        <a:ext cx="8927359" cy="532107"/>
      </dsp:txXfrm>
    </dsp:sp>
    <dsp:sp modelId="{F232C3FF-A002-4DA6-A9BF-8F47F0F8268F}">
      <dsp:nvSpPr>
        <dsp:cNvPr id="0" name=""/>
        <dsp:cNvSpPr/>
      </dsp:nvSpPr>
      <dsp:spPr>
        <a:xfrm>
          <a:off x="0" y="3043289"/>
          <a:ext cx="8984931" cy="5896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5. Team is well-prepared for the next development phase.</a:t>
          </a:r>
        </a:p>
      </dsp:txBody>
      <dsp:txXfrm>
        <a:off x="28786" y="3072075"/>
        <a:ext cx="8927359" cy="53210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B2B20-988D-4DB9-903F-BB53C2F4C9E5}">
      <dsp:nvSpPr>
        <dsp:cNvPr id="0" name=""/>
        <dsp:cNvSpPr/>
      </dsp:nvSpPr>
      <dsp:spPr>
        <a:xfrm>
          <a:off x="0" y="0"/>
          <a:ext cx="7208402" cy="10367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dirty="0"/>
            <a:t>Rotor Bearing System (RBS) </a:t>
          </a:r>
          <a:r>
            <a:rPr lang="en-US" sz="1800" b="1" i="0" kern="1200" baseline="0" dirty="0"/>
            <a:t>supports and allows rotation</a:t>
          </a:r>
          <a:r>
            <a:rPr lang="en-US" sz="1800" b="0" i="0" kern="1200" baseline="0" dirty="0"/>
            <a:t> of the wind turbine rotor.</a:t>
          </a:r>
          <a:endParaRPr lang="en-US" sz="1800" kern="1200" dirty="0"/>
        </a:p>
      </dsp:txBody>
      <dsp:txXfrm>
        <a:off x="30366" y="30366"/>
        <a:ext cx="6002053" cy="976025"/>
      </dsp:txXfrm>
    </dsp:sp>
    <dsp:sp modelId="{0A798075-B6A2-4806-B7A0-A7D4B1FC77A4}">
      <dsp:nvSpPr>
        <dsp:cNvPr id="0" name=""/>
        <dsp:cNvSpPr/>
      </dsp:nvSpPr>
      <dsp:spPr>
        <a:xfrm>
          <a:off x="603703" y="1225258"/>
          <a:ext cx="7208402" cy="10367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It </a:t>
          </a:r>
          <a:r>
            <a:rPr lang="en-US" sz="1800" b="1" i="0" kern="1200" baseline="0"/>
            <a:t>transfers mechanical loads</a:t>
          </a:r>
          <a:r>
            <a:rPr lang="en-US" sz="1800" b="0" i="0" kern="1200" baseline="0"/>
            <a:t> safely to the structure.</a:t>
          </a:r>
          <a:endParaRPr lang="en-US" sz="1800" kern="1200"/>
        </a:p>
      </dsp:txBody>
      <dsp:txXfrm>
        <a:off x="634069" y="1255624"/>
        <a:ext cx="5870074" cy="976025"/>
      </dsp:txXfrm>
    </dsp:sp>
    <dsp:sp modelId="{F2EC54FB-D601-47AC-A832-A4260C004D8A}">
      <dsp:nvSpPr>
        <dsp:cNvPr id="0" name=""/>
        <dsp:cNvSpPr/>
      </dsp:nvSpPr>
      <dsp:spPr>
        <a:xfrm>
          <a:off x="1198396" y="2450517"/>
          <a:ext cx="7208402" cy="10367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It’s part of the </a:t>
          </a:r>
          <a:r>
            <a:rPr lang="en-US" sz="1800" b="1" i="0" kern="1200" baseline="0"/>
            <a:t>drivetrain</a:t>
          </a:r>
          <a:r>
            <a:rPr lang="en-US" sz="1800" b="0" i="0" kern="1200" baseline="0"/>
            <a:t>: Rotor → Shaft → Bearings → Coupling → Gearbox → Generator.</a:t>
          </a:r>
          <a:endParaRPr lang="en-US" sz="1800" kern="1200"/>
        </a:p>
      </dsp:txBody>
      <dsp:txXfrm>
        <a:off x="1228762" y="2480883"/>
        <a:ext cx="5879084" cy="976025"/>
      </dsp:txXfrm>
    </dsp:sp>
    <dsp:sp modelId="{68BA6E82-5843-44AA-90C9-4B93203C93B1}">
      <dsp:nvSpPr>
        <dsp:cNvPr id="0" name=""/>
        <dsp:cNvSpPr/>
      </dsp:nvSpPr>
      <dsp:spPr>
        <a:xfrm>
          <a:off x="1802100" y="3675776"/>
          <a:ext cx="7208402" cy="10367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Operates under harsh environmental conditions: temperature extremes, dust, humidity</a:t>
          </a:r>
          <a:r>
            <a:rPr lang="en-DE" sz="1800" kern="1200"/>
            <a:t> especially in SYRIA</a:t>
          </a:r>
          <a:endParaRPr lang="en-US" sz="1800" kern="1200"/>
        </a:p>
      </dsp:txBody>
      <dsp:txXfrm>
        <a:off x="1832466" y="3706142"/>
        <a:ext cx="5870074" cy="976025"/>
      </dsp:txXfrm>
    </dsp:sp>
    <dsp:sp modelId="{B5453D37-F9F6-426A-9C63-7AFC92CBF871}">
      <dsp:nvSpPr>
        <dsp:cNvPr id="0" name=""/>
        <dsp:cNvSpPr/>
      </dsp:nvSpPr>
      <dsp:spPr>
        <a:xfrm>
          <a:off x="6534510" y="794061"/>
          <a:ext cx="673892" cy="673892"/>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686136" y="794061"/>
        <a:ext cx="370640" cy="507104"/>
      </dsp:txXfrm>
    </dsp:sp>
    <dsp:sp modelId="{D22BD428-3A13-4194-B2BC-EF8B3418C61A}">
      <dsp:nvSpPr>
        <dsp:cNvPr id="0" name=""/>
        <dsp:cNvSpPr/>
      </dsp:nvSpPr>
      <dsp:spPr>
        <a:xfrm>
          <a:off x="7138213" y="2019320"/>
          <a:ext cx="673892" cy="673892"/>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289839" y="2019320"/>
        <a:ext cx="370640" cy="507104"/>
      </dsp:txXfrm>
    </dsp:sp>
    <dsp:sp modelId="{42BA7027-6859-46B5-9FD8-1C351BBD872D}">
      <dsp:nvSpPr>
        <dsp:cNvPr id="0" name=""/>
        <dsp:cNvSpPr/>
      </dsp:nvSpPr>
      <dsp:spPr>
        <a:xfrm>
          <a:off x="7732906" y="3244579"/>
          <a:ext cx="673892" cy="673892"/>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884532" y="3244579"/>
        <a:ext cx="370640" cy="5071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9B166-BACF-49D9-B389-5CDA4D5D93CC}">
      <dsp:nvSpPr>
        <dsp:cNvPr id="0" name=""/>
        <dsp:cNvSpPr/>
      </dsp:nvSpPr>
      <dsp:spPr>
        <a:xfrm>
          <a:off x="84" y="269971"/>
          <a:ext cx="1643984" cy="230157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171" tIns="330200" rIns="128171" bIns="330200" numCol="1" spcCol="1270" anchor="t"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Setup</a:t>
          </a:r>
          <a:endParaRPr lang="en-US" sz="2000" kern="1200" dirty="0">
            <a:latin typeface="Times New Roman" panose="02020603050405020304" pitchFamily="18" charset="0"/>
            <a:cs typeface="Times New Roman" panose="02020603050405020304" pitchFamily="18" charset="0"/>
          </a:endParaRPr>
        </a:p>
      </dsp:txBody>
      <dsp:txXfrm>
        <a:off x="84" y="1144571"/>
        <a:ext cx="1643984" cy="1380946"/>
      </dsp:txXfrm>
    </dsp:sp>
    <dsp:sp modelId="{2B69F8BB-0B99-4BBC-8272-C7FFF49F5FD4}">
      <dsp:nvSpPr>
        <dsp:cNvPr id="0" name=""/>
        <dsp:cNvSpPr/>
      </dsp:nvSpPr>
      <dsp:spPr>
        <a:xfrm>
          <a:off x="476840" y="500129"/>
          <a:ext cx="690473" cy="6904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3832" tIns="12700" rIns="53832" bIns="12700" numCol="1" spcCol="1270" anchor="ctr" anchorCtr="0">
          <a:noAutofit/>
        </a:bodyPr>
        <a:lstStyle/>
        <a:p>
          <a:pPr marL="0" lvl="0" indent="0" algn="ctr" defTabSz="1555750">
            <a:lnSpc>
              <a:spcPct val="90000"/>
            </a:lnSpc>
            <a:spcBef>
              <a:spcPct val="0"/>
            </a:spcBef>
            <a:spcAft>
              <a:spcPct val="35000"/>
            </a:spcAft>
            <a:buNone/>
          </a:pPr>
          <a:r>
            <a:rPr lang="en-US" sz="3500" kern="1200">
              <a:latin typeface="Times New Roman" panose="02020603050405020304" pitchFamily="18" charset="0"/>
              <a:cs typeface="Times New Roman" panose="02020603050405020304" pitchFamily="18" charset="0"/>
            </a:rPr>
            <a:t>1</a:t>
          </a:r>
        </a:p>
      </dsp:txBody>
      <dsp:txXfrm>
        <a:off x="577957" y="601246"/>
        <a:ext cx="488239" cy="488239"/>
      </dsp:txXfrm>
    </dsp:sp>
    <dsp:sp modelId="{607076F1-8D97-4991-B582-51ACE93FE2A4}">
      <dsp:nvSpPr>
        <dsp:cNvPr id="0" name=""/>
        <dsp:cNvSpPr/>
      </dsp:nvSpPr>
      <dsp:spPr>
        <a:xfrm>
          <a:off x="84" y="2571478"/>
          <a:ext cx="1643984"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1FA03AA-F542-4F77-B045-D71A6F3C1D60}">
      <dsp:nvSpPr>
        <dsp:cNvPr id="0" name=""/>
        <dsp:cNvSpPr/>
      </dsp:nvSpPr>
      <dsp:spPr>
        <a:xfrm>
          <a:off x="1808467" y="269971"/>
          <a:ext cx="1830888" cy="230157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171" tIns="330200" rIns="128171" bIns="330200" numCol="1" spcCol="1270" anchor="t"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Literature Review</a:t>
          </a:r>
          <a:endParaRPr lang="en-US" sz="2000" kern="1200" dirty="0">
            <a:latin typeface="Times New Roman" panose="02020603050405020304" pitchFamily="18" charset="0"/>
            <a:cs typeface="Times New Roman" panose="02020603050405020304" pitchFamily="18" charset="0"/>
          </a:endParaRPr>
        </a:p>
      </dsp:txBody>
      <dsp:txXfrm>
        <a:off x="1808467" y="1144571"/>
        <a:ext cx="1830888" cy="1380946"/>
      </dsp:txXfrm>
    </dsp:sp>
    <dsp:sp modelId="{AB2664B3-D953-4D15-BB20-5149D01D719D}">
      <dsp:nvSpPr>
        <dsp:cNvPr id="0" name=""/>
        <dsp:cNvSpPr/>
      </dsp:nvSpPr>
      <dsp:spPr>
        <a:xfrm>
          <a:off x="2378675" y="500129"/>
          <a:ext cx="690473" cy="690473"/>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3832" tIns="12700" rIns="53832" bIns="12700" numCol="1" spcCol="1270" anchor="ctr" anchorCtr="0">
          <a:noAutofit/>
        </a:bodyPr>
        <a:lstStyle/>
        <a:p>
          <a:pPr marL="0" lvl="0" indent="0" algn="ctr" defTabSz="1555750">
            <a:lnSpc>
              <a:spcPct val="90000"/>
            </a:lnSpc>
            <a:spcBef>
              <a:spcPct val="0"/>
            </a:spcBef>
            <a:spcAft>
              <a:spcPct val="35000"/>
            </a:spcAft>
            <a:buNone/>
          </a:pPr>
          <a:r>
            <a:rPr lang="en-US" sz="3500" kern="1200">
              <a:latin typeface="Times New Roman" panose="02020603050405020304" pitchFamily="18" charset="0"/>
              <a:cs typeface="Times New Roman" panose="02020603050405020304" pitchFamily="18" charset="0"/>
            </a:rPr>
            <a:t>2</a:t>
          </a:r>
        </a:p>
      </dsp:txBody>
      <dsp:txXfrm>
        <a:off x="2479792" y="601246"/>
        <a:ext cx="488239" cy="488239"/>
      </dsp:txXfrm>
    </dsp:sp>
    <dsp:sp modelId="{51EBB2B1-52A8-4961-B255-E4F2BAA62D93}">
      <dsp:nvSpPr>
        <dsp:cNvPr id="0" name=""/>
        <dsp:cNvSpPr/>
      </dsp:nvSpPr>
      <dsp:spPr>
        <a:xfrm>
          <a:off x="1901919" y="2571478"/>
          <a:ext cx="1643984" cy="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3DAE69A-70D5-4E51-B417-0C435FFE5DFD}">
      <dsp:nvSpPr>
        <dsp:cNvPr id="0" name=""/>
        <dsp:cNvSpPr/>
      </dsp:nvSpPr>
      <dsp:spPr>
        <a:xfrm>
          <a:off x="3803755" y="269971"/>
          <a:ext cx="1643984" cy="230157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171" tIns="330200" rIns="128171" bIns="330200" numCol="1" spcCol="1270" anchor="t"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Concept</a:t>
          </a:r>
          <a:r>
            <a:rPr lang="en-GB" sz="2000" kern="1200" baseline="0" dirty="0">
              <a:latin typeface="Times New Roman" panose="02020603050405020304" pitchFamily="18" charset="0"/>
              <a:cs typeface="Times New Roman" panose="02020603050405020304" pitchFamily="18" charset="0"/>
            </a:rPr>
            <a:t> Benchmarking</a:t>
          </a:r>
          <a:endParaRPr lang="en-US" sz="2000" kern="1200" dirty="0">
            <a:latin typeface="Times New Roman" panose="02020603050405020304" pitchFamily="18" charset="0"/>
            <a:cs typeface="Times New Roman" panose="02020603050405020304" pitchFamily="18" charset="0"/>
          </a:endParaRPr>
        </a:p>
      </dsp:txBody>
      <dsp:txXfrm>
        <a:off x="3803755" y="1144571"/>
        <a:ext cx="1643984" cy="1380946"/>
      </dsp:txXfrm>
    </dsp:sp>
    <dsp:sp modelId="{53754DC2-9F0B-4447-A4BB-3EA7F6CF88A3}">
      <dsp:nvSpPr>
        <dsp:cNvPr id="0" name=""/>
        <dsp:cNvSpPr/>
      </dsp:nvSpPr>
      <dsp:spPr>
        <a:xfrm>
          <a:off x="4280510" y="500129"/>
          <a:ext cx="690473" cy="690473"/>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3832" tIns="12700" rIns="53832" bIns="12700" numCol="1" spcCol="1270" anchor="ctr" anchorCtr="0">
          <a:noAutofit/>
        </a:bodyPr>
        <a:lstStyle/>
        <a:p>
          <a:pPr marL="0" lvl="0" indent="0" algn="ctr" defTabSz="1555750">
            <a:lnSpc>
              <a:spcPct val="90000"/>
            </a:lnSpc>
            <a:spcBef>
              <a:spcPct val="0"/>
            </a:spcBef>
            <a:spcAft>
              <a:spcPct val="35000"/>
            </a:spcAft>
            <a:buNone/>
          </a:pPr>
          <a:r>
            <a:rPr lang="en-US" sz="3500" kern="1200">
              <a:latin typeface="Times New Roman" panose="02020603050405020304" pitchFamily="18" charset="0"/>
              <a:cs typeface="Times New Roman" panose="02020603050405020304" pitchFamily="18" charset="0"/>
            </a:rPr>
            <a:t>3</a:t>
          </a:r>
        </a:p>
      </dsp:txBody>
      <dsp:txXfrm>
        <a:off x="4381627" y="601246"/>
        <a:ext cx="488239" cy="488239"/>
      </dsp:txXfrm>
    </dsp:sp>
    <dsp:sp modelId="{7B0FB0A2-39CB-4BA6-BA43-DD73448D681B}">
      <dsp:nvSpPr>
        <dsp:cNvPr id="0" name=""/>
        <dsp:cNvSpPr/>
      </dsp:nvSpPr>
      <dsp:spPr>
        <a:xfrm>
          <a:off x="3803755" y="2571478"/>
          <a:ext cx="1643984"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DDB3E62-AED0-4842-A3BD-0D0E2D7C9770}">
      <dsp:nvSpPr>
        <dsp:cNvPr id="0" name=""/>
        <dsp:cNvSpPr/>
      </dsp:nvSpPr>
      <dsp:spPr>
        <a:xfrm>
          <a:off x="5612137" y="269971"/>
          <a:ext cx="1643984" cy="230157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171" tIns="330200" rIns="128171" bIns="330200" numCol="1" spcCol="1270" anchor="t"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Context Research</a:t>
          </a:r>
        </a:p>
      </dsp:txBody>
      <dsp:txXfrm>
        <a:off x="5612137" y="1144571"/>
        <a:ext cx="1643984" cy="1380946"/>
      </dsp:txXfrm>
    </dsp:sp>
    <dsp:sp modelId="{25CEEDB9-BD53-492A-8F05-93DE63FE0AB3}">
      <dsp:nvSpPr>
        <dsp:cNvPr id="0" name=""/>
        <dsp:cNvSpPr/>
      </dsp:nvSpPr>
      <dsp:spPr>
        <a:xfrm>
          <a:off x="6088893" y="500129"/>
          <a:ext cx="690473" cy="69047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3832" tIns="12700" rIns="53832" bIns="12700" numCol="1" spcCol="1270" anchor="ctr" anchorCtr="0">
          <a:noAutofit/>
        </a:bodyPr>
        <a:lstStyle/>
        <a:p>
          <a:pPr marL="0" lvl="0" indent="0" algn="ctr" defTabSz="1555750">
            <a:lnSpc>
              <a:spcPct val="90000"/>
            </a:lnSpc>
            <a:spcBef>
              <a:spcPct val="0"/>
            </a:spcBef>
            <a:spcAft>
              <a:spcPct val="35000"/>
            </a:spcAft>
            <a:buNone/>
          </a:pPr>
          <a:r>
            <a:rPr lang="en-US" sz="3500" kern="1200">
              <a:latin typeface="Times New Roman" panose="02020603050405020304" pitchFamily="18" charset="0"/>
              <a:cs typeface="Times New Roman" panose="02020603050405020304" pitchFamily="18" charset="0"/>
            </a:rPr>
            <a:t>4</a:t>
          </a:r>
        </a:p>
      </dsp:txBody>
      <dsp:txXfrm>
        <a:off x="6190010" y="601246"/>
        <a:ext cx="488239" cy="488239"/>
      </dsp:txXfrm>
    </dsp:sp>
    <dsp:sp modelId="{986BF220-A90C-4DF6-9A7E-718F03A38CA5}">
      <dsp:nvSpPr>
        <dsp:cNvPr id="0" name=""/>
        <dsp:cNvSpPr/>
      </dsp:nvSpPr>
      <dsp:spPr>
        <a:xfrm>
          <a:off x="5612137" y="2571478"/>
          <a:ext cx="1643984" cy="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111ED-CA21-4F91-8376-2CF0F7DF2C98}">
      <dsp:nvSpPr>
        <dsp:cNvPr id="0" name=""/>
        <dsp:cNvSpPr/>
      </dsp:nvSpPr>
      <dsp:spPr>
        <a:xfrm>
          <a:off x="0" y="52143"/>
          <a:ext cx="8964382"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Dust conditions require LiDAR protection and reliable fallback control.</a:t>
          </a:r>
        </a:p>
      </dsp:txBody>
      <dsp:txXfrm>
        <a:off x="48547" y="100690"/>
        <a:ext cx="8867288" cy="897406"/>
      </dsp:txXfrm>
    </dsp:sp>
    <dsp:sp modelId="{85ABF0B4-D38E-42EA-850A-DBA175B72DAA}">
      <dsp:nvSpPr>
        <dsp:cNvPr id="0" name=""/>
        <dsp:cNvSpPr/>
      </dsp:nvSpPr>
      <dsp:spPr>
        <a:xfrm>
          <a:off x="0" y="1118643"/>
          <a:ext cx="8964382"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Grid instability needs smoother power output from LAC.</a:t>
          </a:r>
        </a:p>
      </dsp:txBody>
      <dsp:txXfrm>
        <a:off x="48547" y="1167190"/>
        <a:ext cx="8867288" cy="897406"/>
      </dsp:txXfrm>
    </dsp:sp>
    <dsp:sp modelId="{2EF8F7F2-CD9B-4B1E-9D5A-C2E1949DA132}">
      <dsp:nvSpPr>
        <dsp:cNvPr id="0" name=""/>
        <dsp:cNvSpPr/>
      </dsp:nvSpPr>
      <dsp:spPr>
        <a:xfrm>
          <a:off x="0" y="2185143"/>
          <a:ext cx="8964382"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Account for access, site security, and spare parts supply chains. Consider remote diagnostics to reduce on-site visits.</a:t>
          </a:r>
        </a:p>
      </dsp:txBody>
      <dsp:txXfrm>
        <a:off x="48547" y="2233690"/>
        <a:ext cx="8867288" cy="897406"/>
      </dsp:txXfrm>
    </dsp:sp>
    <dsp:sp modelId="{3F30A4DD-D43A-4B14-8441-B0FC73ACF56A}">
      <dsp:nvSpPr>
        <dsp:cNvPr id="0" name=""/>
        <dsp:cNvSpPr/>
      </dsp:nvSpPr>
      <dsp:spPr>
        <a:xfrm>
          <a:off x="0" y="3251643"/>
          <a:ext cx="8964382"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Train local O&amp;M teams on LiDAR calibration and control fallback procedures during project rollout.</a:t>
          </a:r>
        </a:p>
      </dsp:txBody>
      <dsp:txXfrm>
        <a:off x="48547" y="3300190"/>
        <a:ext cx="8867288" cy="897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6FA60-BB56-456E-A222-3534909DA792}">
      <dsp:nvSpPr>
        <dsp:cNvPr id="0" name=""/>
        <dsp:cNvSpPr/>
      </dsp:nvSpPr>
      <dsp:spPr>
        <a:xfrm>
          <a:off x="0" y="198540"/>
          <a:ext cx="4471631"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Annika </a:t>
          </a:r>
          <a:r>
            <a:rPr lang="en-US" sz="2200" kern="1200" dirty="0" err="1"/>
            <a:t>G</a:t>
          </a:r>
          <a:r>
            <a:rPr lang="en-US" sz="2200" b="0" i="0" kern="1200" dirty="0" err="1"/>
            <a:t>ä</a:t>
          </a:r>
          <a:r>
            <a:rPr lang="en-US" sz="2200" kern="1200" dirty="0" err="1"/>
            <a:t>thje</a:t>
          </a:r>
          <a:endParaRPr lang="en-US" sz="2200" kern="1200" dirty="0"/>
        </a:p>
      </dsp:txBody>
      <dsp:txXfrm>
        <a:off x="26387" y="224927"/>
        <a:ext cx="4418857" cy="487766"/>
      </dsp:txXfrm>
    </dsp:sp>
    <dsp:sp modelId="{4C2D9BC6-DCE6-4475-AF81-55F1F2F52AD0}">
      <dsp:nvSpPr>
        <dsp:cNvPr id="0" name=""/>
        <dsp:cNvSpPr/>
      </dsp:nvSpPr>
      <dsp:spPr>
        <a:xfrm>
          <a:off x="0" y="739080"/>
          <a:ext cx="4471631"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7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err="1"/>
            <a:t>Matlab</a:t>
          </a:r>
          <a:r>
            <a:rPr lang="en-US" sz="1700" kern="1200" dirty="0"/>
            <a:t>                                Intermediate Done</a:t>
          </a:r>
        </a:p>
        <a:p>
          <a:pPr marL="171450" lvl="1" indent="-171450" algn="l" defTabSz="755650">
            <a:lnSpc>
              <a:spcPct val="90000"/>
            </a:lnSpc>
            <a:spcBef>
              <a:spcPct val="0"/>
            </a:spcBef>
            <a:spcAft>
              <a:spcPct val="20000"/>
            </a:spcAft>
            <a:buChar char="•"/>
          </a:pPr>
          <a:r>
            <a:rPr lang="en-US" sz="1700" kern="1200"/>
            <a:t>Python                                           Basic Started</a:t>
          </a:r>
        </a:p>
        <a:p>
          <a:pPr marL="171450" lvl="1" indent="-171450" algn="l" defTabSz="755650">
            <a:lnSpc>
              <a:spcPct val="90000"/>
            </a:lnSpc>
            <a:spcBef>
              <a:spcPct val="0"/>
            </a:spcBef>
            <a:spcAft>
              <a:spcPct val="20000"/>
            </a:spcAft>
            <a:buChar char="•"/>
          </a:pPr>
          <a:r>
            <a:rPr lang="en-US" sz="1700" kern="1200" dirty="0"/>
            <a:t>Fortran                                          Basic Started</a:t>
          </a:r>
        </a:p>
        <a:p>
          <a:pPr marL="171450" lvl="1" indent="-171450" algn="l" defTabSz="755650">
            <a:lnSpc>
              <a:spcPct val="90000"/>
            </a:lnSpc>
            <a:spcBef>
              <a:spcPct val="0"/>
            </a:spcBef>
            <a:spcAft>
              <a:spcPct val="20000"/>
            </a:spcAft>
            <a:buChar char="•"/>
          </a:pPr>
          <a:r>
            <a:rPr lang="en-US" sz="1700" kern="1200"/>
            <a:t>LiDAR                                             Basic Started</a:t>
          </a:r>
        </a:p>
        <a:p>
          <a:pPr marL="171450" lvl="1" indent="-171450" algn="l" defTabSz="755650">
            <a:lnSpc>
              <a:spcPct val="90000"/>
            </a:lnSpc>
            <a:spcBef>
              <a:spcPct val="0"/>
            </a:spcBef>
            <a:spcAft>
              <a:spcPct val="20000"/>
            </a:spcAft>
            <a:buChar char="•"/>
          </a:pPr>
          <a:r>
            <a:rPr lang="en-US" sz="1700" kern="1200" dirty="0"/>
            <a:t>Literature Files                         All Completed</a:t>
          </a:r>
        </a:p>
      </dsp:txBody>
      <dsp:txXfrm>
        <a:off x="0" y="739080"/>
        <a:ext cx="4471631" cy="1457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CD7F-5ABC-40D3-8CE6-0CA9EA23B435}">
      <dsp:nvSpPr>
        <dsp:cNvPr id="0" name=""/>
        <dsp:cNvSpPr/>
      </dsp:nvSpPr>
      <dsp:spPr>
        <a:xfrm>
          <a:off x="0" y="198540"/>
          <a:ext cx="4471631"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Hesham Mahmoud</a:t>
          </a:r>
        </a:p>
      </dsp:txBody>
      <dsp:txXfrm>
        <a:off x="26387" y="224927"/>
        <a:ext cx="4418857" cy="487766"/>
      </dsp:txXfrm>
    </dsp:sp>
    <dsp:sp modelId="{8F55D105-71BE-49CB-8F8B-F61BEC295AA6}">
      <dsp:nvSpPr>
        <dsp:cNvPr id="0" name=""/>
        <dsp:cNvSpPr/>
      </dsp:nvSpPr>
      <dsp:spPr>
        <a:xfrm>
          <a:off x="0" y="739080"/>
          <a:ext cx="4471631"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7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Matlab                                           Basic Started</a:t>
          </a:r>
        </a:p>
        <a:p>
          <a:pPr marL="171450" lvl="1" indent="-171450" algn="l" defTabSz="755650">
            <a:lnSpc>
              <a:spcPct val="90000"/>
            </a:lnSpc>
            <a:spcBef>
              <a:spcPct val="0"/>
            </a:spcBef>
            <a:spcAft>
              <a:spcPct val="20000"/>
            </a:spcAft>
            <a:buChar char="•"/>
          </a:pPr>
          <a:r>
            <a:rPr lang="en-US" sz="1700" kern="1200"/>
            <a:t>Python                                           Basic Started</a:t>
          </a:r>
        </a:p>
        <a:p>
          <a:pPr marL="171450" lvl="1" indent="-171450" algn="l" defTabSz="755650">
            <a:lnSpc>
              <a:spcPct val="90000"/>
            </a:lnSpc>
            <a:spcBef>
              <a:spcPct val="0"/>
            </a:spcBef>
            <a:spcAft>
              <a:spcPct val="20000"/>
            </a:spcAft>
            <a:buChar char="•"/>
          </a:pPr>
          <a:r>
            <a:rPr lang="en-US" sz="1700" kern="1200"/>
            <a:t>Fortran                                          Basic Started</a:t>
          </a:r>
        </a:p>
        <a:p>
          <a:pPr marL="171450" lvl="1" indent="-171450" algn="l" defTabSz="755650">
            <a:lnSpc>
              <a:spcPct val="90000"/>
            </a:lnSpc>
            <a:spcBef>
              <a:spcPct val="0"/>
            </a:spcBef>
            <a:spcAft>
              <a:spcPct val="20000"/>
            </a:spcAft>
            <a:buChar char="•"/>
          </a:pPr>
          <a:r>
            <a:rPr lang="en-US" sz="1700" kern="1200"/>
            <a:t>LiDAR                                             Basic Started</a:t>
          </a:r>
        </a:p>
        <a:p>
          <a:pPr marL="171450" lvl="1" indent="-171450" algn="l" defTabSz="755650">
            <a:lnSpc>
              <a:spcPct val="90000"/>
            </a:lnSpc>
            <a:spcBef>
              <a:spcPct val="0"/>
            </a:spcBef>
            <a:spcAft>
              <a:spcPct val="20000"/>
            </a:spcAft>
            <a:buChar char="•"/>
          </a:pPr>
          <a:r>
            <a:rPr lang="en-US" sz="1700" kern="1200"/>
            <a:t>Literature Files                1</a:t>
          </a:r>
          <a:r>
            <a:rPr lang="en-US" sz="1700" kern="1200" baseline="30000"/>
            <a:t>st</a:t>
          </a:r>
          <a:r>
            <a:rPr lang="en-US" sz="1700" kern="1200"/>
            <a:t> File Completed</a:t>
          </a:r>
        </a:p>
      </dsp:txBody>
      <dsp:txXfrm>
        <a:off x="0" y="739080"/>
        <a:ext cx="4471631" cy="1457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9022C-848F-407A-B32E-360AD05C472C}">
      <dsp:nvSpPr>
        <dsp:cNvPr id="0" name=""/>
        <dsp:cNvSpPr/>
      </dsp:nvSpPr>
      <dsp:spPr>
        <a:xfrm>
          <a:off x="0" y="198542"/>
          <a:ext cx="4471630"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Md Aman</a:t>
          </a:r>
        </a:p>
      </dsp:txBody>
      <dsp:txXfrm>
        <a:off x="26387" y="224929"/>
        <a:ext cx="4418856" cy="487766"/>
      </dsp:txXfrm>
    </dsp:sp>
    <dsp:sp modelId="{FC362BEB-5D9C-4AEA-925F-F5524EF6D3B9}">
      <dsp:nvSpPr>
        <dsp:cNvPr id="0" name=""/>
        <dsp:cNvSpPr/>
      </dsp:nvSpPr>
      <dsp:spPr>
        <a:xfrm>
          <a:off x="0" y="739082"/>
          <a:ext cx="4471630"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7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err="1"/>
            <a:t>Matlab</a:t>
          </a:r>
          <a:r>
            <a:rPr lang="en-US" sz="1700" kern="1200" dirty="0"/>
            <a:t>                           Intermediate Started</a:t>
          </a:r>
        </a:p>
        <a:p>
          <a:pPr marL="171450" lvl="1" indent="-171450" algn="l" defTabSz="755650">
            <a:lnSpc>
              <a:spcPct val="90000"/>
            </a:lnSpc>
            <a:spcBef>
              <a:spcPct val="0"/>
            </a:spcBef>
            <a:spcAft>
              <a:spcPct val="20000"/>
            </a:spcAft>
            <a:buChar char="•"/>
          </a:pPr>
          <a:r>
            <a:rPr lang="en-US" sz="1700" kern="1200" dirty="0"/>
            <a:t>Python                                           Basic Started</a:t>
          </a:r>
        </a:p>
        <a:p>
          <a:pPr marL="171450" lvl="1" indent="-171450" algn="l" defTabSz="755650">
            <a:lnSpc>
              <a:spcPct val="90000"/>
            </a:lnSpc>
            <a:spcBef>
              <a:spcPct val="0"/>
            </a:spcBef>
            <a:spcAft>
              <a:spcPct val="20000"/>
            </a:spcAft>
            <a:buChar char="•"/>
          </a:pPr>
          <a:r>
            <a:rPr lang="en-US" sz="1700" kern="1200"/>
            <a:t>Fortran                                          Basic Started</a:t>
          </a:r>
        </a:p>
        <a:p>
          <a:pPr marL="171450" lvl="1" indent="-171450" algn="l" defTabSz="755650">
            <a:lnSpc>
              <a:spcPct val="90000"/>
            </a:lnSpc>
            <a:spcBef>
              <a:spcPct val="0"/>
            </a:spcBef>
            <a:spcAft>
              <a:spcPct val="20000"/>
            </a:spcAft>
            <a:buChar char="•"/>
          </a:pPr>
          <a:r>
            <a:rPr lang="en-US" sz="1700" kern="1200"/>
            <a:t>LiDAR                          Intermediated Started</a:t>
          </a:r>
        </a:p>
        <a:p>
          <a:pPr marL="171450" lvl="1" indent="-171450" algn="l" defTabSz="755650">
            <a:lnSpc>
              <a:spcPct val="90000"/>
            </a:lnSpc>
            <a:spcBef>
              <a:spcPct val="0"/>
            </a:spcBef>
            <a:spcAft>
              <a:spcPct val="20000"/>
            </a:spcAft>
            <a:buChar char="•"/>
          </a:pPr>
          <a:r>
            <a:rPr lang="en-US" sz="1700" kern="1200"/>
            <a:t>Literature Files                1</a:t>
          </a:r>
          <a:r>
            <a:rPr lang="en-US" sz="1700" kern="1200" baseline="30000"/>
            <a:t>st</a:t>
          </a:r>
          <a:r>
            <a:rPr lang="en-US" sz="1700" kern="1200"/>
            <a:t> File Completed</a:t>
          </a:r>
        </a:p>
      </dsp:txBody>
      <dsp:txXfrm>
        <a:off x="0" y="739082"/>
        <a:ext cx="4471630" cy="14572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29032-AEFD-4AE7-B254-4121C150B332}">
      <dsp:nvSpPr>
        <dsp:cNvPr id="0" name=""/>
        <dsp:cNvSpPr/>
      </dsp:nvSpPr>
      <dsp:spPr>
        <a:xfrm>
          <a:off x="0" y="129331"/>
          <a:ext cx="4471631" cy="5651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Midhun Kanichattu Venu</a:t>
          </a:r>
        </a:p>
      </dsp:txBody>
      <dsp:txXfrm>
        <a:off x="27586" y="156917"/>
        <a:ext cx="4416459" cy="509938"/>
      </dsp:txXfrm>
    </dsp:sp>
    <dsp:sp modelId="{5FCAC456-8A76-470B-821C-9256A98D7016}">
      <dsp:nvSpPr>
        <dsp:cNvPr id="0" name=""/>
        <dsp:cNvSpPr/>
      </dsp:nvSpPr>
      <dsp:spPr>
        <a:xfrm>
          <a:off x="0" y="694441"/>
          <a:ext cx="4471631"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7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Matlab                           Intermediate Started</a:t>
          </a:r>
        </a:p>
        <a:p>
          <a:pPr marL="171450" lvl="1" indent="-171450" algn="l" defTabSz="800100">
            <a:lnSpc>
              <a:spcPct val="90000"/>
            </a:lnSpc>
            <a:spcBef>
              <a:spcPct val="0"/>
            </a:spcBef>
            <a:spcAft>
              <a:spcPct val="20000"/>
            </a:spcAft>
            <a:buChar char="•"/>
          </a:pPr>
          <a:r>
            <a:rPr lang="en-US" sz="1800" kern="1200"/>
            <a:t>Python                           Intermediate Started</a:t>
          </a:r>
        </a:p>
        <a:p>
          <a:pPr marL="171450" lvl="1" indent="-171450" algn="l" defTabSz="800100">
            <a:lnSpc>
              <a:spcPct val="90000"/>
            </a:lnSpc>
            <a:spcBef>
              <a:spcPct val="0"/>
            </a:spcBef>
            <a:spcAft>
              <a:spcPct val="20000"/>
            </a:spcAft>
            <a:buChar char="•"/>
          </a:pPr>
          <a:r>
            <a:rPr lang="en-US" sz="1800" kern="1200"/>
            <a:t>Fortran                                          Basic Started</a:t>
          </a:r>
        </a:p>
        <a:p>
          <a:pPr marL="171450" lvl="1" indent="-171450" algn="l" defTabSz="800100">
            <a:lnSpc>
              <a:spcPct val="90000"/>
            </a:lnSpc>
            <a:spcBef>
              <a:spcPct val="0"/>
            </a:spcBef>
            <a:spcAft>
              <a:spcPct val="20000"/>
            </a:spcAft>
            <a:buChar char="•"/>
          </a:pPr>
          <a:r>
            <a:rPr lang="en-US" sz="1800" kern="1200"/>
            <a:t>LiDAR                          Intermediated Started</a:t>
          </a:r>
        </a:p>
        <a:p>
          <a:pPr marL="171450" lvl="1" indent="-171450" algn="l" defTabSz="800100">
            <a:lnSpc>
              <a:spcPct val="90000"/>
            </a:lnSpc>
            <a:spcBef>
              <a:spcPct val="0"/>
            </a:spcBef>
            <a:spcAft>
              <a:spcPct val="20000"/>
            </a:spcAft>
            <a:buChar char="•"/>
          </a:pPr>
          <a:r>
            <a:rPr lang="en-US" sz="1800" kern="1200"/>
            <a:t>Literature Files                              Completed</a:t>
          </a:r>
        </a:p>
      </dsp:txBody>
      <dsp:txXfrm>
        <a:off x="0" y="694441"/>
        <a:ext cx="4471631" cy="15711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6FA60-BB56-456E-A222-3534909DA792}">
      <dsp:nvSpPr>
        <dsp:cNvPr id="0" name=""/>
        <dsp:cNvSpPr/>
      </dsp:nvSpPr>
      <dsp:spPr>
        <a:xfrm>
          <a:off x="896114" y="252380"/>
          <a:ext cx="2679401" cy="5399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Week 1</a:t>
          </a:r>
          <a:endParaRPr lang="en-US" sz="800" kern="1200" dirty="0"/>
        </a:p>
      </dsp:txBody>
      <dsp:txXfrm>
        <a:off x="922470" y="278736"/>
        <a:ext cx="2626689" cy="487190"/>
      </dsp:txXfrm>
    </dsp:sp>
    <dsp:sp modelId="{4C2D9BC6-DCE6-4475-AF81-55F1F2F52AD0}">
      <dsp:nvSpPr>
        <dsp:cNvPr id="0" name=""/>
        <dsp:cNvSpPr/>
      </dsp:nvSpPr>
      <dsp:spPr>
        <a:xfrm>
          <a:off x="0" y="937481"/>
          <a:ext cx="4471631"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74"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dirty="0"/>
        </a:p>
      </dsp:txBody>
      <dsp:txXfrm>
        <a:off x="0" y="937481"/>
        <a:ext cx="4471631" cy="10598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6FA60-BB56-456E-A222-3534909DA792}">
      <dsp:nvSpPr>
        <dsp:cNvPr id="0" name=""/>
        <dsp:cNvSpPr/>
      </dsp:nvSpPr>
      <dsp:spPr>
        <a:xfrm>
          <a:off x="896114" y="200458"/>
          <a:ext cx="2679401" cy="5399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Week 2</a:t>
          </a:r>
          <a:endParaRPr lang="en-US" sz="800" kern="1200" dirty="0"/>
        </a:p>
      </dsp:txBody>
      <dsp:txXfrm>
        <a:off x="922470" y="226814"/>
        <a:ext cx="2626689" cy="487190"/>
      </dsp:txXfrm>
    </dsp:sp>
    <dsp:sp modelId="{4C2D9BC6-DCE6-4475-AF81-55F1F2F52AD0}">
      <dsp:nvSpPr>
        <dsp:cNvPr id="0" name=""/>
        <dsp:cNvSpPr/>
      </dsp:nvSpPr>
      <dsp:spPr>
        <a:xfrm>
          <a:off x="0" y="937481"/>
          <a:ext cx="4471631"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74"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dirty="0"/>
        </a:p>
      </dsp:txBody>
      <dsp:txXfrm>
        <a:off x="0" y="937481"/>
        <a:ext cx="4471631" cy="10598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6FA60-BB56-456E-A222-3534909DA792}">
      <dsp:nvSpPr>
        <dsp:cNvPr id="0" name=""/>
        <dsp:cNvSpPr/>
      </dsp:nvSpPr>
      <dsp:spPr>
        <a:xfrm>
          <a:off x="896114" y="194154"/>
          <a:ext cx="2679401" cy="53990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Week 3</a:t>
          </a:r>
          <a:endParaRPr lang="en-US" sz="800" kern="1200" dirty="0"/>
        </a:p>
      </dsp:txBody>
      <dsp:txXfrm>
        <a:off x="922470" y="220510"/>
        <a:ext cx="2626689" cy="487190"/>
      </dsp:txXfrm>
    </dsp:sp>
    <dsp:sp modelId="{4C2D9BC6-DCE6-4475-AF81-55F1F2F52AD0}">
      <dsp:nvSpPr>
        <dsp:cNvPr id="0" name=""/>
        <dsp:cNvSpPr/>
      </dsp:nvSpPr>
      <dsp:spPr>
        <a:xfrm>
          <a:off x="0" y="881141"/>
          <a:ext cx="4471631"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974"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dirty="0"/>
        </a:p>
      </dsp:txBody>
      <dsp:txXfrm>
        <a:off x="0" y="881141"/>
        <a:ext cx="4471631" cy="10598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2B7C8-164C-4140-932B-122F288D33CD}" type="datetimeFigureOut">
              <a:rPr lang="en-GB" smtClean="0"/>
              <a:t>23/09/2025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3327E-A3FE-4279-B080-AD6DAF9EDC39}" type="slidenum">
              <a:rPr lang="en-GB" smtClean="0"/>
              <a:t>‹Nr.›</a:t>
            </a:fld>
            <a:endParaRPr lang="en-GB"/>
          </a:p>
        </p:txBody>
      </p:sp>
    </p:spTree>
    <p:extLst>
      <p:ext uri="{BB962C8B-B14F-4D97-AF65-F5344CB8AC3E}">
        <p14:creationId xmlns:p14="http://schemas.microsoft.com/office/powerpoint/2010/main" val="377567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23327E-A3FE-4279-B080-AD6DAF9EDC39}" type="slidenum">
              <a:rPr lang="en-GB" smtClean="0"/>
              <a:t>1</a:t>
            </a:fld>
            <a:endParaRPr lang="en-GB"/>
          </a:p>
        </p:txBody>
      </p:sp>
    </p:spTree>
    <p:extLst>
      <p:ext uri="{BB962C8B-B14F-4D97-AF65-F5344CB8AC3E}">
        <p14:creationId xmlns:p14="http://schemas.microsoft.com/office/powerpoint/2010/main" val="1276028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23327E-A3FE-4279-B080-AD6DAF9EDC39}"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3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23327E-A3FE-4279-B080-AD6DAF9EDC39}"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3178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23327E-A3FE-4279-B080-AD6DAF9EDC39}"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519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23327E-A3FE-4279-B080-AD6DAF9EDC39}" type="slidenum">
              <a:rPr lang="en-GB" smtClean="0"/>
              <a:t>70</a:t>
            </a:fld>
            <a:endParaRPr lang="en-GB"/>
          </a:p>
        </p:txBody>
      </p:sp>
    </p:spTree>
    <p:extLst>
      <p:ext uri="{BB962C8B-B14F-4D97-AF65-F5344CB8AC3E}">
        <p14:creationId xmlns:p14="http://schemas.microsoft.com/office/powerpoint/2010/main" val="2291109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132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020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233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A23327E-A3FE-4279-B080-AD6DAF9EDC39}" type="slidenum">
              <a:rPr lang="en-GB" smtClean="0"/>
              <a:t>136</a:t>
            </a:fld>
            <a:endParaRPr lang="en-GB"/>
          </a:p>
        </p:txBody>
      </p:sp>
    </p:spTree>
    <p:extLst>
      <p:ext uri="{BB962C8B-B14F-4D97-AF65-F5344CB8AC3E}">
        <p14:creationId xmlns:p14="http://schemas.microsoft.com/office/powerpoint/2010/main" val="117167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CFF2-C4A0-C88B-1E9C-7E885138560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0F93A8F-E2E3-B4BD-3B84-D178AF0ED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10D5BFD4-B46B-34FE-9A8B-9033E96DC691}"/>
              </a:ext>
            </a:extLst>
          </p:cNvPr>
          <p:cNvSpPr>
            <a:spLocks noGrp="1"/>
          </p:cNvSpPr>
          <p:nvPr>
            <p:ph type="dt" sz="half" idx="10"/>
          </p:nvPr>
        </p:nvSpPr>
        <p:spPr/>
        <p:txBody>
          <a:bodyPr/>
          <a:lstStyle/>
          <a:p>
            <a:fld id="{A442582E-7652-4336-8F82-B8F78DEBE1E6}" type="datetime1">
              <a:rPr lang="en-GB" smtClean="0"/>
              <a:t>23/09/2025</a:t>
            </a:fld>
            <a:endParaRPr lang="en-GB"/>
          </a:p>
        </p:txBody>
      </p:sp>
      <p:sp>
        <p:nvSpPr>
          <p:cNvPr id="6" name="Slide Number Placeholder 5">
            <a:extLst>
              <a:ext uri="{FF2B5EF4-FFF2-40B4-BE49-F238E27FC236}">
                <a16:creationId xmlns:a16="http://schemas.microsoft.com/office/drawing/2014/main" id="{93F83137-53E8-FAAE-F427-32424D867174}"/>
              </a:ext>
            </a:extLst>
          </p:cNvPr>
          <p:cNvSpPr>
            <a:spLocks noGrp="1"/>
          </p:cNvSpPr>
          <p:nvPr>
            <p:ph type="sldNum" sz="quarter" idx="12"/>
          </p:nvPr>
        </p:nvSpPr>
        <p:spPr>
          <a:xfrm>
            <a:off x="5873579" y="6356350"/>
            <a:ext cx="403654" cy="365125"/>
          </a:xfrm>
        </p:spPr>
        <p:txBody>
          <a:bodyPr/>
          <a:lstStyle>
            <a:lvl1pPr>
              <a:defRPr sz="1600"/>
            </a:lvl1pPr>
          </a:lstStyle>
          <a:p>
            <a:fld id="{013F6232-4F06-48BA-8F69-BF531F607829}" type="slidenum">
              <a:rPr lang="en-GB" smtClean="0"/>
              <a:pPr/>
              <a:t>‹Nr.›</a:t>
            </a:fld>
            <a:endParaRPr lang="en-GB" dirty="0"/>
          </a:p>
        </p:txBody>
      </p:sp>
    </p:spTree>
    <p:extLst>
      <p:ext uri="{BB962C8B-B14F-4D97-AF65-F5344CB8AC3E}">
        <p14:creationId xmlns:p14="http://schemas.microsoft.com/office/powerpoint/2010/main" val="4220339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4B09-72C5-4D15-0E4C-46764EB8C8D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1B470E9-1D3C-D5B3-7A54-66BD900997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3516D05-728D-ACC9-D7EA-DC9D733002C0}"/>
              </a:ext>
            </a:extLst>
          </p:cNvPr>
          <p:cNvSpPr>
            <a:spLocks noGrp="1"/>
          </p:cNvSpPr>
          <p:nvPr>
            <p:ph type="dt" sz="half" idx="10"/>
          </p:nvPr>
        </p:nvSpPr>
        <p:spPr/>
        <p:txBody>
          <a:bodyPr/>
          <a:lstStyle/>
          <a:p>
            <a:fld id="{C6E4C014-E638-4D69-B7E7-9E0555AE7620}" type="datetime1">
              <a:rPr lang="en-GB" smtClean="0"/>
              <a:t>23/09/2025</a:t>
            </a:fld>
            <a:endParaRPr lang="en-GB"/>
          </a:p>
        </p:txBody>
      </p:sp>
      <p:sp>
        <p:nvSpPr>
          <p:cNvPr id="5" name="Footer Placeholder 4">
            <a:extLst>
              <a:ext uri="{FF2B5EF4-FFF2-40B4-BE49-F238E27FC236}">
                <a16:creationId xmlns:a16="http://schemas.microsoft.com/office/drawing/2014/main" id="{EE74FC10-CEAF-B332-2960-AABF9CE254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6ED6E7-B58D-A523-935C-4B108C943DAE}"/>
              </a:ext>
            </a:extLst>
          </p:cNvPr>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2868758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8A110-A33F-744D-89CB-FFCF49E08A8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DB6FACB-31E5-361F-D71D-18FCBA5503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4A399A6-3C5A-016E-2F7E-AE842F8D7BA5}"/>
              </a:ext>
            </a:extLst>
          </p:cNvPr>
          <p:cNvSpPr>
            <a:spLocks noGrp="1"/>
          </p:cNvSpPr>
          <p:nvPr>
            <p:ph type="dt" sz="half" idx="10"/>
          </p:nvPr>
        </p:nvSpPr>
        <p:spPr/>
        <p:txBody>
          <a:bodyPr/>
          <a:lstStyle/>
          <a:p>
            <a:fld id="{3F55F2F9-D101-4F42-A846-5D94E4802AD7}" type="datetime1">
              <a:rPr lang="en-GB" smtClean="0"/>
              <a:t>23/09/2025</a:t>
            </a:fld>
            <a:endParaRPr lang="en-GB"/>
          </a:p>
        </p:txBody>
      </p:sp>
      <p:sp>
        <p:nvSpPr>
          <p:cNvPr id="5" name="Footer Placeholder 4">
            <a:extLst>
              <a:ext uri="{FF2B5EF4-FFF2-40B4-BE49-F238E27FC236}">
                <a16:creationId xmlns:a16="http://schemas.microsoft.com/office/drawing/2014/main" id="{016242F9-DB70-E4F8-D075-6A90518751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EFAB33-4759-572E-2291-D19531D81F22}"/>
              </a:ext>
            </a:extLst>
          </p:cNvPr>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1391460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EF21-84C8-586D-C38F-81DE3F931CE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313036B-E08D-B4B8-69CB-C42176842B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7193DB72-09E0-8BDF-14B4-4FA2820C1DB6}"/>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5" name="Footer Placeholder 4">
            <a:extLst>
              <a:ext uri="{FF2B5EF4-FFF2-40B4-BE49-F238E27FC236}">
                <a16:creationId xmlns:a16="http://schemas.microsoft.com/office/drawing/2014/main" id="{181F2740-59F3-8354-CF52-53337A807A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0C06A1-E2ED-D4C3-86B0-3C97240937FD}"/>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399850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E779-A5CF-33E3-89F5-B43337C2715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C69D232-4F34-AEFC-AFD0-741DABBA5F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5F2E77-D5DF-1D17-C854-897B9DD3BE1B}"/>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5" name="Footer Placeholder 4">
            <a:extLst>
              <a:ext uri="{FF2B5EF4-FFF2-40B4-BE49-F238E27FC236}">
                <a16:creationId xmlns:a16="http://schemas.microsoft.com/office/drawing/2014/main" id="{313614D6-F2CE-1582-32E1-94A59C7A8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27D5C-0D68-9101-A36C-9187E79BB9B4}"/>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1946392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8CC5-208E-4B47-6CAD-E29FCCC3966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DB79405-6B60-96C3-7F85-CE10C28770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DECBA10-7C40-29AA-A669-FC240702E6BA}"/>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5" name="Footer Placeholder 4">
            <a:extLst>
              <a:ext uri="{FF2B5EF4-FFF2-40B4-BE49-F238E27FC236}">
                <a16:creationId xmlns:a16="http://schemas.microsoft.com/office/drawing/2014/main" id="{8C999825-A403-E91C-FFA8-F874E991D8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CCBFE7-28C4-5DF1-911F-E0B622EAA9FC}"/>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1872219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7720-A6A0-DF50-E2F8-F9527E23D10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F86D186-8E32-BEAD-C81B-DE65895FD5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FE57542-2B68-1767-C023-57D111E4E84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385A417-9018-30E4-0A47-8170AD7D24FD}"/>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6" name="Footer Placeholder 5">
            <a:extLst>
              <a:ext uri="{FF2B5EF4-FFF2-40B4-BE49-F238E27FC236}">
                <a16:creationId xmlns:a16="http://schemas.microsoft.com/office/drawing/2014/main" id="{B07AF8F7-6A80-4F6A-4E5F-660537A251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AD3418-4BA9-CD34-AE32-0EF416780FDD}"/>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3470366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08D8-A3B6-96B0-A29C-1B8262BE54E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E905487-0425-138F-F9A2-0872272282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33BCB02-5AB4-A5E9-0917-4B9DD049B77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0A50C77-85F2-0754-8AD9-7A5A4AEF65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03DDF01-B6D2-31ED-A641-114B1A0ADB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B1FCA1D-B4D0-56C6-A678-3E0624361E96}"/>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8" name="Footer Placeholder 7">
            <a:extLst>
              <a:ext uri="{FF2B5EF4-FFF2-40B4-BE49-F238E27FC236}">
                <a16:creationId xmlns:a16="http://schemas.microsoft.com/office/drawing/2014/main" id="{C30E1DB4-3501-792C-CAF9-4235B2E915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CDD0757-7BFA-7895-D03C-767D64050241}"/>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4247317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2EA9-258F-B5EB-624D-2EFA68C4193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E148340-45BA-0901-1551-9D9DAFF07F55}"/>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4" name="Footer Placeholder 3">
            <a:extLst>
              <a:ext uri="{FF2B5EF4-FFF2-40B4-BE49-F238E27FC236}">
                <a16:creationId xmlns:a16="http://schemas.microsoft.com/office/drawing/2014/main" id="{9F42F2D2-B0BF-4202-0381-8243671BB64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5F6687B-3FE7-76CE-1134-2B3A5D187F18}"/>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1747628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B9E6C1-24CC-682A-8886-999E9A21F168}"/>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3" name="Footer Placeholder 2">
            <a:extLst>
              <a:ext uri="{FF2B5EF4-FFF2-40B4-BE49-F238E27FC236}">
                <a16:creationId xmlns:a16="http://schemas.microsoft.com/office/drawing/2014/main" id="{DB275448-9567-EFBD-FC78-2B80C2BDF35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0E95C70-5A8D-518E-49A4-1BE45385336E}"/>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12280157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20AB-BD7C-3FEC-DC53-91B047807E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4EFA408-CFF5-5EB0-4399-BB87E6CF02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2736F81-445C-5EF6-6E32-68D1E9C1C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A08E69-7027-0F17-B524-CD221B586F57}"/>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6" name="Footer Placeholder 5">
            <a:extLst>
              <a:ext uri="{FF2B5EF4-FFF2-40B4-BE49-F238E27FC236}">
                <a16:creationId xmlns:a16="http://schemas.microsoft.com/office/drawing/2014/main" id="{A5145A00-EFDD-31BA-C55F-26A6CC9020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1ACCAF-2E21-16F5-1C68-06D177E12AA8}"/>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255247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033-AA4A-D955-AE39-E7F2A40C8A4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638BDBB-4827-8B89-3EE0-5A3DD22172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2EA4901-6338-2E30-CCE8-77FD13F592F1}"/>
              </a:ext>
            </a:extLst>
          </p:cNvPr>
          <p:cNvSpPr>
            <a:spLocks noGrp="1"/>
          </p:cNvSpPr>
          <p:nvPr>
            <p:ph type="dt" sz="half" idx="10"/>
          </p:nvPr>
        </p:nvSpPr>
        <p:spPr/>
        <p:txBody>
          <a:bodyPr/>
          <a:lstStyle/>
          <a:p>
            <a:fld id="{2521100E-89DB-4D21-B66A-B5E24FA59FB2}" type="datetime1">
              <a:rPr lang="en-GB" smtClean="0"/>
              <a:t>23/09/2025</a:t>
            </a:fld>
            <a:endParaRPr lang="en-GB"/>
          </a:p>
        </p:txBody>
      </p:sp>
      <p:sp>
        <p:nvSpPr>
          <p:cNvPr id="6" name="Slide Number Placeholder 5">
            <a:extLst>
              <a:ext uri="{FF2B5EF4-FFF2-40B4-BE49-F238E27FC236}">
                <a16:creationId xmlns:a16="http://schemas.microsoft.com/office/drawing/2014/main" id="{1E6B5D97-094A-D8D8-0C4D-1DC08462EC16}"/>
              </a:ext>
            </a:extLst>
          </p:cNvPr>
          <p:cNvSpPr>
            <a:spLocks noGrp="1"/>
          </p:cNvSpPr>
          <p:nvPr>
            <p:ph type="sldNum" sz="quarter" idx="12"/>
          </p:nvPr>
        </p:nvSpPr>
        <p:spPr>
          <a:xfrm>
            <a:off x="5769428" y="6349546"/>
            <a:ext cx="653143" cy="365125"/>
          </a:xfrm>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4227013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EA28B-29EC-E505-5884-CB4B1C6FD8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5425986-DCF9-FBB5-39AD-D04792C65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51AEB0E-C7EC-4F26-009D-409178E43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4AB446-5A6F-5112-F417-65A55A0DC581}"/>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6" name="Footer Placeholder 5">
            <a:extLst>
              <a:ext uri="{FF2B5EF4-FFF2-40B4-BE49-F238E27FC236}">
                <a16:creationId xmlns:a16="http://schemas.microsoft.com/office/drawing/2014/main" id="{5F42D12D-03AA-1A0A-4595-8E0638173A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CB350E-16AC-3E65-1704-09F648ABBBE3}"/>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1637644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8C89-C725-395E-E708-BEF95E19CCE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41E4975-013E-CB40-86C9-4D346B73C94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9A6C674-4D68-9DAC-8E93-7EB627FCC2B1}"/>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5" name="Footer Placeholder 4">
            <a:extLst>
              <a:ext uri="{FF2B5EF4-FFF2-40B4-BE49-F238E27FC236}">
                <a16:creationId xmlns:a16="http://schemas.microsoft.com/office/drawing/2014/main" id="{14CC36B8-CAAE-BDC6-8DF5-9451A698F1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6750A4-9B92-8DB3-B407-A8A74CEA4CAC}"/>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2297805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A6511-7D12-4461-0A24-9B3134C2C7D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05222EB-F23C-083B-09C9-48B924AC7F6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3A908F9-D1F7-F94A-CA98-198F714C58D6}"/>
              </a:ext>
            </a:extLst>
          </p:cNvPr>
          <p:cNvSpPr>
            <a:spLocks noGrp="1"/>
          </p:cNvSpPr>
          <p:nvPr>
            <p:ph type="dt" sz="half" idx="10"/>
          </p:nvPr>
        </p:nvSpPr>
        <p:spPr/>
        <p:txBody>
          <a:bodyPr/>
          <a:lstStyle/>
          <a:p>
            <a:fld id="{B8D3EC99-01D5-4EE5-ACB1-C061987EA0AA}" type="datetimeFigureOut">
              <a:rPr lang="en-GB" smtClean="0"/>
              <a:t>23/09/2025</a:t>
            </a:fld>
            <a:endParaRPr lang="en-GB"/>
          </a:p>
        </p:txBody>
      </p:sp>
      <p:sp>
        <p:nvSpPr>
          <p:cNvPr id="5" name="Footer Placeholder 4">
            <a:extLst>
              <a:ext uri="{FF2B5EF4-FFF2-40B4-BE49-F238E27FC236}">
                <a16:creationId xmlns:a16="http://schemas.microsoft.com/office/drawing/2014/main" id="{AFD1FCF1-AD09-ED98-9C1F-DDCABBE25E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63C831-E5D1-B4E6-5F4E-FB9FFB5D91C1}"/>
              </a:ext>
            </a:extLst>
          </p:cNvPr>
          <p:cNvSpPr>
            <a:spLocks noGrp="1"/>
          </p:cNvSpPr>
          <p:nvPr>
            <p:ph type="sldNum" sz="quarter" idx="12"/>
          </p:nvPr>
        </p:nvSpPr>
        <p:spPr/>
        <p:txBody>
          <a:bodyPr/>
          <a:lstStyle/>
          <a:p>
            <a:fld id="{B126457B-11B5-4397-9456-911FAE9FD3F4}" type="slidenum">
              <a:rPr lang="en-GB" smtClean="0"/>
              <a:t>‹Nr.›</a:t>
            </a:fld>
            <a:endParaRPr lang="en-GB"/>
          </a:p>
        </p:txBody>
      </p:sp>
    </p:spTree>
    <p:extLst>
      <p:ext uri="{BB962C8B-B14F-4D97-AF65-F5344CB8AC3E}">
        <p14:creationId xmlns:p14="http://schemas.microsoft.com/office/powerpoint/2010/main" val="3056425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A442582E-7652-4336-8F82-B8F78DEBE1E6}" type="datetime1">
              <a:rPr lang="en-GB" smtClean="0"/>
              <a:t>23/09/2025</a:t>
            </a:fld>
            <a:endParaRPr lang="en-GB"/>
          </a:p>
        </p:txBody>
      </p:sp>
      <p:sp>
        <p:nvSpPr>
          <p:cNvPr id="6" name="Slide Number Placeholder 5"/>
          <p:cNvSpPr>
            <a:spLocks noGrp="1"/>
          </p:cNvSpPr>
          <p:nvPr>
            <p:ph type="sldNum" sz="quarter" idx="12"/>
          </p:nvPr>
        </p:nvSpPr>
        <p:spPr>
          <a:xfrm>
            <a:off x="5873579" y="6356350"/>
            <a:ext cx="403654" cy="365125"/>
          </a:xfrm>
        </p:spPr>
        <p:txBody>
          <a:bodyPr/>
          <a:lstStyle>
            <a:lvl1pPr>
              <a:defRPr sz="1600"/>
            </a:lvl1pPr>
          </a:lstStyle>
          <a:p>
            <a:fld id="{013F6232-4F06-48BA-8F69-BF531F607829}" type="slidenum">
              <a:rPr lang="en-GB" smtClean="0"/>
              <a:t>‹Nr.›</a:t>
            </a:fld>
            <a:endParaRPr lang="en-GB" dirty="0"/>
          </a:p>
        </p:txBody>
      </p:sp>
    </p:spTree>
    <p:extLst>
      <p:ext uri="{BB962C8B-B14F-4D97-AF65-F5344CB8AC3E}">
        <p14:creationId xmlns:p14="http://schemas.microsoft.com/office/powerpoint/2010/main" val="840803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2521100E-89DB-4D21-B66A-B5E24FA59FB2}" type="datetime1">
              <a:rPr lang="en-GB" smtClean="0"/>
              <a:t>23/09/2025</a:t>
            </a:fld>
            <a:endParaRPr lang="en-GB"/>
          </a:p>
        </p:txBody>
      </p:sp>
      <p:sp>
        <p:nvSpPr>
          <p:cNvPr id="6" name="Slide Number Placeholder 5"/>
          <p:cNvSpPr>
            <a:spLocks noGrp="1"/>
          </p:cNvSpPr>
          <p:nvPr>
            <p:ph type="sldNum" sz="quarter" idx="12"/>
          </p:nvPr>
        </p:nvSpPr>
        <p:spPr>
          <a:xfrm>
            <a:off x="5769428" y="6349546"/>
            <a:ext cx="653143" cy="365125"/>
          </a:xfrm>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343043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37878B-5315-4496-8D10-2F17543DB034}" type="datetime1">
              <a:rPr lang="en-GB" smtClean="0"/>
              <a:t>23/09/2025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4163360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DEBEA969-CEB0-4E87-8DDD-72161074DF01}" type="datetime1">
              <a:rPr lang="en-GB" smtClean="0"/>
              <a:t>23/09/2025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34814793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6335A96A-71C8-435E-B03B-275B6E0D4AB2}" type="datetime1">
              <a:rPr lang="en-GB" smtClean="0"/>
              <a:t>23/09/2025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7538924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9402E411-883A-45F0-8C4F-B0FE2C65FB28}" type="datetime1">
              <a:rPr lang="en-GB" smtClean="0"/>
              <a:t>23/09/2025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734878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6F6F48-3B55-4945-B23D-B0C51AFE28E6}" type="datetime1">
              <a:rPr lang="en-GB" smtClean="0"/>
              <a:t>23/09/2025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1381132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0F5D-2977-B8B5-3FC5-DF3AE8740E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75C247B5-0632-4013-2832-15D3D21A8C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1A4BC1-6A36-94FE-17CE-DFAD0BF1ACA3}"/>
              </a:ext>
            </a:extLst>
          </p:cNvPr>
          <p:cNvSpPr>
            <a:spLocks noGrp="1"/>
          </p:cNvSpPr>
          <p:nvPr>
            <p:ph type="dt" sz="half" idx="10"/>
          </p:nvPr>
        </p:nvSpPr>
        <p:spPr/>
        <p:txBody>
          <a:bodyPr/>
          <a:lstStyle/>
          <a:p>
            <a:fld id="{5537878B-5315-4496-8D10-2F17543DB034}" type="datetime1">
              <a:rPr lang="en-GB" smtClean="0"/>
              <a:t>23/09/2025</a:t>
            </a:fld>
            <a:endParaRPr lang="en-GB"/>
          </a:p>
        </p:txBody>
      </p:sp>
      <p:sp>
        <p:nvSpPr>
          <p:cNvPr id="5" name="Footer Placeholder 4">
            <a:extLst>
              <a:ext uri="{FF2B5EF4-FFF2-40B4-BE49-F238E27FC236}">
                <a16:creationId xmlns:a16="http://schemas.microsoft.com/office/drawing/2014/main" id="{88D5FD8C-55CD-AD30-1E91-60750BCCDF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5A2AD0-0D56-CC63-D932-D1C61C778073}"/>
              </a:ext>
            </a:extLst>
          </p:cNvPr>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3669486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6209ACC-63FA-4EE9-AE4D-ECCDA5B91432}" type="datetime1">
              <a:rPr lang="en-GB" smtClean="0"/>
              <a:t>23/09/2025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455833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38D1FE4-6F4F-4845-8022-15597911E7C2}" type="datetime1">
              <a:rPr lang="en-GB" smtClean="0"/>
              <a:t>23/09/2025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920230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6E4C014-E638-4D69-B7E7-9E0555AE7620}" type="datetime1">
              <a:rPr lang="en-GB" smtClean="0"/>
              <a:t>23/09/2025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2032929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3F55F2F9-D101-4F42-A846-5D94E4802AD7}" type="datetime1">
              <a:rPr lang="en-GB" smtClean="0"/>
              <a:t>23/09/2025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2328935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3920-E451-6E8D-B0CB-C3FB9C0F70B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47CFBA5-B73E-6B89-322D-7C32A35A12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BF8199-371A-141A-1CD7-D551EEEFDF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963C60A-FE48-2910-84A1-612B23A7822D}"/>
              </a:ext>
            </a:extLst>
          </p:cNvPr>
          <p:cNvSpPr>
            <a:spLocks noGrp="1"/>
          </p:cNvSpPr>
          <p:nvPr>
            <p:ph type="dt" sz="half" idx="10"/>
          </p:nvPr>
        </p:nvSpPr>
        <p:spPr/>
        <p:txBody>
          <a:bodyPr/>
          <a:lstStyle/>
          <a:p>
            <a:fld id="{DEBEA969-CEB0-4E87-8DDD-72161074DF01}" type="datetime1">
              <a:rPr lang="en-GB" smtClean="0"/>
              <a:t>23/09/2025</a:t>
            </a:fld>
            <a:endParaRPr lang="en-GB"/>
          </a:p>
        </p:txBody>
      </p:sp>
      <p:sp>
        <p:nvSpPr>
          <p:cNvPr id="6" name="Footer Placeholder 5">
            <a:extLst>
              <a:ext uri="{FF2B5EF4-FFF2-40B4-BE49-F238E27FC236}">
                <a16:creationId xmlns:a16="http://schemas.microsoft.com/office/drawing/2014/main" id="{D7BC67CE-6F73-71D9-BF0B-18A7CD945C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580765-E2ED-A6A2-9401-8425BFA02772}"/>
              </a:ext>
            </a:extLst>
          </p:cNvPr>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1645754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F7B7-87CF-1A3E-E33E-44DC6E0152F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4B21B8D-C5F5-5242-4069-B1546B4BC0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4D26CD-98BD-17E2-BE55-DBB74BBC640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63B8D60-279E-D76A-9222-12B704BAEB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1AF34B-F683-41AD-C71C-8E8C66CC4CC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9696258-07C0-0BF2-CA2A-156B572B5B53}"/>
              </a:ext>
            </a:extLst>
          </p:cNvPr>
          <p:cNvSpPr>
            <a:spLocks noGrp="1"/>
          </p:cNvSpPr>
          <p:nvPr>
            <p:ph type="dt" sz="half" idx="10"/>
          </p:nvPr>
        </p:nvSpPr>
        <p:spPr/>
        <p:txBody>
          <a:bodyPr/>
          <a:lstStyle/>
          <a:p>
            <a:fld id="{6335A96A-71C8-435E-B03B-275B6E0D4AB2}" type="datetime1">
              <a:rPr lang="en-GB" smtClean="0"/>
              <a:t>23/09/2025</a:t>
            </a:fld>
            <a:endParaRPr lang="en-GB"/>
          </a:p>
        </p:txBody>
      </p:sp>
      <p:sp>
        <p:nvSpPr>
          <p:cNvPr id="8" name="Footer Placeholder 7">
            <a:extLst>
              <a:ext uri="{FF2B5EF4-FFF2-40B4-BE49-F238E27FC236}">
                <a16:creationId xmlns:a16="http://schemas.microsoft.com/office/drawing/2014/main" id="{6B07D047-C31B-4C8F-E0B3-75014FF62F8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84742A-6F5B-071B-E0EA-980402529BCA}"/>
              </a:ext>
            </a:extLst>
          </p:cNvPr>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184810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C287-18A0-EB82-8A27-F94CA3880D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42CDD78-FBCD-76B9-2CA1-031942F2198D}"/>
              </a:ext>
            </a:extLst>
          </p:cNvPr>
          <p:cNvSpPr>
            <a:spLocks noGrp="1"/>
          </p:cNvSpPr>
          <p:nvPr>
            <p:ph type="dt" sz="half" idx="10"/>
          </p:nvPr>
        </p:nvSpPr>
        <p:spPr/>
        <p:txBody>
          <a:bodyPr/>
          <a:lstStyle/>
          <a:p>
            <a:fld id="{9402E411-883A-45F0-8C4F-B0FE2C65FB28}" type="datetime1">
              <a:rPr lang="en-GB" smtClean="0"/>
              <a:t>23/09/2025</a:t>
            </a:fld>
            <a:endParaRPr lang="en-GB"/>
          </a:p>
        </p:txBody>
      </p:sp>
      <p:sp>
        <p:nvSpPr>
          <p:cNvPr id="4" name="Footer Placeholder 3">
            <a:extLst>
              <a:ext uri="{FF2B5EF4-FFF2-40B4-BE49-F238E27FC236}">
                <a16:creationId xmlns:a16="http://schemas.microsoft.com/office/drawing/2014/main" id="{FC8218E7-E787-22C8-B531-FFEC9002A9B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0876BDA-2FCA-9763-2EA1-4033A5600EFC}"/>
              </a:ext>
            </a:extLst>
          </p:cNvPr>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178670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0FDB8F-73D7-2EBC-A62D-4DC73794646B}"/>
              </a:ext>
            </a:extLst>
          </p:cNvPr>
          <p:cNvSpPr>
            <a:spLocks noGrp="1"/>
          </p:cNvSpPr>
          <p:nvPr>
            <p:ph type="dt" sz="half" idx="10"/>
          </p:nvPr>
        </p:nvSpPr>
        <p:spPr/>
        <p:txBody>
          <a:bodyPr/>
          <a:lstStyle/>
          <a:p>
            <a:fld id="{986F6F48-3B55-4945-B23D-B0C51AFE28E6}" type="datetime1">
              <a:rPr lang="en-GB" smtClean="0"/>
              <a:t>23/09/2025</a:t>
            </a:fld>
            <a:endParaRPr lang="en-GB"/>
          </a:p>
        </p:txBody>
      </p:sp>
      <p:sp>
        <p:nvSpPr>
          <p:cNvPr id="3" name="Footer Placeholder 2">
            <a:extLst>
              <a:ext uri="{FF2B5EF4-FFF2-40B4-BE49-F238E27FC236}">
                <a16:creationId xmlns:a16="http://schemas.microsoft.com/office/drawing/2014/main" id="{8CD8D704-B4F5-F739-D1FA-65F2302BC18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AC7751D-0392-D26F-33B1-9B05704F88C2}"/>
              </a:ext>
            </a:extLst>
          </p:cNvPr>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4024279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D20E-7D43-D4CD-1058-46300B8EE4F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EB6584A-B476-0EA1-C12B-07C273F70E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1694232-1597-B186-D108-397BCF214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3685DB-F13A-97BE-F448-174160797353}"/>
              </a:ext>
            </a:extLst>
          </p:cNvPr>
          <p:cNvSpPr>
            <a:spLocks noGrp="1"/>
          </p:cNvSpPr>
          <p:nvPr>
            <p:ph type="dt" sz="half" idx="10"/>
          </p:nvPr>
        </p:nvSpPr>
        <p:spPr/>
        <p:txBody>
          <a:bodyPr/>
          <a:lstStyle/>
          <a:p>
            <a:fld id="{86209ACC-63FA-4EE9-AE4D-ECCDA5B91432}" type="datetime1">
              <a:rPr lang="en-GB" smtClean="0"/>
              <a:t>23/09/2025</a:t>
            </a:fld>
            <a:endParaRPr lang="en-GB"/>
          </a:p>
        </p:txBody>
      </p:sp>
      <p:sp>
        <p:nvSpPr>
          <p:cNvPr id="6" name="Footer Placeholder 5">
            <a:extLst>
              <a:ext uri="{FF2B5EF4-FFF2-40B4-BE49-F238E27FC236}">
                <a16:creationId xmlns:a16="http://schemas.microsoft.com/office/drawing/2014/main" id="{5D70ACE2-CF77-9AC4-52EF-82FBD40BB6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60D674-CAD3-59F8-9DF5-CA4D8E7A04CE}"/>
              </a:ext>
            </a:extLst>
          </p:cNvPr>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372798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DC87-27CE-5A07-9629-719DC91DE4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F65E744-3606-1D16-E7B2-58DAFC3E8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EA9C703-BF20-85AF-358A-01ADED33C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4AE937-083F-51CA-E382-30FE9BEB01B2}"/>
              </a:ext>
            </a:extLst>
          </p:cNvPr>
          <p:cNvSpPr>
            <a:spLocks noGrp="1"/>
          </p:cNvSpPr>
          <p:nvPr>
            <p:ph type="dt" sz="half" idx="10"/>
          </p:nvPr>
        </p:nvSpPr>
        <p:spPr/>
        <p:txBody>
          <a:bodyPr/>
          <a:lstStyle/>
          <a:p>
            <a:fld id="{F38D1FE4-6F4F-4845-8022-15597911E7C2}" type="datetime1">
              <a:rPr lang="en-GB" smtClean="0"/>
              <a:t>23/09/2025</a:t>
            </a:fld>
            <a:endParaRPr lang="en-GB"/>
          </a:p>
        </p:txBody>
      </p:sp>
      <p:sp>
        <p:nvSpPr>
          <p:cNvPr id="6" name="Footer Placeholder 5">
            <a:extLst>
              <a:ext uri="{FF2B5EF4-FFF2-40B4-BE49-F238E27FC236}">
                <a16:creationId xmlns:a16="http://schemas.microsoft.com/office/drawing/2014/main" id="{A11F255A-C1CC-7A32-A0B3-4283D85836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76C013-C03F-024A-D0F4-FF67E6709890}"/>
              </a:ext>
            </a:extLst>
          </p:cNvPr>
          <p:cNvSpPr>
            <a:spLocks noGrp="1"/>
          </p:cNvSpPr>
          <p:nvPr>
            <p:ph type="sldNum" sz="quarter" idx="12"/>
          </p:nvPr>
        </p:nvSpPr>
        <p:spPr/>
        <p:txBody>
          <a:bodyPr/>
          <a:lstStyle/>
          <a:p>
            <a:fld id="{013F6232-4F06-48BA-8F69-BF531F607829}" type="slidenum">
              <a:rPr lang="en-GB" smtClean="0"/>
              <a:t>‹Nr.›</a:t>
            </a:fld>
            <a:endParaRPr lang="en-GB"/>
          </a:p>
        </p:txBody>
      </p:sp>
    </p:spTree>
    <p:extLst>
      <p:ext uri="{BB962C8B-B14F-4D97-AF65-F5344CB8AC3E}">
        <p14:creationId xmlns:p14="http://schemas.microsoft.com/office/powerpoint/2010/main" val="203631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75E23-C68E-95B1-6539-4A187BBC4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76B4C36-B64B-F839-789E-0C40D5E60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6D593D3-E60D-CF97-AC8A-2B02D933B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516A2C-1914-4EE9-9598-2A06F9BE67BF}" type="datetime1">
              <a:rPr lang="en-GB" smtClean="0"/>
              <a:t>23/09/2025</a:t>
            </a:fld>
            <a:endParaRPr lang="en-GB"/>
          </a:p>
        </p:txBody>
      </p:sp>
      <p:sp>
        <p:nvSpPr>
          <p:cNvPr id="5" name="Footer Placeholder 4">
            <a:extLst>
              <a:ext uri="{FF2B5EF4-FFF2-40B4-BE49-F238E27FC236}">
                <a16:creationId xmlns:a16="http://schemas.microsoft.com/office/drawing/2014/main" id="{F164827E-F028-4C94-EB63-600BCABCD1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0B8DD39-3F07-862A-3C91-AC5245291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3F6232-4F06-48BA-8F69-BF531F607829}" type="slidenum">
              <a:rPr lang="en-GB" smtClean="0"/>
              <a:t>‹Nr.›</a:t>
            </a:fld>
            <a:endParaRPr lang="en-GB"/>
          </a:p>
        </p:txBody>
      </p:sp>
    </p:spTree>
    <p:extLst>
      <p:ext uri="{BB962C8B-B14F-4D97-AF65-F5344CB8AC3E}">
        <p14:creationId xmlns:p14="http://schemas.microsoft.com/office/powerpoint/2010/main" val="2725077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24F72-DEC3-C328-E288-A7FC5B1D56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A7096B6-F39D-5D3A-895A-1CE61CD3F6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20726E2-FBE9-5D75-A698-6FD0ED097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D3EC99-01D5-4EE5-ACB1-C061987EA0AA}" type="datetimeFigureOut">
              <a:rPr lang="en-GB" smtClean="0"/>
              <a:t>23/09/2025</a:t>
            </a:fld>
            <a:endParaRPr lang="en-GB"/>
          </a:p>
        </p:txBody>
      </p:sp>
      <p:sp>
        <p:nvSpPr>
          <p:cNvPr id="5" name="Footer Placeholder 4">
            <a:extLst>
              <a:ext uri="{FF2B5EF4-FFF2-40B4-BE49-F238E27FC236}">
                <a16:creationId xmlns:a16="http://schemas.microsoft.com/office/drawing/2014/main" id="{775CAFA2-68FA-9BA2-4F27-A8680F5079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1A027B2-667B-4034-930B-AB076347A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26457B-11B5-4397-9456-911FAE9FD3F4}" type="slidenum">
              <a:rPr lang="en-GB" smtClean="0"/>
              <a:t>‹Nr.›</a:t>
            </a:fld>
            <a:endParaRPr lang="en-GB"/>
          </a:p>
        </p:txBody>
      </p:sp>
    </p:spTree>
    <p:extLst>
      <p:ext uri="{BB962C8B-B14F-4D97-AF65-F5344CB8AC3E}">
        <p14:creationId xmlns:p14="http://schemas.microsoft.com/office/powerpoint/2010/main" val="2561481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516A2C-1914-4EE9-9598-2A06F9BE67BF}" type="datetime1">
              <a:rPr lang="en-GB" smtClean="0"/>
              <a:t>23/09/2025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3F6232-4F06-48BA-8F69-BF531F607829}" type="slidenum">
              <a:rPr lang="en-GB" smtClean="0"/>
              <a:t>‹Nr.›</a:t>
            </a:fld>
            <a:endParaRPr lang="en-GB"/>
          </a:p>
        </p:txBody>
      </p:sp>
    </p:spTree>
    <p:extLst>
      <p:ext uri="{BB962C8B-B14F-4D97-AF65-F5344CB8AC3E}">
        <p14:creationId xmlns:p14="http://schemas.microsoft.com/office/powerpoint/2010/main" val="9146208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 Target="slide1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15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earth.google.com/web/@34.29977563,36.68817928,1384.78342427a,853580.17318904d,35y,0h,0t,0r/data=CgRCAggBOgMKATBCAggASg0I____________ARAA" TargetMode="External"/><Relationship Id="rId2" Type="http://schemas.openxmlformats.org/officeDocument/2006/relationships/hyperlink" Target="https://globalwindatlas.info/en/" TargetMode="External"/><Relationship Id="rId1" Type="http://schemas.openxmlformats.org/officeDocument/2006/relationships/slideLayout" Target="../slideLayouts/slideLayout2.xml"/><Relationship Id="rId5" Type="http://schemas.openxmlformats.org/officeDocument/2006/relationships/hyperlink" Target="https://openinframap.org/#10.04/33.2058/36.2058" TargetMode="External"/><Relationship Id="rId4" Type="http://schemas.openxmlformats.org/officeDocument/2006/relationships/hyperlink" Target="https://www.google.com/maps"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doi.org/10.2172/1529216" TargetMode="External"/><Relationship Id="rId2" Type="http://schemas.openxmlformats.org/officeDocument/2006/relationships/slide" Target="slide10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cadmus.eui.eu/server/api/core/bitstreams/c78454ff-21c8-5b4f-8b38-6aec738fa0d7/content" TargetMode="External"/><Relationship Id="rId7" Type="http://schemas.openxmlformats.org/officeDocument/2006/relationships/hyperlink" Target="https://doi.org/10.1109/tpel.2018.2875005" TargetMode="Externa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hyperlink" Target="https://www.researchgate.net/publication/282928746_Analysis_of_different_converters_used_in_wind_energy_conversion_system" TargetMode="External"/><Relationship Id="rId5" Type="http://schemas.openxmlformats.org/officeDocument/2006/relationships/hyperlink" Target="https://doi.org/10.1051/e3sconf/202015706032" TargetMode="External"/><Relationship Id="rId4" Type="http://schemas.openxmlformats.org/officeDocument/2006/relationships/hyperlink" Target="https://www.luvside.de/en/generator-selection/" TargetMode="External"/></Relationships>
</file>

<file path=ppt/slides/_rels/slide154.xml.rels><?xml version="1.0" encoding="UTF-8" standalone="yes"?>
<Relationships xmlns="http://schemas.openxmlformats.org/package/2006/relationships"><Relationship Id="rId2" Type="http://schemas.openxmlformats.org/officeDocument/2006/relationships/hyperlink" Target="https://tde.gov.sy/sites/default/files/2025-07/PETE-Transmission%20Grid%20Code-English%202014-Arial.pdf"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doi.org/10.1016/j.egypro.2012.05.182" TargetMode="External"/><Relationship Id="rId2" Type="http://schemas.openxmlformats.org/officeDocument/2006/relationships/hyperlink" Target="https://www.thewindpower.net/country_windfarms_en_123_syria.php" TargetMode="External"/><Relationship Id="rId1" Type="http://schemas.openxmlformats.org/officeDocument/2006/relationships/slideLayout" Target="../slideLayouts/slideLayout2.xml"/><Relationship Id="rId6" Type="http://schemas.openxmlformats.org/officeDocument/2006/relationships/hyperlink" Target="https://doi.org/10.5194/wes-5-105-2020" TargetMode="External"/><Relationship Id="rId5" Type="http://schemas.openxmlformats.org/officeDocument/2006/relationships/hyperlink" Target="https://doi.org/10.1007/s10010-025-00790-6" TargetMode="External"/><Relationship Id="rId4" Type="http://schemas.openxmlformats.org/officeDocument/2006/relationships/hyperlink" Target="https://www.researchgate.net/profile/Christian-Habermehl/publication/370060862_Cost_Efficient_Design_of_Wind_Turbine_Main_Bearing_Systems/links/643d39b71b8d044c632d3463/Cost-Efficient-Design-of-Wind-Turbine-Main-Bearing-Systems.pdf?origin=publication_detail" TargetMode="External"/></Relationships>
</file>

<file path=ppt/slides/_rels/slide156.xml.rels><?xml version="1.0" encoding="UTF-8" standalone="yes"?>
<Relationships xmlns="http://schemas.openxmlformats.org/package/2006/relationships"><Relationship Id="rId3" Type="http://schemas.openxmlformats.org/officeDocument/2006/relationships/hyperlink" Target="https://antec-group.com/wp-content/uploads/2021/12/Catalogo-Wind-2022.pdf" TargetMode="External"/><Relationship Id="rId7" Type="http://schemas.openxmlformats.org/officeDocument/2006/relationships/hyperlink" Target="https://www.flender.com/en/branchesAndApplications/winergy#:~:text=Two%20powerful%20brands%20%2D%20one%20company,wind%20for%20a%20better%20future" TargetMode="External"/><Relationship Id="rId2" Type="http://schemas.openxmlformats.org/officeDocument/2006/relationships/hyperlink" Target="https://www.twiflex.com/en/newsroom/2016/02/is-caliper-brake-solutions-for-wind-turbines" TargetMode="External"/><Relationship Id="rId1" Type="http://schemas.openxmlformats.org/officeDocument/2006/relationships/slideLayout" Target="../slideLayouts/slideLayout2.xml"/><Relationship Id="rId6" Type="http://schemas.openxmlformats.org/officeDocument/2006/relationships/hyperlink" Target="https://www.zf.com/products/en/wind/home/wind.html#:~:text=Empowering%20a%20Sustainable%20Future%20Together&amp;text=ZF%20Wind%20Power%20develops%2C%20together,future%20together%20with%20our%20partners" TargetMode="External"/><Relationship Id="rId5" Type="http://schemas.openxmlformats.org/officeDocument/2006/relationships/hyperlink" Target="https://www.ktr.com/de/en/products/brake-systems/" TargetMode="External"/><Relationship Id="rId4" Type="http://schemas.openxmlformats.org/officeDocument/2006/relationships/hyperlink" Target="https://www.windsourcing.com/en/spare-parts-and-repair-material/brakes/brake-calipers/" TargetMode="External"/></Relationships>
</file>

<file path=ppt/slides/_rels/slide157.xml.rels><?xml version="1.0" encoding="UTF-8" standalone="yes"?>
<Relationships xmlns="http://schemas.openxmlformats.org/package/2006/relationships"><Relationship Id="rId8" Type="http://schemas.openxmlformats.org/officeDocument/2006/relationships/hyperlink" Target="https://doi.org/10.3389/fenrg.2021.626681" TargetMode="External"/><Relationship Id="rId3" Type="http://schemas.openxmlformats.org/officeDocument/2006/relationships/hyperlink" Target="https://www.researchgate.net/publication/262003240_State_of_the_art-hydraulic_yaw_systems_for_wind_turbines" TargetMode="External"/><Relationship Id="rId7" Type="http://schemas.openxmlformats.org/officeDocument/2006/relationships/hyperlink" Target="https://www.researchgate.net/publication/314234331_Dynamic_analysis_of_wind_turbines_including_nacelle-tower-foundation_interaction_for_condition_of_incomplete_structural_parameters" TargetMode="External"/><Relationship Id="rId2" Type="http://schemas.openxmlformats.org/officeDocument/2006/relationships/hyperlink" Target="https://research.sabanciuniv.edu/id/eprint/29129/" TargetMode="External"/><Relationship Id="rId1" Type="http://schemas.openxmlformats.org/officeDocument/2006/relationships/slideLayout" Target="../slideLayouts/slideLayout2.xml"/><Relationship Id="rId6" Type="http://schemas.openxmlformats.org/officeDocument/2006/relationships/hyperlink" Target="https://www.frontiersin.org/journals/energy-research/articles/10.3389/fenrg.2021.626681/full" TargetMode="External"/><Relationship Id="rId5" Type="http://schemas.openxmlformats.org/officeDocument/2006/relationships/hyperlink" Target="https://iopscience.iop.org/article/10.1088/1742-6596/524/1/012086" TargetMode="External"/><Relationship Id="rId4" Type="http://schemas.openxmlformats.org/officeDocument/2006/relationships/hyperlink" Target="https://www.mdpi.com/1996-1073/12/3/436"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s://nsci.ca/2019/12/11/battery-storage-the-key-component-for-a-sustainable-future/" TargetMode="External"/><Relationship Id="rId2" Type="http://schemas.openxmlformats.org/officeDocument/2006/relationships/hyperlink" Target="https://www.sciencedirect.com/science/article/pii/S0378779612002088" TargetMode="Externa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149.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149.xm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18" Type="http://schemas.openxmlformats.org/officeDocument/2006/relationships/diagramLayout" Target="../diagrams/layout10.xml"/><Relationship Id="rId3" Type="http://schemas.openxmlformats.org/officeDocument/2006/relationships/diagramLayout" Target="../diagrams/layout7.xml"/><Relationship Id="rId21" Type="http://schemas.microsoft.com/office/2007/relationships/diagramDrawing" Target="../diagrams/drawing10.xml"/><Relationship Id="rId7" Type="http://schemas.openxmlformats.org/officeDocument/2006/relationships/diagramData" Target="../diagrams/data8.xml"/><Relationship Id="rId12" Type="http://schemas.openxmlformats.org/officeDocument/2006/relationships/diagramData" Target="../diagrams/data9.xml"/><Relationship Id="rId17" Type="http://schemas.openxmlformats.org/officeDocument/2006/relationships/diagramData" Target="../diagrams/data10.xml"/><Relationship Id="rId2" Type="http://schemas.openxmlformats.org/officeDocument/2006/relationships/diagramData" Target="../diagrams/data7.xml"/><Relationship Id="rId16" Type="http://schemas.microsoft.com/office/2007/relationships/diagramDrawing" Target="../diagrams/drawing9.xml"/><Relationship Id="rId20" Type="http://schemas.openxmlformats.org/officeDocument/2006/relationships/diagramColors" Target="../diagrams/colors10.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19" Type="http://schemas.openxmlformats.org/officeDocument/2006/relationships/diagramQuickStyle" Target="../diagrams/quickStyle10.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g"/><Relationship Id="rId7" Type="http://schemas.openxmlformats.org/officeDocument/2006/relationships/image" Target="../media/image76.pn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gif"/><Relationship Id="rId4" Type="http://schemas.openxmlformats.org/officeDocument/2006/relationships/image" Target="../media/image7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7672-3CC8-A3D9-5404-84F2B78B6280}"/>
              </a:ext>
            </a:extLst>
          </p:cNvPr>
          <p:cNvSpPr>
            <a:spLocks noGrp="1"/>
          </p:cNvSpPr>
          <p:nvPr>
            <p:ph type="ctrTitle"/>
          </p:nvPr>
        </p:nvSpPr>
        <p:spPr>
          <a:xfrm>
            <a:off x="1412841" y="2281143"/>
            <a:ext cx="9144000" cy="912598"/>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it-IT" sz="6600" b="1" dirty="0">
                <a:ln/>
                <a:solidFill>
                  <a:schemeClr val="accent1"/>
                </a:solidFill>
                <a:latin typeface="Times New Roman" panose="02020603050405020304" pitchFamily="18" charset="0"/>
                <a:cs typeface="Times New Roman" panose="02020603050405020304" pitchFamily="18" charset="0"/>
              </a:rPr>
              <a:t>Optimus Syria</a:t>
            </a:r>
            <a:endParaRPr lang="en-GB" sz="6600" b="1" dirty="0">
              <a:ln/>
              <a:solidFill>
                <a:schemeClr val="accent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77A63BB-08BE-619B-2533-3CC69CC19E93}"/>
              </a:ext>
            </a:extLst>
          </p:cNvPr>
          <p:cNvSpPr>
            <a:spLocks noGrp="1"/>
          </p:cNvSpPr>
          <p:nvPr>
            <p:ph type="subTitle" idx="1"/>
          </p:nvPr>
        </p:nvSpPr>
        <p:spPr>
          <a:xfrm>
            <a:off x="1675671" y="4159376"/>
            <a:ext cx="9144000" cy="1655762"/>
          </a:xfrm>
        </p:spPr>
        <p:txBody>
          <a:bodyPr>
            <a:normAutofit/>
          </a:bodyPr>
          <a:lstStyle/>
          <a:p>
            <a:r>
              <a:rPr lang="it-IT" sz="2000" dirty="0">
                <a:solidFill>
                  <a:schemeClr val="tx2">
                    <a:lumMod val="90000"/>
                    <a:lumOff val="10000"/>
                  </a:schemeClr>
                </a:solidFill>
                <a:latin typeface="Times New Roman" panose="02020603050405020304" pitchFamily="18" charset="0"/>
                <a:cs typeface="Times New Roman" panose="02020603050405020304" pitchFamily="18" charset="0"/>
              </a:rPr>
              <a:t>1st Week Kick Off Presentation</a:t>
            </a:r>
          </a:p>
          <a:p>
            <a:r>
              <a:rPr lang="it-IT" sz="2000" dirty="0">
                <a:solidFill>
                  <a:schemeClr val="tx2">
                    <a:lumMod val="90000"/>
                    <a:lumOff val="10000"/>
                  </a:schemeClr>
                </a:solidFill>
                <a:latin typeface="Times New Roman" panose="02020603050405020304" pitchFamily="18" charset="0"/>
                <a:cs typeface="Times New Roman" panose="02020603050405020304" pitchFamily="18" charset="0"/>
              </a:rPr>
              <a:t>Date: 23th  September 2025</a:t>
            </a:r>
          </a:p>
        </p:txBody>
      </p:sp>
      <p:sp>
        <p:nvSpPr>
          <p:cNvPr id="6" name="Slide Number Placeholder 5">
            <a:extLst>
              <a:ext uri="{FF2B5EF4-FFF2-40B4-BE49-F238E27FC236}">
                <a16:creationId xmlns:a16="http://schemas.microsoft.com/office/drawing/2014/main" id="{5C14389E-5559-8492-2D9E-AFA299DB9AB1}"/>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t>1</a:t>
            </a:fld>
            <a:endParaRPr lang="en-GB" sz="1400" dirty="0">
              <a:solidFill>
                <a:schemeClr val="bg1"/>
              </a:solidFill>
            </a:endParaRPr>
          </a:p>
        </p:txBody>
      </p:sp>
      <p:pic>
        <p:nvPicPr>
          <p:cNvPr id="8" name="Picture 8" descr="Hochschule Flensburg (Fachhochschule) – Wikipedia">
            <a:extLst>
              <a:ext uri="{FF2B5EF4-FFF2-40B4-BE49-F238E27FC236}">
                <a16:creationId xmlns:a16="http://schemas.microsoft.com/office/drawing/2014/main" id="{E88D30C2-B846-594F-69A8-55F55380460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77870" y="80932"/>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14" descr="A black background with blue text&#10;&#10;AI-generated content may be incorrect.">
            <a:extLst>
              <a:ext uri="{FF2B5EF4-FFF2-40B4-BE49-F238E27FC236}">
                <a16:creationId xmlns:a16="http://schemas.microsoft.com/office/drawing/2014/main" id="{EE7EEC8C-633A-AEB3-3E8A-978E3C75A18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5999" y="33018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D13120F1-DE8B-A6AA-A1D5-19926A98F028}"/>
              </a:ext>
            </a:extLst>
          </p:cNvPr>
          <p:cNvPicPr>
            <a:picLocks noChangeAspect="1"/>
          </p:cNvPicPr>
          <p:nvPr/>
        </p:nvPicPr>
        <p:blipFill>
          <a:blip r:embed="rId6"/>
          <a:srcRect l="4671"/>
          <a:stretch/>
        </p:blipFill>
        <p:spPr>
          <a:xfrm>
            <a:off x="135741" y="211147"/>
            <a:ext cx="3179298" cy="1541909"/>
          </a:xfrm>
          <a:prstGeom prst="rect">
            <a:avLst/>
          </a:prstGeom>
          <a:ln>
            <a:noFill/>
          </a:ln>
          <a:effectLst>
            <a:softEdge rad="112500"/>
          </a:effectLst>
        </p:spPr>
      </p:pic>
      <p:sp>
        <p:nvSpPr>
          <p:cNvPr id="34" name="Free-form: Shape 13">
            <a:extLst>
              <a:ext uri="{FF2B5EF4-FFF2-40B4-BE49-F238E27FC236}">
                <a16:creationId xmlns:a16="http://schemas.microsoft.com/office/drawing/2014/main" id="{44C88E41-E5B3-0D11-A4D3-711DA18380C9}"/>
              </a:ext>
            </a:extLst>
          </p:cNvPr>
          <p:cNvSpPr/>
          <p:nvPr/>
        </p:nvSpPr>
        <p:spPr>
          <a:xfrm>
            <a:off x="0"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solidFill>
              <a:schemeClr val="bg1"/>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13">
            <a:extLst>
              <a:ext uri="{FF2B5EF4-FFF2-40B4-BE49-F238E27FC236}">
                <a16:creationId xmlns:a16="http://schemas.microsoft.com/office/drawing/2014/main" id="{C26B78DF-71CA-5509-F4C5-6276C7251B89}"/>
              </a:ext>
            </a:extLst>
          </p:cNvPr>
          <p:cNvSpPr/>
          <p:nvPr/>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Shape 13">
            <a:extLst>
              <a:ext uri="{FF2B5EF4-FFF2-40B4-BE49-F238E27FC236}">
                <a16:creationId xmlns:a16="http://schemas.microsoft.com/office/drawing/2014/main" id="{2AC7F7CE-A165-18C0-6918-B9EA07638042}"/>
              </a:ext>
            </a:extLst>
          </p:cNvPr>
          <p:cNvSpPr/>
          <p:nvPr/>
        </p:nvSpPr>
        <p:spPr>
          <a:xfrm>
            <a:off x="31399"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hteck 17">
            <a:extLst>
              <a:ext uri="{FF2B5EF4-FFF2-40B4-BE49-F238E27FC236}">
                <a16:creationId xmlns:a16="http://schemas.microsoft.com/office/drawing/2014/main" id="{735E7E19-AD9A-2739-2D13-BC73EA4C759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9" name="Picture 18" descr="A white windmill with clouds in the background&#10;&#10;AI-generated content may be incorrect.">
            <a:extLst>
              <a:ext uri="{FF2B5EF4-FFF2-40B4-BE49-F238E27FC236}">
                <a16:creationId xmlns:a16="http://schemas.microsoft.com/office/drawing/2014/main" id="{2FD2ECB6-38EA-E857-A881-0C8E141A48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9950" y="5592750"/>
            <a:ext cx="1753782" cy="1313633"/>
          </a:xfrm>
          <a:prstGeom prst="rect">
            <a:avLst/>
          </a:prstGeom>
        </p:spPr>
      </p:pic>
      <p:pic>
        <p:nvPicPr>
          <p:cNvPr id="7" name="Picture 6">
            <a:extLst>
              <a:ext uri="{FF2B5EF4-FFF2-40B4-BE49-F238E27FC236}">
                <a16:creationId xmlns:a16="http://schemas.microsoft.com/office/drawing/2014/main" id="{DF577148-FDD2-AFB4-3B44-4D3DA30003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2029" y="191498"/>
            <a:ext cx="2355285" cy="2150053"/>
          </a:xfrm>
          <a:prstGeom prst="rect">
            <a:avLst/>
          </a:prstGeom>
          <a:ln>
            <a:noFill/>
          </a:ln>
          <a:effectLst>
            <a:softEdge rad="112500"/>
          </a:effectLst>
        </p:spPr>
      </p:pic>
    </p:spTree>
    <p:extLst>
      <p:ext uri="{BB962C8B-B14F-4D97-AF65-F5344CB8AC3E}">
        <p14:creationId xmlns:p14="http://schemas.microsoft.com/office/powerpoint/2010/main" val="1106483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57CD2-4455-6F72-A3D5-E56CB89AF9CD}"/>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3CA9E2F-B345-BA1D-BD22-FAD6FAAA1E35}"/>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67AAA13D-036E-F13A-7448-C6B9EF1F8F81}"/>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D8EC9DEB-8CDC-6D49-C8F1-53A18C0B8B43}"/>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E575F06-5541-0537-B8BE-1342CE5B3C1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95EBF141-3D8F-A975-FDD8-D5DB4EAE83FE}"/>
              </a:ext>
            </a:extLst>
          </p:cNvPr>
          <p:cNvSpPr>
            <a:spLocks noGrp="1"/>
          </p:cNvSpPr>
          <p:nvPr>
            <p:ph type="title"/>
          </p:nvPr>
        </p:nvSpPr>
        <p:spPr>
          <a:xfrm>
            <a:off x="484416" y="502853"/>
            <a:ext cx="9916884" cy="712728"/>
          </a:xfrm>
        </p:spPr>
        <p:txBody>
          <a:bodyPr>
            <a:normAutofit/>
          </a:bodyPr>
          <a:lstStyle/>
          <a:p>
            <a:r>
              <a:rPr lang="de-DE" dirty="0">
                <a:latin typeface="Times New Roman" panose="02020603050405020304" pitchFamily="18" charset="0"/>
                <a:cs typeface="Times New Roman" panose="02020603050405020304" pitchFamily="18" charset="0"/>
              </a:rPr>
              <a:t>5-i. </a:t>
            </a:r>
            <a:r>
              <a:rPr lang="de-DE" dirty="0" err="1">
                <a:latin typeface="Times New Roman" panose="02020603050405020304" pitchFamily="18" charset="0"/>
                <a:cs typeface="Times New Roman" panose="02020603050405020304" pitchFamily="18" charset="0"/>
              </a:rPr>
              <a:t>Geopolitical</a:t>
            </a:r>
            <a:r>
              <a:rPr lang="de-DE" dirty="0">
                <a:latin typeface="Times New Roman" panose="02020603050405020304" pitchFamily="18" charset="0"/>
                <a:cs typeface="Times New Roman" panose="02020603050405020304" pitchFamily="18" charset="0"/>
              </a:rPr>
              <a:t> </a:t>
            </a:r>
            <a:r>
              <a:rPr lang="de-DE" dirty="0" err="1">
                <a:latin typeface="Times New Roman" panose="02020603050405020304" pitchFamily="18" charset="0"/>
                <a:cs typeface="Times New Roman" panose="02020603050405020304" pitchFamily="18" charset="0"/>
              </a:rPr>
              <a:t>situation</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3B270B26-0DE3-3322-CAF2-AEE5223684CA}"/>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531395D-84B0-D137-B611-A346307CEC49}"/>
              </a:ext>
            </a:extLst>
          </p:cNvPr>
          <p:cNvSpPr txBox="1"/>
          <p:nvPr/>
        </p:nvSpPr>
        <p:spPr>
          <a:xfrm>
            <a:off x="484416" y="1424354"/>
            <a:ext cx="4105169" cy="1754326"/>
          </a:xfrm>
          <a:prstGeom prst="rect">
            <a:avLst/>
          </a:prstGeom>
          <a:noFill/>
        </p:spPr>
        <p:txBody>
          <a:bodyPr wrap="square" rtlCol="0">
            <a:spAutoFit/>
          </a:bodyPr>
          <a:lstStyle/>
          <a:p>
            <a:r>
              <a:rPr lang="it-IT" b="1" dirty="0">
                <a:latin typeface="Times New Roman" panose="02020603050405020304" pitchFamily="18" charset="0"/>
                <a:cs typeface="Times New Roman" panose="02020603050405020304" pitchFamily="18" charset="0"/>
              </a:rPr>
              <a:t>General info</a:t>
            </a: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Population</a:t>
            </a:r>
            <a:r>
              <a:rPr lang="it-IT"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25,255,139 inhabitants</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Territory: 185 180 km²</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Density: 118.3/km</a:t>
            </a:r>
            <a:r>
              <a:rPr lang="en-GB" baseline="30000" dirty="0">
                <a:latin typeface="Times New Roman" panose="02020603050405020304" pitchFamily="18" charset="0"/>
                <a:cs typeface="Times New Roman" panose="02020603050405020304" pitchFamily="18" charset="0"/>
              </a:rPr>
              <a:t>2</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GDP total: $50.28 billion</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GDP per capita: $3,300</a:t>
            </a:r>
          </a:p>
        </p:txBody>
      </p:sp>
      <p:sp>
        <p:nvSpPr>
          <p:cNvPr id="4" name="TextBox 3">
            <a:extLst>
              <a:ext uri="{FF2B5EF4-FFF2-40B4-BE49-F238E27FC236}">
                <a16:creationId xmlns:a16="http://schemas.microsoft.com/office/drawing/2014/main" id="{C8D8E801-5113-62A7-4CD5-EE4717D58FEF}"/>
              </a:ext>
            </a:extLst>
          </p:cNvPr>
          <p:cNvSpPr txBox="1"/>
          <p:nvPr/>
        </p:nvSpPr>
        <p:spPr>
          <a:xfrm>
            <a:off x="484417" y="3358662"/>
            <a:ext cx="6593392" cy="2031325"/>
          </a:xfrm>
          <a:prstGeom prst="rect">
            <a:avLst/>
          </a:prstGeom>
          <a:noFill/>
        </p:spPr>
        <p:txBody>
          <a:bodyPr wrap="square" rtlCol="0">
            <a:spAutoFit/>
          </a:bodyPr>
          <a:lstStyle/>
          <a:p>
            <a:r>
              <a:rPr lang="it-IT" b="1" dirty="0" err="1">
                <a:latin typeface="Times New Roman" panose="02020603050405020304" pitchFamily="18" charset="0"/>
                <a:cs typeface="Times New Roman" panose="02020603050405020304" pitchFamily="18" charset="0"/>
              </a:rPr>
              <a:t>Recent</a:t>
            </a:r>
            <a:r>
              <a:rPr lang="it-IT" b="1" dirty="0">
                <a:latin typeface="Times New Roman" panose="02020603050405020304" pitchFamily="18" charset="0"/>
                <a:cs typeface="Times New Roman" panose="02020603050405020304" pitchFamily="18" charset="0"/>
              </a:rPr>
              <a:t> </a:t>
            </a:r>
            <a:r>
              <a:rPr lang="it-IT" b="1" dirty="0" err="1">
                <a:latin typeface="Times New Roman" panose="02020603050405020304" pitchFamily="18" charset="0"/>
                <a:cs typeface="Times New Roman" panose="02020603050405020304" pitchFamily="18" charset="0"/>
              </a:rPr>
              <a:t>political</a:t>
            </a:r>
            <a:r>
              <a:rPr lang="it-IT" b="1" dirty="0">
                <a:latin typeface="Times New Roman" panose="02020603050405020304" pitchFamily="18" charset="0"/>
                <a:cs typeface="Times New Roman" panose="02020603050405020304" pitchFamily="18" charset="0"/>
              </a:rPr>
              <a:t> </a:t>
            </a:r>
            <a:r>
              <a:rPr lang="it-IT" b="1" dirty="0" err="1">
                <a:latin typeface="Times New Roman" panose="02020603050405020304" pitchFamily="18" charset="0"/>
                <a:cs typeface="Times New Roman" panose="02020603050405020304" pitchFamily="18" charset="0"/>
              </a:rPr>
              <a:t>instabilities</a:t>
            </a:r>
            <a:endParaRPr lang="it-IT"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Syrian civil war began in 2011 during the Arab Spring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ISIS joined in 2014, briefly defeating Assad’s forces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Russia and Iran intervened, helping Assad push back and defeat ISIS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Rebel forces ultimately overthrew Assad’s government in December 2024</a:t>
            </a:r>
            <a:endParaRPr lang="en-GB"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EDF7B48-9A15-9673-5158-5CC4F684E6E6}"/>
              </a:ext>
            </a:extLst>
          </p:cNvPr>
          <p:cNvSpPr txBox="1"/>
          <p:nvPr/>
        </p:nvSpPr>
        <p:spPr>
          <a:xfrm>
            <a:off x="4966188" y="1404226"/>
            <a:ext cx="6145824" cy="1477328"/>
          </a:xfrm>
          <a:prstGeom prst="rect">
            <a:avLst/>
          </a:prstGeom>
          <a:noFill/>
        </p:spPr>
        <p:txBody>
          <a:bodyPr wrap="square" rtlCol="0">
            <a:spAutoFit/>
          </a:bodyPr>
          <a:lstStyle/>
          <a:p>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Form of government: Unitary presidential republic under a provisional government</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Current head of the government: Ahmed al-</a:t>
            </a:r>
            <a:r>
              <a:rPr lang="en-GB" dirty="0" err="1">
                <a:latin typeface="Times New Roman" panose="02020603050405020304" pitchFamily="18" charset="0"/>
                <a:cs typeface="Times New Roman" panose="02020603050405020304" pitchFamily="18" charset="0"/>
              </a:rPr>
              <a:t>Sharaa</a:t>
            </a: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Capital city: Damascus</a:t>
            </a:r>
          </a:p>
        </p:txBody>
      </p:sp>
      <p:sp>
        <p:nvSpPr>
          <p:cNvPr id="20" name="Textfeld 19">
            <a:extLst>
              <a:ext uri="{FF2B5EF4-FFF2-40B4-BE49-F238E27FC236}">
                <a16:creationId xmlns:a16="http://schemas.microsoft.com/office/drawing/2014/main" id="{2EF3D147-9928-2C6B-8383-BDA7AFE9CA08}"/>
              </a:ext>
            </a:extLst>
          </p:cNvPr>
          <p:cNvSpPr txBox="1"/>
          <p:nvPr/>
        </p:nvSpPr>
        <p:spPr>
          <a:xfrm>
            <a:off x="484414" y="6105057"/>
            <a:ext cx="581025" cy="307777"/>
          </a:xfrm>
          <a:prstGeom prst="rect">
            <a:avLst/>
          </a:prstGeom>
          <a:noFill/>
        </p:spPr>
        <p:txBody>
          <a:bodyPr wrap="square" rtlCol="0">
            <a:spAutoFit/>
          </a:bodyPr>
          <a:lstStyle/>
          <a:p>
            <a:r>
              <a:rPr lang="de-DE" sz="1400" dirty="0"/>
              <a:t>[1]</a:t>
            </a:r>
          </a:p>
        </p:txBody>
      </p:sp>
      <p:pic>
        <p:nvPicPr>
          <p:cNvPr id="8" name="Picture 7">
            <a:extLst>
              <a:ext uri="{FF2B5EF4-FFF2-40B4-BE49-F238E27FC236}">
                <a16:creationId xmlns:a16="http://schemas.microsoft.com/office/drawing/2014/main" id="{EE78D3F0-E9B1-F33D-2B5A-2D193192457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816" b="97245" l="22245" r="78163">
                        <a14:foregroundMark x1="42143" y1="22959" x2="42143" y2="22959"/>
                        <a14:foregroundMark x1="35408" y1="33878" x2="35408" y2="33878"/>
                        <a14:foregroundMark x1="35408" y1="33878" x2="35408" y2="33878"/>
                        <a14:foregroundMark x1="35408" y1="33878" x2="42347" y2="22755"/>
                        <a14:foregroundMark x1="49490" y1="7959" x2="48061" y2="10102"/>
                        <a14:foregroundMark x1="48061" y1="10102" x2="48061" y2="10102"/>
                        <a14:foregroundMark x1="48061" y1="10102" x2="48673" y2="13367"/>
                        <a14:foregroundMark x1="48673" y1="13367" x2="48673" y2="13367"/>
                        <a14:foregroundMark x1="50102" y1="13367" x2="50918" y2="10306"/>
                        <a14:foregroundMark x1="48469" y1="75918" x2="48061" y2="86531"/>
                        <a14:foregroundMark x1="48061" y1="86531" x2="42551" y2="87755"/>
                        <a14:foregroundMark x1="42551" y1="87755" x2="42551" y2="87755"/>
                        <a14:foregroundMark x1="42551" y1="87755" x2="39694" y2="91122"/>
                        <a14:foregroundMark x1="39694" y1="91122" x2="39694" y2="92755"/>
                        <a14:foregroundMark x1="39694" y1="92755" x2="46224" y2="93980"/>
                        <a14:foregroundMark x1="52755" y1="94184" x2="59184" y2="92755"/>
                        <a14:foregroundMark x1="59184" y1="92755" x2="59388" y2="91122"/>
                        <a14:foregroundMark x1="59388" y1="91122" x2="55918" y2="87755"/>
                      </a14:backgroundRemoval>
                    </a14:imgEffect>
                  </a14:imgLayer>
                </a14:imgProps>
              </a:ext>
              <a:ext uri="{28A0092B-C50C-407E-A947-70E740481C1C}">
                <a14:useLocalDpi xmlns:a14="http://schemas.microsoft.com/office/drawing/2010/main" val="0"/>
              </a:ext>
            </a:extLst>
          </a:blip>
          <a:srcRect l="15265" t="4053" r="14581"/>
          <a:stretch/>
        </p:blipFill>
        <p:spPr>
          <a:xfrm>
            <a:off x="8039100" y="2453594"/>
            <a:ext cx="3193772" cy="4368018"/>
          </a:xfrm>
          <a:prstGeom prst="rect">
            <a:avLst/>
          </a:prstGeom>
        </p:spPr>
      </p:pic>
      <p:sp>
        <p:nvSpPr>
          <p:cNvPr id="12" name="Slide Number Placeholder 5">
            <a:extLst>
              <a:ext uri="{FF2B5EF4-FFF2-40B4-BE49-F238E27FC236}">
                <a16:creationId xmlns:a16="http://schemas.microsoft.com/office/drawing/2014/main" id="{D55204E6-8593-1D7E-0773-91098C43FBD6}"/>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10</a:t>
            </a:fld>
            <a:endParaRPr lang="en-GB" sz="1400" dirty="0">
              <a:solidFill>
                <a:schemeClr val="bg1"/>
              </a:solidFill>
            </a:endParaRPr>
          </a:p>
        </p:txBody>
      </p:sp>
      <p:sp>
        <p:nvSpPr>
          <p:cNvPr id="13" name="Textfeld 12">
            <a:extLst>
              <a:ext uri="{FF2B5EF4-FFF2-40B4-BE49-F238E27FC236}">
                <a16:creationId xmlns:a16="http://schemas.microsoft.com/office/drawing/2014/main" id="{7FDE55DC-FB12-1A5D-0FEE-E91D85AC0258}"/>
              </a:ext>
            </a:extLst>
          </p:cNvPr>
          <p:cNvSpPr txBox="1"/>
          <p:nvPr/>
        </p:nvSpPr>
        <p:spPr>
          <a:xfrm>
            <a:off x="11239501" y="6095975"/>
            <a:ext cx="571500" cy="307777"/>
          </a:xfrm>
          <a:prstGeom prst="rect">
            <a:avLst/>
          </a:prstGeom>
          <a:noFill/>
        </p:spPr>
        <p:txBody>
          <a:bodyPr wrap="square" rtlCol="0">
            <a:spAutoFit/>
          </a:bodyPr>
          <a:lstStyle/>
          <a:p>
            <a:r>
              <a:rPr lang="en-GB" sz="1400" dirty="0">
                <a:ea typeface="+mn-lt"/>
                <a:cs typeface="+mn-lt"/>
              </a:rPr>
              <a:t>[A]</a:t>
            </a:r>
            <a:endParaRPr lang="de-DE" sz="1400" dirty="0"/>
          </a:p>
        </p:txBody>
      </p:sp>
    </p:spTree>
    <p:extLst>
      <p:ext uri="{BB962C8B-B14F-4D97-AF65-F5344CB8AC3E}">
        <p14:creationId xmlns:p14="http://schemas.microsoft.com/office/powerpoint/2010/main" val="1010447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26376" y="277946"/>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688074" y="0"/>
            <a:ext cx="10515600" cy="1325563"/>
          </a:xfrm>
        </p:spPr>
        <p:txBody>
          <a:bodyPr/>
          <a:lstStyle/>
          <a:p>
            <a:pPr algn="ctr"/>
            <a:r>
              <a:rPr lang="en-US" dirty="0"/>
              <a:t>Rotor Brake</a:t>
            </a:r>
          </a:p>
        </p:txBody>
      </p:sp>
      <p:sp>
        <p:nvSpPr>
          <p:cNvPr id="2" name="Rectangle 1"/>
          <p:cNvSpPr/>
          <p:nvPr/>
        </p:nvSpPr>
        <p:spPr>
          <a:xfrm>
            <a:off x="484418" y="1325563"/>
            <a:ext cx="6096000" cy="1477328"/>
          </a:xfrm>
          <a:prstGeom prst="rect">
            <a:avLst/>
          </a:prstGeom>
        </p:spPr>
        <p:txBody>
          <a:bodyPr>
            <a:spAutoFit/>
          </a:bodyPr>
          <a:lstStyle/>
          <a:p>
            <a:r>
              <a:rPr lang="en-US" dirty="0"/>
              <a:t>Fixed caliper brake (disk brake) is a typical hydraulic service brake used on the low torque side. All features of these hydraulic brakes are designed to operate reliably under adverse ambient conditions while generating low operating expenses.</a:t>
            </a:r>
          </a:p>
        </p:txBody>
      </p:sp>
      <p:sp>
        <p:nvSpPr>
          <p:cNvPr id="3" name="Rectangle 2"/>
          <p:cNvSpPr/>
          <p:nvPr/>
        </p:nvSpPr>
        <p:spPr>
          <a:xfrm>
            <a:off x="484418" y="2678787"/>
            <a:ext cx="6096000" cy="1754326"/>
          </a:xfrm>
          <a:prstGeom prst="rect">
            <a:avLst/>
          </a:prstGeom>
        </p:spPr>
        <p:txBody>
          <a:bodyPr>
            <a:spAutoFit/>
          </a:bodyPr>
          <a:lstStyle/>
          <a:p>
            <a:r>
              <a:rPr lang="en-US" dirty="0"/>
              <a:t>Floating Caliper Design: The ability of the caliper to slide on the guide pins is crucial for ensuring proper and even braking force application, even if the rotor is slightly misaligned. This floating action also helps to distribute the braking force evenly across the brake pad, reducing wear and tear.</a:t>
            </a:r>
          </a:p>
        </p:txBody>
      </p:sp>
      <p:pic>
        <p:nvPicPr>
          <p:cNvPr id="13" name="Picture 12"/>
          <p:cNvPicPr>
            <a:picLocks noChangeAspect="1"/>
          </p:cNvPicPr>
          <p:nvPr/>
        </p:nvPicPr>
        <p:blipFill>
          <a:blip r:embed="rId2"/>
          <a:stretch>
            <a:fillRect/>
          </a:stretch>
        </p:blipFill>
        <p:spPr>
          <a:xfrm>
            <a:off x="8724336" y="1243134"/>
            <a:ext cx="1733678" cy="1733678"/>
          </a:xfrm>
          <a:prstGeom prst="rect">
            <a:avLst/>
          </a:prstGeom>
        </p:spPr>
      </p:pic>
      <p:pic>
        <p:nvPicPr>
          <p:cNvPr id="14" name="Picture 13"/>
          <p:cNvPicPr>
            <a:picLocks noChangeAspect="1"/>
          </p:cNvPicPr>
          <p:nvPr/>
        </p:nvPicPr>
        <p:blipFill>
          <a:blip r:embed="rId3"/>
          <a:stretch>
            <a:fillRect/>
          </a:stretch>
        </p:blipFill>
        <p:spPr>
          <a:xfrm>
            <a:off x="8724336" y="2565522"/>
            <a:ext cx="2110535" cy="2110535"/>
          </a:xfrm>
          <a:prstGeom prst="rect">
            <a:avLst/>
          </a:prstGeom>
        </p:spPr>
      </p:pic>
      <p:sp>
        <p:nvSpPr>
          <p:cNvPr id="4" name="Rectangle 3"/>
          <p:cNvSpPr/>
          <p:nvPr/>
        </p:nvSpPr>
        <p:spPr>
          <a:xfrm>
            <a:off x="484418" y="4303990"/>
            <a:ext cx="10822537" cy="2339102"/>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Applications in Wind Turbines: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Rotor brakes (also known as fast speed dynamic brakes) are used to control over-speed conditions, preventing the turbine blades from rotating too fast in emergency situations or during parking.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They can be mounted on either the low-speed shaft (rotor) or the high-speed shaft (generator).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Floating caliper brakes are particularly useful in wind turbines due to their compact design and self-aligning properties, especially in applications where space is limited.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They are also used in yaw brakes, which hold the nacelle (the housing at the top of the tower that contains the generator and other components) in a fixed position. </a:t>
            </a:r>
            <a:br>
              <a:rPr lang="en-US" dirty="0">
                <a:latin typeface="Times New Roman" panose="02020603050405020304" pitchFamily="18" charset="0"/>
                <a:cs typeface="Times New Roman" panose="02020603050405020304" pitchFamily="18" charset="0"/>
              </a:rPr>
            </a:br>
            <a:endParaRPr lang="en-US" dirty="0"/>
          </a:p>
        </p:txBody>
      </p:sp>
      <p:sp>
        <p:nvSpPr>
          <p:cNvPr id="7" name="Slide Number Placeholder 5">
            <a:extLst>
              <a:ext uri="{FF2B5EF4-FFF2-40B4-BE49-F238E27FC236}">
                <a16:creationId xmlns:a16="http://schemas.microsoft.com/office/drawing/2014/main" id="{58AB2EE1-F431-6949-3FA0-3663171AD44A}"/>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100</a:t>
            </a:fld>
            <a:endParaRPr lang="en-GB" sz="1400" dirty="0">
              <a:solidFill>
                <a:schemeClr val="bg1"/>
              </a:solidFill>
            </a:endParaRPr>
          </a:p>
        </p:txBody>
      </p:sp>
    </p:spTree>
    <p:extLst>
      <p:ext uri="{BB962C8B-B14F-4D97-AF65-F5344CB8AC3E}">
        <p14:creationId xmlns:p14="http://schemas.microsoft.com/office/powerpoint/2010/main" val="24699977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cs typeface="Times New Roman" panose="02020603050405020304" pitchFamily="18" charset="0"/>
              </a:rPr>
              <a:t>Brake</a:t>
            </a:r>
            <a:r>
              <a:rPr lang="en-US" b="1" dirty="0">
                <a:latin typeface="Times New Roman" panose="02020603050405020304" pitchFamily="18" charset="0"/>
                <a:cs typeface="Times New Roman" panose="02020603050405020304" pitchFamily="18" charset="0"/>
              </a:rPr>
              <a:t> </a:t>
            </a:r>
            <a:r>
              <a:rPr lang="en-US" b="1" dirty="0">
                <a:cs typeface="Times New Roman" panose="02020603050405020304" pitchFamily="18" charset="0"/>
              </a:rPr>
              <a:t>system</a:t>
            </a:r>
            <a:endParaRPr lang="en-US" b="1" dirty="0"/>
          </a:p>
        </p:txBody>
      </p:sp>
      <p:sp>
        <p:nvSpPr>
          <p:cNvPr id="3" name="Content Placeholder 2"/>
          <p:cNvSpPr>
            <a:spLocks noGrp="1"/>
          </p:cNvSpPr>
          <p:nvPr>
            <p:ph idx="1"/>
          </p:nvPr>
        </p:nvSpPr>
        <p:spPr>
          <a:xfrm>
            <a:off x="838200" y="2377440"/>
            <a:ext cx="10515600" cy="3686570"/>
          </a:xfrm>
        </p:spPr>
        <p:txBody>
          <a:bodyPr>
            <a:normAutofit/>
          </a:bodyPr>
          <a:lstStyle/>
          <a:p>
            <a:r>
              <a:rPr lang="en-GB" b="1" dirty="0">
                <a:cs typeface="Times New Roman" panose="02020603050405020304" pitchFamily="18" charset="0"/>
              </a:rPr>
              <a:t>ICP</a:t>
            </a:r>
            <a:r>
              <a:rPr lang="en-GB" b="1" dirty="0">
                <a:latin typeface="Times New Roman" panose="02020603050405020304" pitchFamily="18" charset="0"/>
                <a:cs typeface="Times New Roman" panose="02020603050405020304" pitchFamily="18" charset="0"/>
              </a:rPr>
              <a:t> </a:t>
            </a:r>
            <a:r>
              <a:rPr lang="en-GB" b="1" dirty="0">
                <a:cs typeface="Times New Roman" panose="02020603050405020304" pitchFamily="18" charset="0"/>
              </a:rPr>
              <a:t>WIND </a:t>
            </a:r>
          </a:p>
          <a:p>
            <a:endParaRPr lang="en-GB" b="1" u="sng" dirty="0"/>
          </a:p>
          <a:p>
            <a:r>
              <a:rPr lang="en-GB" b="1" dirty="0" err="1">
                <a:cs typeface="Times New Roman" panose="02020603050405020304" pitchFamily="18" charset="0"/>
              </a:rPr>
              <a:t>Svendborg</a:t>
            </a:r>
            <a:r>
              <a:rPr lang="en-GB" b="1" dirty="0">
                <a:cs typeface="Times New Roman" panose="02020603050405020304" pitchFamily="18" charset="0"/>
              </a:rPr>
              <a:t> Brakes   </a:t>
            </a:r>
          </a:p>
          <a:p>
            <a:endParaRPr lang="en-GB" b="1" u="sng" dirty="0"/>
          </a:p>
          <a:p>
            <a:r>
              <a:rPr lang="en-GB" b="1" dirty="0">
                <a:cs typeface="Times New Roman" panose="02020603050405020304" pitchFamily="18" charset="0"/>
              </a:rPr>
              <a:t>KTR </a:t>
            </a:r>
          </a:p>
          <a:p>
            <a:endParaRPr lang="en-GB" b="1" u="sng" dirty="0"/>
          </a:p>
          <a:p>
            <a:r>
              <a:rPr lang="en-GB" b="1" dirty="0" err="1">
                <a:cs typeface="Times New Roman" panose="02020603050405020304" pitchFamily="18" charset="0"/>
              </a:rPr>
              <a:t>Stuwe</a:t>
            </a:r>
            <a:endParaRPr lang="ar-EG" b="1" dirty="0">
              <a:cs typeface="Times New Roman" panose="02020603050405020304" pitchFamily="18" charset="0"/>
            </a:endParaRPr>
          </a:p>
          <a:p>
            <a:endParaRPr lang="ar-EG" b="1" u="sng" dirty="0"/>
          </a:p>
          <a:p>
            <a:endParaRPr lang="en-US" b="1" u="sng" dirty="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457" y="2455317"/>
            <a:ext cx="4321070" cy="819003"/>
          </a:xfrm>
          <a:prstGeom prst="rect">
            <a:avLst/>
          </a:prstGeo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222" y="3391517"/>
            <a:ext cx="4459616" cy="2950029"/>
          </a:xfrm>
          <a:prstGeom prst="rect">
            <a:avLst/>
          </a:prstGeom>
        </p:spPr>
      </p:pic>
      <p:sp>
        <p:nvSpPr>
          <p:cNvPr id="10" name="TextBox 9"/>
          <p:cNvSpPr txBox="1"/>
          <p:nvPr/>
        </p:nvSpPr>
        <p:spPr>
          <a:xfrm>
            <a:off x="992777" y="1619794"/>
            <a:ext cx="7458891" cy="954107"/>
          </a:xfrm>
          <a:prstGeom prst="rect">
            <a:avLst/>
          </a:prstGeom>
          <a:noFill/>
        </p:spPr>
        <p:txBody>
          <a:bodyPr wrap="square" rtlCol="0">
            <a:spAutoFit/>
          </a:bodyPr>
          <a:lstStyle/>
          <a:p>
            <a:pPr lvl="0"/>
            <a:r>
              <a:rPr lang="en-GB" sz="3200" dirty="0">
                <a:latin typeface="+mj-lt"/>
                <a:cs typeface="Times New Roman" panose="02020603050405020304" pitchFamily="18" charset="0"/>
              </a:rPr>
              <a:t>Suppliers in the market: </a:t>
            </a:r>
          </a:p>
          <a:p>
            <a:endParaRPr lang="en-US" sz="2400" dirty="0"/>
          </a:p>
        </p:txBody>
      </p:sp>
      <p:pic>
        <p:nvPicPr>
          <p:cNvPr id="11" name="Picture 10"/>
          <p:cNvPicPr>
            <a:picLocks noChangeAspect="1"/>
          </p:cNvPicPr>
          <p:nvPr/>
        </p:nvPicPr>
        <p:blipFill>
          <a:blip r:embed="rId4"/>
          <a:stretch>
            <a:fillRect/>
          </a:stretch>
        </p:blipFill>
        <p:spPr>
          <a:xfrm>
            <a:off x="11170802" y="0"/>
            <a:ext cx="951532" cy="630907"/>
          </a:xfrm>
          <a:prstGeom prst="rect">
            <a:avLst/>
          </a:prstGeom>
        </p:spPr>
      </p:pic>
      <p:sp>
        <p:nvSpPr>
          <p:cNvPr id="12"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lide Number Placeholder 5">
            <a:extLst>
              <a:ext uri="{FF2B5EF4-FFF2-40B4-BE49-F238E27FC236}">
                <a16:creationId xmlns:a16="http://schemas.microsoft.com/office/drawing/2014/main" id="{195A3C62-A0A1-59AA-B0FA-89FE95D2AD3C}"/>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101</a:t>
            </a:fld>
            <a:endParaRPr lang="en-GB" sz="1400" dirty="0">
              <a:solidFill>
                <a:schemeClr val="bg1"/>
              </a:solidFill>
            </a:endParaRPr>
          </a:p>
        </p:txBody>
      </p:sp>
    </p:spTree>
    <p:extLst>
      <p:ext uri="{BB962C8B-B14F-4D97-AF65-F5344CB8AC3E}">
        <p14:creationId xmlns:p14="http://schemas.microsoft.com/office/powerpoint/2010/main" val="40830412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838200" y="0"/>
            <a:ext cx="10515600" cy="1363142"/>
          </a:xfrm>
        </p:spPr>
        <p:txBody>
          <a:bodyPr/>
          <a:lstStyle/>
          <a:p>
            <a:pPr algn="ctr"/>
            <a:r>
              <a:rPr lang="en-US" dirty="0"/>
              <a:t>Coupling</a:t>
            </a:r>
          </a:p>
        </p:txBody>
      </p:sp>
      <p:sp>
        <p:nvSpPr>
          <p:cNvPr id="13" name="TextBox 12"/>
          <p:cNvSpPr txBox="1"/>
          <p:nvPr/>
        </p:nvSpPr>
        <p:spPr>
          <a:xfrm>
            <a:off x="753361" y="1335940"/>
            <a:ext cx="10658902" cy="393954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Main Objective:</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Research and market analysis</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Standards and guidelines</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Dimensioning of coupling</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Drawings</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Calculation</a:t>
            </a:r>
          </a:p>
          <a:p>
            <a:pPr marL="285750" indent="-285750">
              <a:buFont typeface="Wingdings" panose="05000000000000000000" pitchFamily="2" charset="2"/>
              <a:buChar char="ü"/>
            </a:pPr>
            <a:endParaRPr lang="en-US" dirty="0"/>
          </a:p>
          <a:p>
            <a:endParaRPr lang="en-US" dirty="0"/>
          </a:p>
          <a:p>
            <a:endParaRPr lang="en-US" dirty="0"/>
          </a:p>
        </p:txBody>
      </p:sp>
      <p:sp>
        <p:nvSpPr>
          <p:cNvPr id="2" name="Rectangle 1"/>
          <p:cNvSpPr/>
          <p:nvPr/>
        </p:nvSpPr>
        <p:spPr>
          <a:xfrm>
            <a:off x="484418" y="4398317"/>
            <a:ext cx="6096000" cy="1754326"/>
          </a:xfrm>
          <a:prstGeom prst="rect">
            <a:avLst/>
          </a:prstGeom>
        </p:spPr>
        <p:txBody>
          <a:bodyPr>
            <a:spAutoFit/>
          </a:bodyPr>
          <a:lstStyle/>
          <a:p>
            <a:pPr marL="0" lvl="1"/>
            <a:r>
              <a:rPr lang="en-US" sz="2400" dirty="0">
                <a:solidFill>
                  <a:schemeClr val="dk1"/>
                </a:solidFill>
                <a:latin typeface="Calibri"/>
                <a:ea typeface="Calibri"/>
                <a:cs typeface="Calibri"/>
                <a:sym typeface="Calibri"/>
              </a:rPr>
              <a:t>Main Objectives:</a:t>
            </a:r>
            <a:endParaRPr lang="en-US" dirty="0"/>
          </a:p>
          <a:p>
            <a:pPr marL="0" lvl="1"/>
            <a:endParaRPr lang="en-US" sz="2400" dirty="0">
              <a:solidFill>
                <a:schemeClr val="dk1"/>
              </a:solidFill>
              <a:latin typeface="Calibri"/>
              <a:ea typeface="Calibri"/>
              <a:cs typeface="Calibri"/>
              <a:sym typeface="Calibri"/>
            </a:endParaRPr>
          </a:p>
          <a:p>
            <a:pPr marL="808038" lvl="1" indent="-273050">
              <a:buClr>
                <a:schemeClr val="dk1"/>
              </a:buClr>
              <a:buSzPts val="2000"/>
              <a:buFont typeface="Arial"/>
              <a:buChar char="•"/>
            </a:pPr>
            <a:r>
              <a:rPr lang="en-US" sz="2000" dirty="0">
                <a:solidFill>
                  <a:schemeClr val="dk1"/>
                </a:solidFill>
                <a:latin typeface="Calibri"/>
                <a:ea typeface="Calibri"/>
                <a:cs typeface="Calibri"/>
                <a:sym typeface="Calibri"/>
              </a:rPr>
              <a:t>To handle high torque, Minimize shock loads, and compensate misalignments between the rotor shaft and the gear box</a:t>
            </a:r>
            <a:endParaRPr lang="en-US" dirty="0"/>
          </a:p>
        </p:txBody>
      </p:sp>
      <p:sp>
        <p:nvSpPr>
          <p:cNvPr id="15" name="Rectangle 14"/>
          <p:cNvSpPr/>
          <p:nvPr/>
        </p:nvSpPr>
        <p:spPr>
          <a:xfrm>
            <a:off x="6103747" y="1483391"/>
            <a:ext cx="6096000" cy="2862322"/>
          </a:xfrm>
          <a:prstGeom prst="rect">
            <a:avLst/>
          </a:prstGeom>
        </p:spPr>
        <p:txBody>
          <a:bodyPr>
            <a:spAutoFit/>
          </a:bodyPr>
          <a:lstStyle/>
          <a:p>
            <a:r>
              <a:rPr lang="en-GB" sz="2000" b="1" dirty="0">
                <a:cs typeface="Times New Roman" panose="02020603050405020304" pitchFamily="18" charset="0"/>
              </a:rPr>
              <a:t>Pros</a:t>
            </a:r>
          </a:p>
          <a:p>
            <a:pPr marL="342900" indent="-342900">
              <a:buFont typeface="Arial" panose="020B0604020202020204" pitchFamily="34" charset="0"/>
              <a:buChar char="•"/>
            </a:pPr>
            <a:r>
              <a:rPr lang="en-GB" sz="2000" dirty="0">
                <a:cs typeface="+mj-cs"/>
              </a:rPr>
              <a:t>Control and Safety </a:t>
            </a:r>
          </a:p>
          <a:p>
            <a:pPr marL="342900" indent="-342900">
              <a:buFont typeface="Arial" panose="020B0604020202020204" pitchFamily="34" charset="0"/>
              <a:buChar char="•"/>
            </a:pPr>
            <a:endParaRPr lang="en-GB" sz="2000" dirty="0">
              <a:cs typeface="+mj-cs"/>
            </a:endParaRPr>
          </a:p>
          <a:p>
            <a:pPr marL="342900" indent="-342900">
              <a:buFont typeface="Arial" panose="020B0604020202020204" pitchFamily="34" charset="0"/>
              <a:buChar char="•"/>
            </a:pPr>
            <a:r>
              <a:rPr lang="en-US" sz="2000" dirty="0">
                <a:cs typeface="+mj-cs"/>
              </a:rPr>
              <a:t>Reduced Gearbox Stress</a:t>
            </a:r>
          </a:p>
          <a:p>
            <a:pPr marL="342900" indent="-342900">
              <a:buFont typeface="Arial" panose="020B0604020202020204" pitchFamily="34" charset="0"/>
              <a:buChar char="•"/>
            </a:pPr>
            <a:endParaRPr lang="en-US" sz="2000" dirty="0">
              <a:cs typeface="+mj-cs"/>
            </a:endParaRPr>
          </a:p>
          <a:p>
            <a:r>
              <a:rPr lang="en-GB" sz="2000" b="1" dirty="0">
                <a:cs typeface="Times New Roman" panose="02020603050405020304" pitchFamily="18" charset="0"/>
              </a:rPr>
              <a:t>Cons</a:t>
            </a:r>
          </a:p>
          <a:p>
            <a:pPr marL="342900" indent="-342900">
              <a:buFont typeface="Arial" panose="020B0604020202020204" pitchFamily="34" charset="0"/>
              <a:buChar char="•"/>
            </a:pPr>
            <a:r>
              <a:rPr lang="en-GB" sz="2000" dirty="0">
                <a:cs typeface="+mj-cs"/>
              </a:rPr>
              <a:t>Energy Loss</a:t>
            </a:r>
          </a:p>
          <a:p>
            <a:pPr marL="342900" indent="-342900">
              <a:buFont typeface="Arial" panose="020B0604020202020204" pitchFamily="34" charset="0"/>
              <a:buChar char="•"/>
            </a:pPr>
            <a:endParaRPr lang="en-GB" sz="2000" dirty="0">
              <a:cs typeface="+mj-cs"/>
            </a:endParaRPr>
          </a:p>
          <a:p>
            <a:pPr marL="342900" indent="-342900">
              <a:buFont typeface="Arial" panose="020B0604020202020204" pitchFamily="34" charset="0"/>
              <a:buChar char="•"/>
            </a:pPr>
            <a:r>
              <a:rPr lang="en-GB" sz="2000" dirty="0">
                <a:cs typeface="+mj-cs"/>
              </a:rPr>
              <a:t>High Cost</a:t>
            </a:r>
          </a:p>
        </p:txBody>
      </p:sp>
      <p:sp>
        <p:nvSpPr>
          <p:cNvPr id="3" name="Slide Number Placeholder 5">
            <a:extLst>
              <a:ext uri="{FF2B5EF4-FFF2-40B4-BE49-F238E27FC236}">
                <a16:creationId xmlns:a16="http://schemas.microsoft.com/office/drawing/2014/main" id="{5C7D9950-4A94-CD40-6363-B0A431E38A03}"/>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102</a:t>
            </a:fld>
            <a:endParaRPr lang="en-GB" sz="1400" dirty="0">
              <a:solidFill>
                <a:schemeClr val="bg1"/>
              </a:solidFill>
            </a:endParaRPr>
          </a:p>
        </p:txBody>
      </p:sp>
    </p:spTree>
    <p:extLst>
      <p:ext uri="{BB962C8B-B14F-4D97-AF65-F5344CB8AC3E}">
        <p14:creationId xmlns:p14="http://schemas.microsoft.com/office/powerpoint/2010/main" val="2493090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6"/>
          <p:cNvSpPr txBox="1">
            <a:spLocks noGrp="1"/>
          </p:cNvSpPr>
          <p:nvPr>
            <p:ph type="title"/>
          </p:nvPr>
        </p:nvSpPr>
        <p:spPr>
          <a:xfrm>
            <a:off x="838200" y="854467"/>
            <a:ext cx="10515600" cy="75547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err="1"/>
              <a:t>Jaure</a:t>
            </a:r>
            <a:endParaRPr dirty="0"/>
          </a:p>
        </p:txBody>
      </p:sp>
      <p:sp>
        <p:nvSpPr>
          <p:cNvPr id="126" name="Google Shape;126;p6"/>
          <p:cNvSpPr txBox="1">
            <a:spLocks noGrp="1"/>
          </p:cNvSpPr>
          <p:nvPr>
            <p:ph type="body" idx="1"/>
          </p:nvPr>
        </p:nvSpPr>
        <p:spPr>
          <a:xfrm>
            <a:off x="838200" y="2248678"/>
            <a:ext cx="7830766" cy="4050739"/>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400"/>
              <a:buChar char="•"/>
            </a:pPr>
            <a:r>
              <a:rPr lang="en-US" sz="2400" dirty="0" err="1"/>
              <a:t>Jaure</a:t>
            </a:r>
            <a:r>
              <a:rPr lang="en-US" sz="2400" dirty="0"/>
              <a:t> hydraulic shrink coupling</a:t>
            </a:r>
            <a:endParaRPr dirty="0"/>
          </a:p>
          <a:p>
            <a:pPr marL="685800" lvl="1" indent="-228600" algn="l" rtl="0">
              <a:lnSpc>
                <a:spcPct val="150000"/>
              </a:lnSpc>
              <a:spcBef>
                <a:spcPts val="500"/>
              </a:spcBef>
              <a:spcAft>
                <a:spcPts val="0"/>
              </a:spcAft>
              <a:buClr>
                <a:schemeClr val="dk1"/>
              </a:buClr>
              <a:buSzPts val="2000"/>
              <a:buChar char="•"/>
            </a:pPr>
            <a:r>
              <a:rPr lang="en-US" sz="2000" dirty="0"/>
              <a:t>Easier installation</a:t>
            </a:r>
            <a:endParaRPr dirty="0"/>
          </a:p>
          <a:p>
            <a:pPr marL="685800" lvl="1" indent="-228600" algn="l" rtl="0">
              <a:lnSpc>
                <a:spcPct val="150000"/>
              </a:lnSpc>
              <a:spcBef>
                <a:spcPts val="500"/>
              </a:spcBef>
              <a:spcAft>
                <a:spcPts val="0"/>
              </a:spcAft>
              <a:buClr>
                <a:schemeClr val="dk1"/>
              </a:buClr>
              <a:buSzPts val="2000"/>
              <a:buChar char="•"/>
            </a:pPr>
            <a:r>
              <a:rPr lang="en-US" sz="2000" dirty="0"/>
              <a:t>Can withstand high shock loads</a:t>
            </a:r>
            <a:endParaRPr dirty="0"/>
          </a:p>
          <a:p>
            <a:pPr marL="685800" lvl="1" indent="-228600" algn="l" rtl="0">
              <a:lnSpc>
                <a:spcPct val="150000"/>
              </a:lnSpc>
              <a:spcBef>
                <a:spcPts val="500"/>
              </a:spcBef>
              <a:spcAft>
                <a:spcPts val="0"/>
              </a:spcAft>
              <a:buClr>
                <a:schemeClr val="dk1"/>
              </a:buClr>
              <a:buSzPts val="2000"/>
              <a:buChar char="•"/>
            </a:pPr>
            <a:r>
              <a:rPr lang="en-US" sz="2000" dirty="0"/>
              <a:t>Leakage risk</a:t>
            </a:r>
            <a:endParaRPr dirty="0"/>
          </a:p>
          <a:p>
            <a:pPr marL="685800" lvl="1" indent="-228600" algn="l" rtl="0">
              <a:lnSpc>
                <a:spcPct val="150000"/>
              </a:lnSpc>
              <a:spcBef>
                <a:spcPts val="500"/>
              </a:spcBef>
              <a:spcAft>
                <a:spcPts val="0"/>
              </a:spcAft>
              <a:buClr>
                <a:schemeClr val="dk1"/>
              </a:buClr>
              <a:buSzPts val="2000"/>
              <a:buChar char="•"/>
            </a:pPr>
            <a:r>
              <a:rPr lang="en-US" sz="2000" dirty="0"/>
              <a:t>High pressure oil pump system is needed</a:t>
            </a:r>
            <a:endParaRPr dirty="0"/>
          </a:p>
          <a:p>
            <a:pPr marL="685800" lvl="1" indent="-76200" algn="l" rtl="0">
              <a:lnSpc>
                <a:spcPct val="150000"/>
              </a:lnSpc>
              <a:spcBef>
                <a:spcPts val="500"/>
              </a:spcBef>
              <a:spcAft>
                <a:spcPts val="0"/>
              </a:spcAft>
              <a:buClr>
                <a:schemeClr val="dk1"/>
              </a:buClr>
              <a:buSzPts val="2400"/>
              <a:buNone/>
            </a:pPr>
            <a:endParaRPr dirty="0"/>
          </a:p>
          <a:p>
            <a:pPr marL="228600" lvl="0" indent="-50800" algn="l" rtl="0">
              <a:lnSpc>
                <a:spcPct val="150000"/>
              </a:lnSpc>
              <a:spcBef>
                <a:spcPts val="1000"/>
              </a:spcBef>
              <a:spcAft>
                <a:spcPts val="0"/>
              </a:spcAft>
              <a:buClr>
                <a:schemeClr val="dk1"/>
              </a:buClr>
              <a:buSzPts val="2800"/>
              <a:buNone/>
            </a:pPr>
            <a:endParaRPr dirty="0"/>
          </a:p>
        </p:txBody>
      </p:sp>
      <p:sp>
        <p:nvSpPr>
          <p:cNvPr id="129" name="Google Shape;129;p6"/>
          <p:cNvSpPr txBox="1">
            <a:spLocks noGrp="1"/>
          </p:cNvSpPr>
          <p:nvPr>
            <p:ph type="sldNum" idx="12"/>
          </p:nvPr>
        </p:nvSpPr>
        <p:spPr>
          <a:xfrm>
            <a:off x="8610600" y="645874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103</a:t>
            </a:fld>
            <a:endParaRPr>
              <a:latin typeface="Arial"/>
              <a:ea typeface="Arial"/>
              <a:cs typeface="Arial"/>
              <a:sym typeface="Arial"/>
            </a:endParaRPr>
          </a:p>
        </p:txBody>
      </p:sp>
      <p:sp>
        <p:nvSpPr>
          <p:cNvPr id="130" name="Google Shape;130;p6"/>
          <p:cNvSpPr txBox="1"/>
          <p:nvPr/>
        </p:nvSpPr>
        <p:spPr>
          <a:xfrm>
            <a:off x="-358028" y="1364982"/>
            <a:ext cx="4560588" cy="11280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700"/>
              <a:buFont typeface="Calibri"/>
              <a:buNone/>
            </a:pPr>
            <a:r>
              <a:rPr lang="en-US" sz="3700">
                <a:solidFill>
                  <a:schemeClr val="dk1"/>
                </a:solidFill>
                <a:latin typeface="Calibri"/>
                <a:ea typeface="Calibri"/>
                <a:cs typeface="Calibri"/>
                <a:sym typeface="Calibri"/>
              </a:rPr>
              <a:t>JHC couplings</a:t>
            </a:r>
            <a:endParaRPr/>
          </a:p>
        </p:txBody>
      </p:sp>
      <p:pic>
        <p:nvPicPr>
          <p:cNvPr id="131" name="Google Shape;131;p6"/>
          <p:cNvPicPr preferRelativeResize="0"/>
          <p:nvPr/>
        </p:nvPicPr>
        <p:blipFill rotWithShape="1">
          <a:blip r:embed="rId3">
            <a:alphaModFix/>
          </a:blip>
          <a:srcRect/>
          <a:stretch/>
        </p:blipFill>
        <p:spPr>
          <a:xfrm>
            <a:off x="9227588" y="1784112"/>
            <a:ext cx="2126212" cy="2285017"/>
          </a:xfrm>
          <a:prstGeom prst="rect">
            <a:avLst/>
          </a:prstGeom>
          <a:noFill/>
          <a:ln>
            <a:noFill/>
          </a:ln>
        </p:spPr>
      </p:pic>
      <p:pic>
        <p:nvPicPr>
          <p:cNvPr id="132" name="Google Shape;132;p6"/>
          <p:cNvPicPr preferRelativeResize="0"/>
          <p:nvPr/>
        </p:nvPicPr>
        <p:blipFill rotWithShape="1">
          <a:blip r:embed="rId4">
            <a:alphaModFix/>
          </a:blip>
          <a:srcRect/>
          <a:stretch/>
        </p:blipFill>
        <p:spPr>
          <a:xfrm>
            <a:off x="9415205" y="4068147"/>
            <a:ext cx="1750978" cy="1893500"/>
          </a:xfrm>
          <a:prstGeom prst="rect">
            <a:avLst/>
          </a:prstGeom>
          <a:noFill/>
          <a:ln>
            <a:noFill/>
          </a:ln>
        </p:spPr>
      </p:pic>
      <p:sp>
        <p:nvSpPr>
          <p:cNvPr id="133" name="Google Shape;133;p6"/>
          <p:cNvSpPr txBox="1"/>
          <p:nvPr/>
        </p:nvSpPr>
        <p:spPr>
          <a:xfrm>
            <a:off x="6096000" y="6102080"/>
            <a:ext cx="647824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AEABAB"/>
                </a:solidFill>
                <a:latin typeface="Calibri"/>
                <a:ea typeface="Calibri"/>
                <a:cs typeface="Calibri"/>
                <a:sym typeface="Calibri"/>
              </a:rPr>
              <a:t>Source: https://www.regalrexnord.com/brands/jaure/wind-power-drives</a:t>
            </a:r>
            <a:endParaRPr/>
          </a:p>
        </p:txBody>
      </p:sp>
      <p:pic>
        <p:nvPicPr>
          <p:cNvPr id="11" name="Picture 10"/>
          <p:cNvPicPr>
            <a:picLocks noChangeAspect="1"/>
          </p:cNvPicPr>
          <p:nvPr/>
        </p:nvPicPr>
        <p:blipFill>
          <a:blip r:embed="rId5"/>
          <a:stretch>
            <a:fillRect/>
          </a:stretch>
        </p:blipFill>
        <p:spPr>
          <a:xfrm>
            <a:off x="11170802" y="0"/>
            <a:ext cx="951532" cy="630907"/>
          </a:xfrm>
          <a:prstGeom prst="rect">
            <a:avLst/>
          </a:prstGeom>
        </p:spPr>
      </p:pic>
      <p:sp>
        <p:nvSpPr>
          <p:cNvPr id="10"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5">
            <a:extLst>
              <a:ext uri="{FF2B5EF4-FFF2-40B4-BE49-F238E27FC236}">
                <a16:creationId xmlns:a16="http://schemas.microsoft.com/office/drawing/2014/main" id="{4431371B-510B-DEFF-D183-6992B34443A0}"/>
              </a:ext>
            </a:extLst>
          </p:cNvPr>
          <p:cNvSpPr txBox="1">
            <a:spLocks/>
          </p:cNvSpPr>
          <p:nvPr/>
        </p:nvSpPr>
        <p:spPr>
          <a:xfrm>
            <a:off x="5846846" y="6515528"/>
            <a:ext cx="49412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3F6232-4F06-48BA-8F69-BF531F607829}" type="slidenum">
              <a:rPr lang="en-GB" sz="1400" smtClean="0">
                <a:solidFill>
                  <a:schemeClr val="bg1"/>
                </a:solidFill>
              </a:rPr>
              <a:pPr/>
              <a:t>103</a:t>
            </a:fld>
            <a:endParaRPr lang="en-GB" sz="1400" dirty="0">
              <a:solidFill>
                <a:schemeClr val="bg1"/>
              </a:solidFill>
            </a:endParaRPr>
          </a:p>
        </p:txBody>
      </p:sp>
    </p:spTree>
    <p:extLst>
      <p:ext uri="{BB962C8B-B14F-4D97-AF65-F5344CB8AC3E}">
        <p14:creationId xmlns:p14="http://schemas.microsoft.com/office/powerpoint/2010/main" val="11555025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838200" y="870173"/>
            <a:ext cx="10515600" cy="75547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err="1"/>
              <a:t>Flender</a:t>
            </a:r>
            <a:endParaRPr dirty="0"/>
          </a:p>
        </p:txBody>
      </p:sp>
      <p:sp>
        <p:nvSpPr>
          <p:cNvPr id="116" name="Google Shape;116;p5"/>
          <p:cNvSpPr txBox="1">
            <a:spLocks noGrp="1"/>
          </p:cNvSpPr>
          <p:nvPr>
            <p:ph type="sldNum" idx="12"/>
          </p:nvPr>
        </p:nvSpPr>
        <p:spPr>
          <a:xfrm>
            <a:off x="8610600" y="645874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104</a:t>
            </a:fld>
            <a:endParaRPr/>
          </a:p>
        </p:txBody>
      </p:sp>
      <p:sp>
        <p:nvSpPr>
          <p:cNvPr id="117" name="Google Shape;117;p5"/>
          <p:cNvSpPr txBox="1"/>
          <p:nvPr/>
        </p:nvSpPr>
        <p:spPr>
          <a:xfrm>
            <a:off x="0" y="1537404"/>
            <a:ext cx="4560588" cy="117294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700"/>
              <a:buFont typeface="Calibri"/>
              <a:buNone/>
            </a:pPr>
            <a:r>
              <a:rPr lang="en-US" sz="3700">
                <a:solidFill>
                  <a:schemeClr val="dk1"/>
                </a:solidFill>
                <a:latin typeface="Calibri"/>
                <a:ea typeface="Calibri"/>
                <a:cs typeface="Calibri"/>
                <a:sym typeface="Calibri"/>
              </a:rPr>
              <a:t>ARPEX GIGA wind coupling</a:t>
            </a:r>
            <a:endParaRPr/>
          </a:p>
        </p:txBody>
      </p:sp>
      <p:sp>
        <p:nvSpPr>
          <p:cNvPr id="118" name="Google Shape;118;p5"/>
          <p:cNvSpPr txBox="1"/>
          <p:nvPr/>
        </p:nvSpPr>
        <p:spPr>
          <a:xfrm>
            <a:off x="447869" y="2119576"/>
            <a:ext cx="6783355" cy="4186213"/>
          </a:xfrm>
          <a:prstGeom prst="rect">
            <a:avLst/>
          </a:prstGeom>
          <a:noFill/>
          <a:ln>
            <a:noFill/>
          </a:ln>
        </p:spPr>
        <p:txBody>
          <a:bodyPr spcFirstLastPara="1" wrap="square" lIns="91425" tIns="45700" rIns="91425" bIns="45700" anchor="ctr" anchorCtr="0">
            <a:normAutofit/>
          </a:bodyPr>
          <a:lstStyle/>
          <a:p>
            <a:pPr marL="228600" marR="0" lvl="0" indent="-228600" algn="l" rtl="0">
              <a:lnSpc>
                <a:spcPct val="15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This </a:t>
            </a:r>
            <a:r>
              <a:rPr lang="en-US" sz="2000" dirty="0">
                <a:solidFill>
                  <a:schemeClr val="dk1"/>
                </a:solidFill>
                <a:latin typeface="Calibri"/>
                <a:ea typeface="Calibri"/>
                <a:cs typeface="Calibri"/>
                <a:sym typeface="Calibri"/>
              </a:rPr>
              <a:t>coupling</a:t>
            </a:r>
            <a:r>
              <a:rPr lang="en-US" sz="2400" dirty="0">
                <a:solidFill>
                  <a:schemeClr val="dk1"/>
                </a:solidFill>
                <a:latin typeface="Calibri"/>
                <a:ea typeface="Calibri"/>
                <a:cs typeface="Calibri"/>
                <a:sym typeface="Calibri"/>
              </a:rPr>
              <a:t> can transmit torques of up to 12 </a:t>
            </a:r>
            <a:r>
              <a:rPr lang="en-US" sz="2400" dirty="0" err="1">
                <a:solidFill>
                  <a:schemeClr val="dk1"/>
                </a:solidFill>
                <a:latin typeface="Calibri"/>
                <a:ea typeface="Calibri"/>
                <a:cs typeface="Calibri"/>
                <a:sym typeface="Calibri"/>
              </a:rPr>
              <a:t>MNm</a:t>
            </a:r>
            <a:r>
              <a:rPr lang="en-US" sz="2400" dirty="0">
                <a:solidFill>
                  <a:schemeClr val="dk1"/>
                </a:solidFill>
                <a:latin typeface="Calibri"/>
                <a:ea typeface="Calibri"/>
                <a:cs typeface="Calibri"/>
                <a:sym typeface="Calibri"/>
              </a:rPr>
              <a:t>.</a:t>
            </a:r>
            <a:endParaRPr dirty="0"/>
          </a:p>
          <a:p>
            <a:pPr marL="685800" marR="0" lvl="1" indent="-228600" algn="l" rtl="0">
              <a:lnSpc>
                <a:spcPct val="150000"/>
              </a:lnSpc>
              <a:spcBef>
                <a:spcPts val="5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maintenance-free</a:t>
            </a:r>
            <a:endParaRPr dirty="0"/>
          </a:p>
          <a:p>
            <a:pPr marL="685800" marR="0" lvl="1" indent="-228600" algn="l" rtl="0">
              <a:lnSpc>
                <a:spcPct val="150000"/>
              </a:lnSpc>
              <a:spcBef>
                <a:spcPts val="5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compensate for axial, angular and radial misalignments.</a:t>
            </a:r>
            <a:endParaRPr dirty="0"/>
          </a:p>
          <a:p>
            <a:pPr marL="685800" marR="0" lvl="1" indent="-228600" algn="l" rtl="0">
              <a:lnSpc>
                <a:spcPct val="150000"/>
              </a:lnSpc>
              <a:spcBef>
                <a:spcPts val="5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A lot of Mechanical components</a:t>
            </a:r>
            <a:endParaRPr dirty="0"/>
          </a:p>
          <a:p>
            <a:pPr marL="685800" marR="0" lvl="1" indent="-101600" algn="l" rtl="0">
              <a:lnSpc>
                <a:spcPct val="150000"/>
              </a:lnSpc>
              <a:spcBef>
                <a:spcPts val="5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marL="457200" marR="0" lvl="1" indent="0" algn="l" rtl="0">
              <a:lnSpc>
                <a:spcPct val="150000"/>
              </a:lnSpc>
              <a:spcBef>
                <a:spcPts val="50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19" name="Google Shape;119;p5"/>
          <p:cNvSpPr txBox="1"/>
          <p:nvPr/>
        </p:nvSpPr>
        <p:spPr>
          <a:xfrm>
            <a:off x="6096000" y="5825082"/>
            <a:ext cx="647824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AEABAB"/>
                </a:solidFill>
                <a:latin typeface="Calibri"/>
                <a:ea typeface="Calibri"/>
                <a:cs typeface="Calibri"/>
                <a:sym typeface="Calibri"/>
              </a:rPr>
              <a:t>Source: https://www.flender.com/Produkte/Kupplungen/ARPEX-Windkupplungen/p/ATN09001</a:t>
            </a:r>
            <a:endParaRPr/>
          </a:p>
        </p:txBody>
      </p:sp>
      <p:pic>
        <p:nvPicPr>
          <p:cNvPr id="120" name="Google Shape;120;p5" descr="A blue and silver wheel&#10;&#10;Description automatically generated"/>
          <p:cNvPicPr preferRelativeResize="0">
            <a:picLocks noGrp="1"/>
          </p:cNvPicPr>
          <p:nvPr>
            <p:ph type="body" idx="1"/>
          </p:nvPr>
        </p:nvPicPr>
        <p:blipFill rotWithShape="1">
          <a:blip r:embed="rId3">
            <a:alphaModFix/>
          </a:blip>
          <a:srcRect/>
          <a:stretch/>
        </p:blipFill>
        <p:spPr>
          <a:xfrm>
            <a:off x="8688026" y="2031650"/>
            <a:ext cx="2665774" cy="3176636"/>
          </a:xfrm>
          <a:prstGeom prst="rect">
            <a:avLst/>
          </a:prstGeom>
          <a:noFill/>
          <a:ln>
            <a:noFill/>
          </a:ln>
        </p:spPr>
      </p:pic>
      <p:pic>
        <p:nvPicPr>
          <p:cNvPr id="10" name="Picture 9"/>
          <p:cNvPicPr>
            <a:picLocks noChangeAspect="1"/>
          </p:cNvPicPr>
          <p:nvPr/>
        </p:nvPicPr>
        <p:blipFill>
          <a:blip r:embed="rId4"/>
          <a:stretch>
            <a:fillRect/>
          </a:stretch>
        </p:blipFill>
        <p:spPr>
          <a:xfrm>
            <a:off x="11170802" y="0"/>
            <a:ext cx="951532" cy="630907"/>
          </a:xfrm>
          <a:prstGeom prst="rect">
            <a:avLst/>
          </a:prstGeom>
        </p:spPr>
      </p:pic>
      <p:sp>
        <p:nvSpPr>
          <p:cNvPr id="9"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5">
            <a:extLst>
              <a:ext uri="{FF2B5EF4-FFF2-40B4-BE49-F238E27FC236}">
                <a16:creationId xmlns:a16="http://schemas.microsoft.com/office/drawing/2014/main" id="{1D49A948-3076-D018-56B5-0FBD1C42623E}"/>
              </a:ext>
            </a:extLst>
          </p:cNvPr>
          <p:cNvSpPr txBox="1">
            <a:spLocks/>
          </p:cNvSpPr>
          <p:nvPr/>
        </p:nvSpPr>
        <p:spPr>
          <a:xfrm>
            <a:off x="5846846" y="6515528"/>
            <a:ext cx="49412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3F6232-4F06-48BA-8F69-BF531F607829}" type="slidenum">
              <a:rPr lang="en-GB" sz="1400" smtClean="0">
                <a:solidFill>
                  <a:schemeClr val="bg1"/>
                </a:solidFill>
              </a:rPr>
              <a:pPr/>
              <a:t>104</a:t>
            </a:fld>
            <a:endParaRPr lang="en-GB" sz="1400" dirty="0">
              <a:solidFill>
                <a:schemeClr val="bg1"/>
              </a:solidFill>
            </a:endParaRPr>
          </a:p>
        </p:txBody>
      </p:sp>
    </p:spTree>
    <p:extLst>
      <p:ext uri="{BB962C8B-B14F-4D97-AF65-F5344CB8AC3E}">
        <p14:creationId xmlns:p14="http://schemas.microsoft.com/office/powerpoint/2010/main" val="41907757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590717" y="831600"/>
            <a:ext cx="10515600" cy="75547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err="1"/>
              <a:t>Geislinger</a:t>
            </a:r>
            <a:endParaRPr dirty="0"/>
          </a:p>
        </p:txBody>
      </p:sp>
      <p:pic>
        <p:nvPicPr>
          <p:cNvPr id="139" name="Google Shape;139;p7" descr="A red and white circular object&#10;&#10;Description automatically generated"/>
          <p:cNvPicPr preferRelativeResize="0">
            <a:picLocks noGrp="1"/>
          </p:cNvPicPr>
          <p:nvPr>
            <p:ph type="body" idx="1"/>
          </p:nvPr>
        </p:nvPicPr>
        <p:blipFill rotWithShape="1">
          <a:blip r:embed="rId3">
            <a:alphaModFix/>
          </a:blip>
          <a:srcRect/>
          <a:stretch/>
        </p:blipFill>
        <p:spPr>
          <a:xfrm>
            <a:off x="8357254" y="1974503"/>
            <a:ext cx="3654574" cy="354370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142" name="Google Shape;142;p7"/>
          <p:cNvSpPr txBox="1">
            <a:spLocks noGrp="1"/>
          </p:cNvSpPr>
          <p:nvPr>
            <p:ph type="sldNum" idx="12"/>
          </p:nvPr>
        </p:nvSpPr>
        <p:spPr>
          <a:xfrm>
            <a:off x="8610600" y="645874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105</a:t>
            </a:fld>
            <a:endParaRPr/>
          </a:p>
        </p:txBody>
      </p:sp>
      <p:sp>
        <p:nvSpPr>
          <p:cNvPr id="143" name="Google Shape;143;p7"/>
          <p:cNvSpPr txBox="1"/>
          <p:nvPr/>
        </p:nvSpPr>
        <p:spPr>
          <a:xfrm>
            <a:off x="-86603" y="956205"/>
            <a:ext cx="4560588" cy="11280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700"/>
              <a:buFont typeface="Calibri"/>
              <a:buNone/>
            </a:pPr>
            <a:r>
              <a:rPr lang="en-US" sz="3700" dirty="0">
                <a:solidFill>
                  <a:schemeClr val="dk1"/>
                </a:solidFill>
                <a:latin typeface="Calibri"/>
                <a:ea typeface="Calibri"/>
                <a:cs typeface="Calibri"/>
                <a:sym typeface="Calibri"/>
              </a:rPr>
              <a:t>COMPOWIND Coupling</a:t>
            </a:r>
            <a:endParaRPr dirty="0"/>
          </a:p>
        </p:txBody>
      </p:sp>
      <p:sp>
        <p:nvSpPr>
          <p:cNvPr id="144" name="Google Shape;144;p7"/>
          <p:cNvSpPr txBox="1"/>
          <p:nvPr/>
        </p:nvSpPr>
        <p:spPr>
          <a:xfrm>
            <a:off x="590717" y="2161200"/>
            <a:ext cx="7766537" cy="4193656"/>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l" rtl="0">
              <a:lnSpc>
                <a:spcPct val="150000"/>
              </a:lnSpc>
              <a:spcBef>
                <a:spcPts val="0"/>
              </a:spcBef>
              <a:spcAft>
                <a:spcPts val="0"/>
              </a:spcAft>
              <a:buClr>
                <a:schemeClr val="dk1"/>
              </a:buClr>
              <a:buSzPct val="100000"/>
              <a:buFont typeface="Arial"/>
              <a:buNone/>
            </a:pPr>
            <a:r>
              <a:rPr lang="en-US" sz="2400" dirty="0">
                <a:solidFill>
                  <a:schemeClr val="dk1"/>
                </a:solidFill>
                <a:latin typeface="Calibri"/>
                <a:ea typeface="Calibri"/>
                <a:cs typeface="Calibri"/>
                <a:sym typeface="Calibri"/>
              </a:rPr>
              <a:t>An innovative concept of fatigue-resistant and maintenance-free fiber composite membranes. With more than 90% reduction of rotor non-torque loads.</a:t>
            </a:r>
            <a:endParaRPr dirty="0"/>
          </a:p>
          <a:p>
            <a:pPr marL="228600" marR="0" lvl="0" indent="-228600" algn="l" rtl="0">
              <a:lnSpc>
                <a:spcPct val="150000"/>
              </a:lnSpc>
              <a:spcBef>
                <a:spcPts val="1000"/>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Fatigue-resistant</a:t>
            </a:r>
            <a:endParaRPr dirty="0"/>
          </a:p>
          <a:p>
            <a:pPr marL="228600" marR="0" lvl="0" indent="-228600" algn="l" rtl="0">
              <a:lnSpc>
                <a:spcPct val="150000"/>
              </a:lnSpc>
              <a:spcBef>
                <a:spcPts val="1000"/>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Maintenance-free</a:t>
            </a:r>
            <a:endParaRPr dirty="0"/>
          </a:p>
          <a:p>
            <a:pPr marL="228600" marR="0" lvl="0" indent="-228600" algn="l" rtl="0">
              <a:lnSpc>
                <a:spcPct val="150000"/>
              </a:lnSpc>
              <a:spcBef>
                <a:spcPts val="1000"/>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No aging, no wear, resistant to heat, frost, and saltwater</a:t>
            </a:r>
            <a:endParaRPr dirty="0"/>
          </a:p>
          <a:p>
            <a:pPr marL="228600" marR="0" lvl="0" indent="-228600" algn="l" rtl="0">
              <a:lnSpc>
                <a:spcPct val="150000"/>
              </a:lnSpc>
              <a:spcBef>
                <a:spcPts val="1000"/>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Diameters up to 3.5 m</a:t>
            </a:r>
            <a:endParaRPr dirty="0"/>
          </a:p>
          <a:p>
            <a:pPr marL="228600" marR="0" lvl="0" indent="-228600" algn="l" rtl="0">
              <a:lnSpc>
                <a:spcPct val="150000"/>
              </a:lnSpc>
              <a:spcBef>
                <a:spcPts val="1000"/>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Weight-saving design</a:t>
            </a:r>
            <a:endParaRPr dirty="0"/>
          </a:p>
          <a:p>
            <a:pPr marL="228600" marR="0" lvl="0" indent="-228600" algn="l" rtl="0">
              <a:lnSpc>
                <a:spcPct val="150000"/>
              </a:lnSpc>
              <a:spcBef>
                <a:spcPts val="1000"/>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Long life cycle</a:t>
            </a:r>
            <a:endParaRPr dirty="0"/>
          </a:p>
        </p:txBody>
      </p:sp>
      <p:sp>
        <p:nvSpPr>
          <p:cNvPr id="145" name="Google Shape;145;p7"/>
          <p:cNvSpPr txBox="1"/>
          <p:nvPr/>
        </p:nvSpPr>
        <p:spPr>
          <a:xfrm>
            <a:off x="6918648" y="5794311"/>
            <a:ext cx="557037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AEABAB"/>
                </a:solidFill>
                <a:latin typeface="Calibri"/>
                <a:ea typeface="Calibri"/>
                <a:cs typeface="Calibri"/>
                <a:sym typeface="Calibri"/>
              </a:rPr>
              <a:t>Source: https://www.geislinger.com/en/products/product/compowind-coupling/</a:t>
            </a:r>
            <a:endParaRPr/>
          </a:p>
        </p:txBody>
      </p:sp>
      <p:pic>
        <p:nvPicPr>
          <p:cNvPr id="10" name="Picture 9"/>
          <p:cNvPicPr>
            <a:picLocks noChangeAspect="1"/>
          </p:cNvPicPr>
          <p:nvPr/>
        </p:nvPicPr>
        <p:blipFill>
          <a:blip r:embed="rId4"/>
          <a:stretch>
            <a:fillRect/>
          </a:stretch>
        </p:blipFill>
        <p:spPr>
          <a:xfrm>
            <a:off x="11170802" y="0"/>
            <a:ext cx="951532" cy="630907"/>
          </a:xfrm>
          <a:prstGeom prst="rect">
            <a:avLst/>
          </a:prstGeom>
        </p:spPr>
      </p:pic>
      <p:sp>
        <p:nvSpPr>
          <p:cNvPr id="9"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5">
            <a:extLst>
              <a:ext uri="{FF2B5EF4-FFF2-40B4-BE49-F238E27FC236}">
                <a16:creationId xmlns:a16="http://schemas.microsoft.com/office/drawing/2014/main" id="{9A48669D-3476-532E-2B3B-E04207946D07}"/>
              </a:ext>
            </a:extLst>
          </p:cNvPr>
          <p:cNvSpPr txBox="1">
            <a:spLocks/>
          </p:cNvSpPr>
          <p:nvPr/>
        </p:nvSpPr>
        <p:spPr>
          <a:xfrm>
            <a:off x="5846846" y="6515528"/>
            <a:ext cx="49412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3F6232-4F06-48BA-8F69-BF531F607829}" type="slidenum">
              <a:rPr lang="en-GB" sz="1400" smtClean="0">
                <a:solidFill>
                  <a:schemeClr val="bg1"/>
                </a:solidFill>
              </a:rPr>
              <a:pPr/>
              <a:t>105</a:t>
            </a:fld>
            <a:endParaRPr lang="en-GB" sz="1400" dirty="0">
              <a:solidFill>
                <a:schemeClr val="bg1"/>
              </a:solidFill>
            </a:endParaRPr>
          </a:p>
        </p:txBody>
      </p:sp>
    </p:spTree>
    <p:extLst>
      <p:ext uri="{BB962C8B-B14F-4D97-AF65-F5344CB8AC3E}">
        <p14:creationId xmlns:p14="http://schemas.microsoft.com/office/powerpoint/2010/main" val="29483247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05" y="0"/>
            <a:ext cx="10515600" cy="1325563"/>
          </a:xfrm>
        </p:spPr>
        <p:txBody>
          <a:bodyPr>
            <a:normAutofit/>
          </a:bodyPr>
          <a:lstStyle/>
          <a:p>
            <a:br>
              <a:rPr lang="en-US" b="1" i="1" u="sng" dirty="0">
                <a:solidFill>
                  <a:srgbClr val="002060"/>
                </a:solidFill>
              </a:rPr>
            </a:br>
            <a:endParaRPr lang="en-US" dirty="0"/>
          </a:p>
        </p:txBody>
      </p:sp>
      <p:sp>
        <p:nvSpPr>
          <p:cNvPr id="3" name="Content Placeholder 2"/>
          <p:cNvSpPr>
            <a:spLocks noGrp="1"/>
          </p:cNvSpPr>
          <p:nvPr>
            <p:ph idx="1"/>
          </p:nvPr>
        </p:nvSpPr>
        <p:spPr>
          <a:xfrm>
            <a:off x="212556" y="814972"/>
            <a:ext cx="11686675" cy="5176754"/>
          </a:xfrm>
        </p:spPr>
        <p:txBody>
          <a:bodyPr>
            <a:normAutofit/>
          </a:bodyPr>
          <a:lstStyle/>
          <a:p>
            <a:r>
              <a:rPr lang="en-US" sz="1800" dirty="0">
                <a:latin typeface="Times New Roman" panose="02020603050405020304" pitchFamily="18" charset="0"/>
                <a:cs typeface="Times New Roman" panose="02020603050405020304" pitchFamily="18" charset="0"/>
              </a:rPr>
              <a:t>Got some idea about from the internet and some website that is </a:t>
            </a:r>
            <a:r>
              <a:rPr lang="en-US" sz="1800" b="1" u="sng" dirty="0">
                <a:latin typeface="Times New Roman" panose="02020603050405020304" pitchFamily="18" charset="0"/>
                <a:cs typeface="Times New Roman" panose="02020603050405020304" pitchFamily="18" charset="0"/>
              </a:rPr>
              <a:t>Winenergy</a:t>
            </a:r>
            <a:r>
              <a:rPr lang="en-US" sz="1800" dirty="0">
                <a:latin typeface="Times New Roman" panose="02020603050405020304" pitchFamily="18" charset="0"/>
                <a:cs typeface="Times New Roman" panose="02020603050405020304" pitchFamily="18" charset="0"/>
              </a:rPr>
              <a:t> group of company which origin of the German possible to provide in Syria because they have large production of gearbox which can gives good amount of work output and higher generation rates.</a:t>
            </a:r>
          </a:p>
          <a:p>
            <a:r>
              <a:rPr lang="en-US" sz="1800" dirty="0">
                <a:latin typeface="Times New Roman" panose="02020603050405020304" pitchFamily="18" charset="0"/>
                <a:cs typeface="Times New Roman" panose="02020603050405020304" pitchFamily="18" charset="0"/>
              </a:rPr>
              <a:t>Enercon company is also leading for supplies in Syrian region.</a:t>
            </a:r>
          </a:p>
          <a:p>
            <a:r>
              <a:rPr lang="en-US" sz="1800" dirty="0">
                <a:latin typeface="Times New Roman" panose="02020603050405020304" pitchFamily="18" charset="0"/>
                <a:cs typeface="Times New Roman" panose="02020603050405020304" pitchFamily="18" charset="0"/>
              </a:rPr>
              <a:t>ZF wind power </a:t>
            </a:r>
            <a:r>
              <a:rPr lang="en-US" sz="1800" dirty="0" err="1">
                <a:latin typeface="Times New Roman" panose="02020603050405020304" pitchFamily="18" charset="0"/>
                <a:cs typeface="Times New Roman" panose="02020603050405020304" pitchFamily="18" charset="0"/>
              </a:rPr>
              <a:t>Antwerpen</a:t>
            </a:r>
            <a:r>
              <a:rPr lang="en-US" sz="1800" dirty="0">
                <a:latin typeface="Times New Roman" panose="02020603050405020304" pitchFamily="18" charset="0"/>
                <a:cs typeface="Times New Roman" panose="02020603050405020304" pitchFamily="18" charset="0"/>
              </a:rPr>
              <a:t> also who is responsible to provide in this country</a:t>
            </a:r>
          </a:p>
          <a:p>
            <a:r>
              <a:rPr lang="en-US" sz="1800" dirty="0">
                <a:latin typeface="Times New Roman" panose="02020603050405020304" pitchFamily="18" charset="0"/>
                <a:cs typeface="Times New Roman" panose="02020603050405020304" pitchFamily="18" charset="0"/>
              </a:rPr>
              <a:t> ZF wind power and giants company like Siemens and flander 40-50% stockholder for this project for suppliers.</a:t>
            </a:r>
          </a:p>
          <a:p>
            <a:pPr marL="0" indent="0">
              <a:buNone/>
            </a:pPr>
            <a:r>
              <a:rPr lang="en-US" sz="1800" dirty="0">
                <a:latin typeface="Times New Roman" panose="02020603050405020304" pitchFamily="18" charset="0"/>
                <a:cs typeface="Times New Roman" panose="02020603050405020304" pitchFamily="18" charset="0"/>
              </a:rPr>
              <a:t>      ( Above companies are located </a:t>
            </a:r>
            <a:r>
              <a:rPr lang="en-US" sz="1800" b="1" u="sng" dirty="0">
                <a:latin typeface="Times New Roman" panose="02020603050405020304" pitchFamily="18" charset="0"/>
                <a:cs typeface="Times New Roman" panose="02020603050405020304" pitchFamily="18" charset="0"/>
              </a:rPr>
              <a:t>in European region </a:t>
            </a:r>
            <a:r>
              <a:rPr lang="en-US" sz="1800" dirty="0">
                <a:latin typeface="Times New Roman" panose="02020603050405020304" pitchFamily="18" charset="0"/>
                <a:cs typeface="Times New Roman" panose="02020603050405020304" pitchFamily="18" charset="0"/>
              </a:rPr>
              <a:t>mostly are capable enough)</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Goldwind</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Dongfang</a:t>
            </a:r>
            <a:r>
              <a:rPr lang="en-US" sz="1800" dirty="0">
                <a:latin typeface="Times New Roman" panose="02020603050405020304" pitchFamily="18" charset="0"/>
                <a:cs typeface="Times New Roman" panose="02020603050405020304" pitchFamily="18" charset="0"/>
              </a:rPr>
              <a:t> is also could become leading for suppliers of gearbox,brake,coupling ( </a:t>
            </a:r>
            <a:r>
              <a:rPr lang="en-US" sz="1800" b="1" u="sng" dirty="0">
                <a:latin typeface="Times New Roman" panose="02020603050405020304" pitchFamily="18" charset="0"/>
                <a:cs typeface="Times New Roman" panose="02020603050405020304" pitchFamily="18" charset="0"/>
              </a:rPr>
              <a:t>Asian region </a:t>
            </a:r>
            <a:r>
              <a:rPr lang="en-US" sz="1800" dirty="0">
                <a:latin typeface="Times New Roman" panose="02020603050405020304" pitchFamily="18" charset="0"/>
                <a:cs typeface="Times New Roman" panose="02020603050405020304" pitchFamily="18" charset="0"/>
              </a:rPr>
              <a:t>and these companies located in china )</a:t>
            </a:r>
          </a:p>
          <a:p>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1170802" y="0"/>
            <a:ext cx="951532" cy="630907"/>
          </a:xfrm>
          <a:prstGeom prst="rect">
            <a:avLst/>
          </a:prstGeom>
        </p:spPr>
      </p:pic>
      <p:sp>
        <p:nvSpPr>
          <p:cNvPr id="5" name="Rectangle 4"/>
          <p:cNvSpPr/>
          <p:nvPr/>
        </p:nvSpPr>
        <p:spPr>
          <a:xfrm>
            <a:off x="394952" y="4237400"/>
            <a:ext cx="6096000" cy="1754326"/>
          </a:xfrm>
          <a:prstGeom prst="rect">
            <a:avLst/>
          </a:prstGeom>
        </p:spPr>
        <p:txBody>
          <a:bodyPr>
            <a:spAutoFit/>
          </a:bodyPr>
          <a:lstStyle/>
          <a:p>
            <a:r>
              <a:rPr lang="en-US" u="sng" dirty="0">
                <a:latin typeface="Times New Roman" panose="02020603050405020304" pitchFamily="18" charset="0"/>
                <a:cs typeface="Times New Roman" panose="02020603050405020304" pitchFamily="18" charset="0"/>
              </a:rPr>
              <a:t>Research on previous year documents and got information about </a:t>
            </a:r>
            <a:r>
              <a:rPr lang="en-US" u="sng" dirty="0" err="1">
                <a:latin typeface="Times New Roman" panose="02020603050405020304" pitchFamily="18" charset="0"/>
                <a:cs typeface="Times New Roman" panose="02020603050405020304" pitchFamily="18" charset="0"/>
              </a:rPr>
              <a:t>gearbox,brake,coupling</a:t>
            </a:r>
            <a:endParaRPr lang="en-US" u="sng" dirty="0">
              <a:latin typeface="Times New Roman" panose="02020603050405020304" pitchFamily="18" charset="0"/>
              <a:cs typeface="Times New Roman" panose="02020603050405020304" pitchFamily="18" charset="0"/>
            </a:endParaRPr>
          </a:p>
          <a:p>
            <a:r>
              <a:rPr lang="en-US" u="sng" dirty="0">
                <a:latin typeface="Times New Roman" panose="02020603050405020304" pitchFamily="18" charset="0"/>
                <a:cs typeface="Times New Roman" panose="02020603050405020304" pitchFamily="18" charset="0"/>
              </a:rPr>
              <a:t>Research on appropriate drive train concept and gearbox </a:t>
            </a:r>
          </a:p>
          <a:p>
            <a:r>
              <a:rPr lang="en-US" u="sng" dirty="0">
                <a:latin typeface="Times New Roman" panose="02020603050405020304" pitchFamily="18" charset="0"/>
                <a:cs typeface="Times New Roman" panose="02020603050405020304" pitchFamily="18" charset="0"/>
              </a:rPr>
              <a:t>Research on standards and guild line and benchmarks for </a:t>
            </a:r>
            <a:r>
              <a:rPr lang="en-US" u="sng" dirty="0" err="1">
                <a:latin typeface="Times New Roman" panose="02020603050405020304" pitchFamily="18" charset="0"/>
                <a:cs typeface="Times New Roman" panose="02020603050405020304" pitchFamily="18" charset="0"/>
              </a:rPr>
              <a:t>gearbox,brake,coupling</a:t>
            </a:r>
            <a:endParaRPr lang="en-US" u="sng" dirty="0">
              <a:latin typeface="Times New Roman" panose="02020603050405020304" pitchFamily="18" charset="0"/>
              <a:cs typeface="Times New Roman" panose="02020603050405020304" pitchFamily="18" charset="0"/>
            </a:endParaRPr>
          </a:p>
          <a:p>
            <a:r>
              <a:rPr lang="en-US" u="sng" dirty="0">
                <a:latin typeface="Times New Roman" panose="02020603050405020304" pitchFamily="18" charset="0"/>
                <a:cs typeface="Times New Roman" panose="02020603050405020304" pitchFamily="18" charset="0"/>
              </a:rPr>
              <a:t>Research on Syrian market and know about suppliers </a:t>
            </a:r>
            <a:r>
              <a:rPr lang="en-US" b="1" i="1" u="sng" dirty="0">
                <a:latin typeface="Times New Roman" panose="02020603050405020304" pitchFamily="18" charset="0"/>
                <a:cs typeface="Times New Roman" panose="02020603050405020304" pitchFamily="18" charset="0"/>
              </a:rPr>
              <a:t> </a:t>
            </a:r>
          </a:p>
        </p:txBody>
      </p:sp>
      <p:sp>
        <p:nvSpPr>
          <p:cNvPr id="6"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Slide Number Placeholder 5">
            <a:extLst>
              <a:ext uri="{FF2B5EF4-FFF2-40B4-BE49-F238E27FC236}">
                <a16:creationId xmlns:a16="http://schemas.microsoft.com/office/drawing/2014/main" id="{CEE87B57-AD60-742A-2989-F31333188105}"/>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106</a:t>
            </a:fld>
            <a:endParaRPr lang="en-GB" sz="1400" dirty="0">
              <a:solidFill>
                <a:schemeClr val="bg1"/>
              </a:solidFill>
            </a:endParaRPr>
          </a:p>
        </p:txBody>
      </p:sp>
    </p:spTree>
    <p:extLst>
      <p:ext uri="{BB962C8B-B14F-4D97-AF65-F5344CB8AC3E}">
        <p14:creationId xmlns:p14="http://schemas.microsoft.com/office/powerpoint/2010/main" val="38232207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7" y="1329195"/>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itel 1">
            <a:extLst>
              <a:ext uri="{FF2B5EF4-FFF2-40B4-BE49-F238E27FC236}">
                <a16:creationId xmlns:a16="http://schemas.microsoft.com/office/drawing/2014/main" id="{4E58F567-4E66-370E-9C33-97B00E93EE7D}"/>
              </a:ext>
            </a:extLst>
          </p:cNvPr>
          <p:cNvSpPr>
            <a:spLocks noGrp="1"/>
          </p:cNvSpPr>
          <p:nvPr>
            <p:ph type="title"/>
          </p:nvPr>
        </p:nvSpPr>
        <p:spPr>
          <a:xfrm>
            <a:off x="1799092" y="691498"/>
            <a:ext cx="8589633" cy="712728"/>
          </a:xfrm>
        </p:spPr>
        <p:txBody>
          <a:bodyPr>
            <a:normAutofit/>
          </a:bodyPr>
          <a:lstStyle/>
          <a:p>
            <a:pPr algn="ctr"/>
            <a:r>
              <a:rPr lang="en-GB" sz="4000" b="1" dirty="0">
                <a:latin typeface="Times New Roman" panose="02020603050405020304" pitchFamily="18" charset="0"/>
                <a:cs typeface="Times New Roman" panose="02020603050405020304" pitchFamily="18" charset="0"/>
              </a:rPr>
              <a:t>Objectives</a:t>
            </a:r>
            <a:endParaRPr lang="de-DE" sz="40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1147AE5-D007-1ACE-A6F0-1C909970DF43}"/>
              </a:ext>
            </a:extLst>
          </p:cNvPr>
          <p:cNvSpPr txBox="1"/>
          <p:nvPr/>
        </p:nvSpPr>
        <p:spPr>
          <a:xfrm>
            <a:off x="1336147" y="1524826"/>
            <a:ext cx="6754761" cy="50552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Machine Bed: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Variants</a:t>
            </a:r>
            <a:endPar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Interfaces</a:t>
            </a:r>
            <a:endPar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Design &amp;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Calculations</a:t>
            </a:r>
            <a:endPar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it-IT"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Yaw</a:t>
            </a:r>
            <a:r>
              <a:rPr kumimoji="0" lang="it-IT"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System:</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Variants</a:t>
            </a:r>
            <a:endPar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Specification</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&amp;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Calculations</a:t>
            </a:r>
            <a:endPar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Control and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wear</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considerations</a:t>
            </a:r>
            <a:endPar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it-IT" sz="2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Shared</a:t>
            </a:r>
            <a:r>
              <a:rPr kumimoji="0" lang="it-IT"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Tasks:</a:t>
            </a: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Supplier base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analysis</a:t>
            </a:r>
            <a:endPar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3716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Benchmarking and concept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definition</a:t>
            </a:r>
            <a:endParaRPr kumimoji="0" lang="it-IT"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Slide Number Placeholder 5">
            <a:extLst>
              <a:ext uri="{FF2B5EF4-FFF2-40B4-BE49-F238E27FC236}">
                <a16:creationId xmlns:a16="http://schemas.microsoft.com/office/drawing/2014/main" id="{73BC83B3-CD03-3AA6-158D-3CD3ECA868E6}"/>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107</a:t>
            </a:fld>
            <a:endParaRPr lang="en-GB" sz="1400" dirty="0">
              <a:solidFill>
                <a:schemeClr val="bg1"/>
              </a:solidFill>
            </a:endParaRPr>
          </a:p>
        </p:txBody>
      </p:sp>
    </p:spTree>
    <p:extLst>
      <p:ext uri="{BB962C8B-B14F-4D97-AF65-F5344CB8AC3E}">
        <p14:creationId xmlns:p14="http://schemas.microsoft.com/office/powerpoint/2010/main" val="5973591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8C9DC-16E6-3BD5-2043-C96CC1B43C0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866169ED-B833-29F3-8658-83F40D672657}"/>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2B099A07-0EEC-6434-B856-32B00A5DB838}"/>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33D2FA08-775D-C944-3CAE-7A8FF266318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D0A57D94-2076-D3B9-5270-9ABD839F010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572751FC-8B53-F89A-4442-52E44DACE40D}"/>
              </a:ext>
            </a:extLst>
          </p:cNvPr>
          <p:cNvCxnSpPr/>
          <p:nvPr/>
        </p:nvCxnSpPr>
        <p:spPr>
          <a:xfrm>
            <a:off x="486508" y="1427517"/>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itel 1">
            <a:extLst>
              <a:ext uri="{FF2B5EF4-FFF2-40B4-BE49-F238E27FC236}">
                <a16:creationId xmlns:a16="http://schemas.microsoft.com/office/drawing/2014/main" id="{4D54CF9E-3BFC-4C04-6845-C9C4EEE5F519}"/>
              </a:ext>
            </a:extLst>
          </p:cNvPr>
          <p:cNvSpPr>
            <a:spLocks noGrp="1"/>
          </p:cNvSpPr>
          <p:nvPr>
            <p:ph type="title"/>
          </p:nvPr>
        </p:nvSpPr>
        <p:spPr>
          <a:xfrm>
            <a:off x="1799093" y="820406"/>
            <a:ext cx="8589633" cy="712728"/>
          </a:xfrm>
        </p:spPr>
        <p:txBody>
          <a:bodyPr>
            <a:normAutofit/>
          </a:bodyPr>
          <a:lstStyle/>
          <a:p>
            <a:pPr algn="ctr"/>
            <a:r>
              <a:rPr lang="de-DE" sz="4000" b="1" dirty="0">
                <a:latin typeface="Times New Roman" panose="02020603050405020304" pitchFamily="18" charset="0"/>
                <a:cs typeface="Times New Roman" panose="02020603050405020304" pitchFamily="18" charset="0"/>
              </a:rPr>
              <a:t>Week 1: </a:t>
            </a:r>
            <a:r>
              <a:rPr lang="en-US" sz="4000" b="1" dirty="0">
                <a:latin typeface="Times New Roman" panose="02020603050405020304" pitchFamily="18" charset="0"/>
                <a:cs typeface="Times New Roman" panose="02020603050405020304" pitchFamily="18" charset="0"/>
              </a:rPr>
              <a:t>Kickoff &amp; Setup</a:t>
            </a:r>
            <a:endParaRPr lang="de-DE"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D909D29-E87D-82CF-13C8-09B26FA93A51}"/>
              </a:ext>
            </a:extLst>
          </p:cNvPr>
          <p:cNvSpPr txBox="1"/>
          <p:nvPr/>
        </p:nvSpPr>
        <p:spPr>
          <a:xfrm>
            <a:off x="1256438" y="1678265"/>
            <a:ext cx="9674942" cy="22698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Tasks: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Studied</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kickoff slides (team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role</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deliverables).</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Downloaded</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software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Solidworks</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Ansys</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Matlab)</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Obtained</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last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year’s</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documentation</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Reviewed</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IEC 61400 &amp; DNV standards for </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nacelle</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it-IT"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yaw</a:t>
            </a:r>
            <a:r>
              <a:rPr kumimoji="0" lang="it-IT"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4" name="TextBox 3">
            <a:extLst>
              <a:ext uri="{FF2B5EF4-FFF2-40B4-BE49-F238E27FC236}">
                <a16:creationId xmlns:a16="http://schemas.microsoft.com/office/drawing/2014/main" id="{597C909B-B7B6-7EBD-5DDF-1AA163028C1E}"/>
              </a:ext>
            </a:extLst>
          </p:cNvPr>
          <p:cNvSpPr txBox="1"/>
          <p:nvPr/>
        </p:nvSpPr>
        <p:spPr>
          <a:xfrm>
            <a:off x="1288026" y="4237227"/>
            <a:ext cx="6096000" cy="1454244"/>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Outcome:</a:t>
            </a:r>
            <a:endParaRPr kumimoji="0" lang="en-GB"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Clear definition of scope.</a:t>
            </a: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Set up file-sharing (GitHub, documentation).</a:t>
            </a:r>
          </a:p>
        </p:txBody>
      </p:sp>
      <p:sp>
        <p:nvSpPr>
          <p:cNvPr id="7" name="Slide Number Placeholder 5">
            <a:extLst>
              <a:ext uri="{FF2B5EF4-FFF2-40B4-BE49-F238E27FC236}">
                <a16:creationId xmlns:a16="http://schemas.microsoft.com/office/drawing/2014/main" id="{82A4AA4A-5630-354D-E975-0C2F87592D67}"/>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108</a:t>
            </a:fld>
            <a:endParaRPr lang="en-GB" sz="1400" dirty="0">
              <a:solidFill>
                <a:schemeClr val="bg1"/>
              </a:solidFill>
            </a:endParaRPr>
          </a:p>
        </p:txBody>
      </p:sp>
    </p:spTree>
    <p:extLst>
      <p:ext uri="{BB962C8B-B14F-4D97-AF65-F5344CB8AC3E}">
        <p14:creationId xmlns:p14="http://schemas.microsoft.com/office/powerpoint/2010/main" val="14262227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BCE78-AF9C-C98C-9FBB-15A81C8F0C43}"/>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7CA3E956-ED12-994F-263A-7CFB17CB8A9F}"/>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390F42E2-5C1C-706B-E75A-F7F5888D3CF9}"/>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BA2EC74E-B7AD-2840-ED14-AE7A667678F9}"/>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1C3130A4-22A4-875D-6FDF-EA17827A99A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913AAFBD-2ED2-F93D-CD83-766C87F7C876}"/>
              </a:ext>
            </a:extLst>
          </p:cNvPr>
          <p:cNvCxnSpPr/>
          <p:nvPr/>
        </p:nvCxnSpPr>
        <p:spPr>
          <a:xfrm>
            <a:off x="484418" y="1496344"/>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itel 1">
            <a:extLst>
              <a:ext uri="{FF2B5EF4-FFF2-40B4-BE49-F238E27FC236}">
                <a16:creationId xmlns:a16="http://schemas.microsoft.com/office/drawing/2014/main" id="{C09314B8-B86A-8637-9CDA-E47105D3B8A7}"/>
              </a:ext>
            </a:extLst>
          </p:cNvPr>
          <p:cNvSpPr>
            <a:spLocks noGrp="1"/>
          </p:cNvSpPr>
          <p:nvPr>
            <p:ph type="title"/>
          </p:nvPr>
        </p:nvSpPr>
        <p:spPr>
          <a:xfrm>
            <a:off x="836110" y="752186"/>
            <a:ext cx="10515600" cy="981894"/>
          </a:xfrm>
        </p:spPr>
        <p:txBody>
          <a:bodyPr>
            <a:normAutofit/>
          </a:bodyPr>
          <a:lstStyle/>
          <a:p>
            <a:pPr algn="ctr"/>
            <a:r>
              <a:rPr lang="de-DE" sz="4000" b="1" dirty="0">
                <a:latin typeface="Times New Roman" panose="02020603050405020304" pitchFamily="18" charset="0"/>
                <a:cs typeface="Times New Roman" panose="02020603050405020304" pitchFamily="18" charset="0"/>
              </a:rPr>
              <a:t>Week 2: </a:t>
            </a:r>
            <a:r>
              <a:rPr lang="en-US" sz="4000" b="1" dirty="0">
                <a:latin typeface="Times New Roman" panose="02020603050405020304" pitchFamily="18" charset="0"/>
                <a:cs typeface="Times New Roman" panose="02020603050405020304" pitchFamily="18" charset="0"/>
              </a:rPr>
              <a:t>Literature Review</a:t>
            </a:r>
            <a:endParaRPr lang="de-DE"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9611004-2FA1-8484-855D-BC67F698F700}"/>
              </a:ext>
            </a:extLst>
          </p:cNvPr>
          <p:cNvSpPr txBox="1"/>
          <p:nvPr/>
        </p:nvSpPr>
        <p:spPr>
          <a:xfrm>
            <a:off x="1278194" y="1809714"/>
            <a:ext cx="10235380" cy="3621504"/>
          </a:xfrm>
          <a:prstGeom prst="rect">
            <a:avLst/>
          </a:prstGeom>
          <a:noFill/>
        </p:spPr>
        <p:txBody>
          <a:bodyPr wrap="square">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Tasks:</a:t>
            </a:r>
          </a:p>
          <a:p>
            <a:pPr marL="0" marR="0" lvl="0" indent="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Reviewed papers on designing. (Design, Analysis, and Development of a nacelle main load frame for a 500KW wind turbine.)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2" action="ppaction://hlinksldjump"/>
              </a:rPr>
              <a:t>[1].</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 yaw systems, </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Artificial Neural Network-Based Reinforcement Learning for Wind Turbine Yaw Control. </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2" action="ppaction://hlinksldjump"/>
              </a:rPr>
              <a:t>[2]. </a:t>
            </a:r>
            <a:endPar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Studied state-of-the-art hydraulic yaw systems for wind turbines. </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2" action="ppaction://hlinksldjump"/>
              </a:rPr>
              <a:t>[3].</a:t>
            </a:r>
            <a:endPar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Research papers for a better understanding of nacelle tower foundation, Optimization of the Yaw Control Error of Wind Turbine. </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2" action="ppaction://hlinksldjump"/>
              </a:rPr>
              <a:t>[5]</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2" action="ppaction://hlinksldjump"/>
              </a:rPr>
              <a:t>[6]</a:t>
            </a: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4" name="Slide Number Placeholder 5">
            <a:extLst>
              <a:ext uri="{FF2B5EF4-FFF2-40B4-BE49-F238E27FC236}">
                <a16:creationId xmlns:a16="http://schemas.microsoft.com/office/drawing/2014/main" id="{056E9EA3-D0B2-A95B-F896-1A0C718A92A6}"/>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109</a:t>
            </a:fld>
            <a:endParaRPr lang="en-GB" sz="1400" dirty="0">
              <a:solidFill>
                <a:schemeClr val="bg1"/>
              </a:solidFill>
            </a:endParaRPr>
          </a:p>
        </p:txBody>
      </p:sp>
    </p:spTree>
    <p:extLst>
      <p:ext uri="{BB962C8B-B14F-4D97-AF65-F5344CB8AC3E}">
        <p14:creationId xmlns:p14="http://schemas.microsoft.com/office/powerpoint/2010/main" val="2402119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E3891-0D74-03E0-B459-87602E0FB63D}"/>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D7ADD4B-C673-E6C5-1317-38CB75370388}"/>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E9E995F9-3C43-2272-8494-DDDED9136FC9}"/>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6D0A73D-DF1E-D368-DA75-BCF4862A653D}"/>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97212682-02F6-9585-A0F9-A80C4557D47A}"/>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5BBE183B-49EE-AD5B-D6BC-BC3F8C73A80D}"/>
              </a:ext>
            </a:extLst>
          </p:cNvPr>
          <p:cNvSpPr>
            <a:spLocks noGrp="1"/>
          </p:cNvSpPr>
          <p:nvPr>
            <p:ph type="title"/>
          </p:nvPr>
        </p:nvSpPr>
        <p:spPr>
          <a:xfrm>
            <a:off x="484416" y="502853"/>
            <a:ext cx="9916884" cy="712728"/>
          </a:xfrm>
        </p:spPr>
        <p:txBody>
          <a:bodyPr>
            <a:normAutofit/>
          </a:bodyPr>
          <a:lstStyle/>
          <a:p>
            <a:r>
              <a:rPr lang="de-DE" dirty="0">
                <a:latin typeface="Times New Roman" panose="02020603050405020304" pitchFamily="18" charset="0"/>
                <a:cs typeface="Times New Roman" panose="02020603050405020304" pitchFamily="18" charset="0"/>
              </a:rPr>
              <a:t>5-i. </a:t>
            </a:r>
            <a:r>
              <a:rPr lang="de-DE" dirty="0" err="1">
                <a:latin typeface="Times New Roman" panose="02020603050405020304" pitchFamily="18" charset="0"/>
                <a:cs typeface="Times New Roman" panose="02020603050405020304" pitchFamily="18" charset="0"/>
              </a:rPr>
              <a:t>Geopolitical</a:t>
            </a:r>
            <a:r>
              <a:rPr lang="de-DE" dirty="0">
                <a:latin typeface="Times New Roman" panose="02020603050405020304" pitchFamily="18" charset="0"/>
                <a:cs typeface="Times New Roman" panose="02020603050405020304" pitchFamily="18" charset="0"/>
              </a:rPr>
              <a:t> </a:t>
            </a:r>
            <a:r>
              <a:rPr lang="de-DE" dirty="0" err="1">
                <a:latin typeface="Times New Roman" panose="02020603050405020304" pitchFamily="18" charset="0"/>
                <a:cs typeface="Times New Roman" panose="02020603050405020304" pitchFamily="18" charset="0"/>
              </a:rPr>
              <a:t>situation</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143BC643-86C0-8536-4C24-C289A8D1B813}"/>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29CA7BD-C24A-2EFB-D67C-84BDD93D12E4}"/>
              </a:ext>
            </a:extLst>
          </p:cNvPr>
          <p:cNvSpPr txBox="1"/>
          <p:nvPr/>
        </p:nvSpPr>
        <p:spPr>
          <a:xfrm>
            <a:off x="484417" y="1424354"/>
            <a:ext cx="3850192" cy="1477328"/>
          </a:xfrm>
          <a:prstGeom prst="rect">
            <a:avLst/>
          </a:prstGeom>
          <a:noFill/>
        </p:spPr>
        <p:txBody>
          <a:bodyPr wrap="square" rtlCol="0">
            <a:spAutoFit/>
          </a:bodyPr>
          <a:lstStyle/>
          <a:p>
            <a:r>
              <a:rPr lang="it-IT" b="1" dirty="0" err="1">
                <a:latin typeface="Times New Roman" panose="02020603050405020304" pitchFamily="18" charset="0"/>
                <a:cs typeface="Times New Roman" panose="02020603050405020304" pitchFamily="18" charset="0"/>
              </a:rPr>
              <a:t>Geographical</a:t>
            </a:r>
            <a:r>
              <a:rPr lang="it-IT" b="1" dirty="0">
                <a:latin typeface="Times New Roman" panose="02020603050405020304" pitchFamily="18" charset="0"/>
                <a:cs typeface="Times New Roman" panose="02020603050405020304" pitchFamily="18" charset="0"/>
              </a:rPr>
              <a:t> situation</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Mountain ranges in the west</a:t>
            </a: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Flat</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litoral</a:t>
            </a:r>
            <a:r>
              <a:rPr lang="it-IT" dirty="0">
                <a:latin typeface="Times New Roman" panose="02020603050405020304" pitchFamily="18" charset="0"/>
                <a:cs typeface="Times New Roman" panose="02020603050405020304" pitchFamily="18" charset="0"/>
              </a:rPr>
              <a:t> close to the </a:t>
            </a:r>
            <a:r>
              <a:rPr lang="it-IT" dirty="0" err="1">
                <a:latin typeface="Times New Roman" panose="02020603050405020304" pitchFamily="18" charset="0"/>
                <a:cs typeface="Times New Roman" panose="02020603050405020304" pitchFamily="18" charset="0"/>
              </a:rPr>
              <a:t>coasts</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Steep</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inland</a:t>
            </a:r>
            <a:r>
              <a:rPr lang="it-IT" dirty="0">
                <a:latin typeface="Times New Roman" panose="02020603050405020304" pitchFamily="18" charset="0"/>
                <a:cs typeface="Times New Roman" panose="02020603050405020304" pitchFamily="18" charset="0"/>
              </a:rPr>
              <a:t> area</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Coastline - 193 kilometres </a:t>
            </a:r>
            <a:endParaRPr lang="it-IT"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6E48F6B-E2B8-838C-6142-09922728E676}"/>
              </a:ext>
            </a:extLst>
          </p:cNvPr>
          <p:cNvSpPr txBox="1"/>
          <p:nvPr/>
        </p:nvSpPr>
        <p:spPr>
          <a:xfrm>
            <a:off x="484416" y="3358662"/>
            <a:ext cx="4289807" cy="2031325"/>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Border countries</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Iraq 605 kilometres </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Israel 76 kilometres</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Jordan 362 kilometres </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Lebanon 394 kilometres</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Turkey 822 kilometres </a:t>
            </a:r>
          </a:p>
          <a:p>
            <a:endParaRPr lang="en-GB"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EBDF80-D771-81C3-EF3C-AE4B87F41851}"/>
              </a:ext>
            </a:extLst>
          </p:cNvPr>
          <p:cNvSpPr txBox="1"/>
          <p:nvPr/>
        </p:nvSpPr>
        <p:spPr>
          <a:xfrm>
            <a:off x="484415" y="5219203"/>
            <a:ext cx="4289807" cy="1477328"/>
          </a:xfrm>
          <a:prstGeom prst="rect">
            <a:avLst/>
          </a:prstGeom>
          <a:noFill/>
        </p:spPr>
        <p:txBody>
          <a:bodyPr wrap="square" rtlCol="0">
            <a:spAutoFit/>
          </a:bodyPr>
          <a:lstStyle/>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r>
              <a:rPr lang="it-IT" b="1" dirty="0" err="1">
                <a:latin typeface="Times New Roman" panose="02020603050405020304" pitchFamily="18" charset="0"/>
                <a:cs typeface="Times New Roman" panose="02020603050405020304" pitchFamily="18" charset="0"/>
              </a:rPr>
              <a:t>Biggest</a:t>
            </a:r>
            <a:r>
              <a:rPr lang="it-IT" b="1" dirty="0">
                <a:latin typeface="Times New Roman" panose="02020603050405020304" pitchFamily="18" charset="0"/>
                <a:cs typeface="Times New Roman" panose="02020603050405020304" pitchFamily="18" charset="0"/>
              </a:rPr>
              <a:t> ports </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Latakia and Tartus</a:t>
            </a:r>
          </a:p>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pic>
        <p:nvPicPr>
          <p:cNvPr id="3" name="Grafik 2">
            <a:extLst>
              <a:ext uri="{FF2B5EF4-FFF2-40B4-BE49-F238E27FC236}">
                <a16:creationId xmlns:a16="http://schemas.microsoft.com/office/drawing/2014/main" id="{61B927A3-4F33-D474-7628-918D1BE92DC9}"/>
              </a:ext>
            </a:extLst>
          </p:cNvPr>
          <p:cNvPicPr>
            <a:picLocks noChangeAspect="1"/>
          </p:cNvPicPr>
          <p:nvPr/>
        </p:nvPicPr>
        <p:blipFill>
          <a:blip r:embed="rId2"/>
          <a:stretch>
            <a:fillRect/>
          </a:stretch>
        </p:blipFill>
        <p:spPr>
          <a:xfrm>
            <a:off x="5983187" y="1401679"/>
            <a:ext cx="5720215" cy="4703378"/>
          </a:xfrm>
          <a:prstGeom prst="rect">
            <a:avLst/>
          </a:prstGeom>
        </p:spPr>
      </p:pic>
      <p:sp>
        <p:nvSpPr>
          <p:cNvPr id="4" name="Textfeld 3">
            <a:extLst>
              <a:ext uri="{FF2B5EF4-FFF2-40B4-BE49-F238E27FC236}">
                <a16:creationId xmlns:a16="http://schemas.microsoft.com/office/drawing/2014/main" id="{02426117-43DE-60EF-8856-D4A0FA438ABF}"/>
              </a:ext>
            </a:extLst>
          </p:cNvPr>
          <p:cNvSpPr txBox="1"/>
          <p:nvPr/>
        </p:nvSpPr>
        <p:spPr>
          <a:xfrm>
            <a:off x="11239501" y="6095975"/>
            <a:ext cx="571500" cy="307777"/>
          </a:xfrm>
          <a:prstGeom prst="rect">
            <a:avLst/>
          </a:prstGeom>
          <a:noFill/>
        </p:spPr>
        <p:txBody>
          <a:bodyPr wrap="square" rtlCol="0">
            <a:spAutoFit/>
          </a:bodyPr>
          <a:lstStyle/>
          <a:p>
            <a:r>
              <a:rPr lang="en-GB" sz="1400" dirty="0">
                <a:ea typeface="+mn-lt"/>
                <a:cs typeface="+mn-lt"/>
              </a:rPr>
              <a:t>[B]</a:t>
            </a:r>
            <a:endParaRPr lang="de-DE" sz="1400" dirty="0"/>
          </a:p>
        </p:txBody>
      </p:sp>
      <p:sp>
        <p:nvSpPr>
          <p:cNvPr id="14" name="Textfeld 13">
            <a:extLst>
              <a:ext uri="{FF2B5EF4-FFF2-40B4-BE49-F238E27FC236}">
                <a16:creationId xmlns:a16="http://schemas.microsoft.com/office/drawing/2014/main" id="{2349A14F-B75D-F345-B593-43269A89C40B}"/>
              </a:ext>
            </a:extLst>
          </p:cNvPr>
          <p:cNvSpPr txBox="1"/>
          <p:nvPr/>
        </p:nvSpPr>
        <p:spPr>
          <a:xfrm>
            <a:off x="484414" y="6105057"/>
            <a:ext cx="581025" cy="307777"/>
          </a:xfrm>
          <a:prstGeom prst="rect">
            <a:avLst/>
          </a:prstGeom>
          <a:noFill/>
        </p:spPr>
        <p:txBody>
          <a:bodyPr wrap="square" rtlCol="0">
            <a:spAutoFit/>
          </a:bodyPr>
          <a:lstStyle/>
          <a:p>
            <a:r>
              <a:rPr lang="de-DE" sz="1400" dirty="0"/>
              <a:t>[1]</a:t>
            </a:r>
          </a:p>
        </p:txBody>
      </p:sp>
      <p:sp>
        <p:nvSpPr>
          <p:cNvPr id="7" name="Slide Number Placeholder 5">
            <a:extLst>
              <a:ext uri="{FF2B5EF4-FFF2-40B4-BE49-F238E27FC236}">
                <a16:creationId xmlns:a16="http://schemas.microsoft.com/office/drawing/2014/main" id="{4339824C-94CC-D2C8-DDDB-994FE3153477}"/>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11</a:t>
            </a:fld>
            <a:endParaRPr lang="en-GB" sz="1400" dirty="0">
              <a:solidFill>
                <a:schemeClr val="bg1"/>
              </a:solidFill>
            </a:endParaRPr>
          </a:p>
        </p:txBody>
      </p:sp>
    </p:spTree>
    <p:extLst>
      <p:ext uri="{BB962C8B-B14F-4D97-AF65-F5344CB8AC3E}">
        <p14:creationId xmlns:p14="http://schemas.microsoft.com/office/powerpoint/2010/main" val="39917187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67F05-D3B6-3F55-DC7B-D777A3F96D7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B9D886ED-EB49-3240-81AC-DC4DDCED61F4}"/>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5CA8DF6B-1C76-F072-4FFE-58C39DAC0CD1}"/>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694C8BC0-E616-E955-2D85-198A40B576F9}"/>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266B995B-A4A6-E7F0-7C6C-2135F0D2347A}"/>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DF21B1A4-152D-1F0B-81B0-7E3548EC0B45}"/>
              </a:ext>
            </a:extLst>
          </p:cNvPr>
          <p:cNvCxnSpPr/>
          <p:nvPr/>
        </p:nvCxnSpPr>
        <p:spPr>
          <a:xfrm>
            <a:off x="486508" y="1447183"/>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itel 1">
            <a:extLst>
              <a:ext uri="{FF2B5EF4-FFF2-40B4-BE49-F238E27FC236}">
                <a16:creationId xmlns:a16="http://schemas.microsoft.com/office/drawing/2014/main" id="{A01B39DF-0DFE-2DA6-9B38-820030FF04BD}"/>
              </a:ext>
            </a:extLst>
          </p:cNvPr>
          <p:cNvSpPr>
            <a:spLocks noGrp="1"/>
          </p:cNvSpPr>
          <p:nvPr>
            <p:ph type="title"/>
          </p:nvPr>
        </p:nvSpPr>
        <p:spPr>
          <a:xfrm>
            <a:off x="2146258" y="710651"/>
            <a:ext cx="7895303" cy="981894"/>
          </a:xfrm>
        </p:spPr>
        <p:txBody>
          <a:bodyPr>
            <a:noAutofit/>
          </a:bodyPr>
          <a:lstStyle/>
          <a:p>
            <a:pPr algn="ctr"/>
            <a:r>
              <a:rPr lang="de-DE" sz="3600" b="1" dirty="0">
                <a:latin typeface="Times New Roman" panose="02020603050405020304" pitchFamily="18" charset="0"/>
                <a:cs typeface="Times New Roman" panose="02020603050405020304" pitchFamily="18" charset="0"/>
              </a:rPr>
              <a:t>Week 2: </a:t>
            </a:r>
            <a:r>
              <a:rPr lang="en-US" sz="3600" b="1" dirty="0">
                <a:latin typeface="Times New Roman" panose="02020603050405020304" pitchFamily="18" charset="0"/>
                <a:cs typeface="Times New Roman" panose="02020603050405020304" pitchFamily="18" charset="0"/>
              </a:rPr>
              <a:t>Literature Review Continue</a:t>
            </a:r>
            <a:endParaRPr lang="de-DE"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6CB341E-A6C3-411E-042D-18A6C1E6E919}"/>
              </a:ext>
            </a:extLst>
          </p:cNvPr>
          <p:cNvSpPr txBox="1"/>
          <p:nvPr/>
        </p:nvSpPr>
        <p:spPr>
          <a:xfrm>
            <a:off x="1366683" y="3255284"/>
            <a:ext cx="9871588" cy="1377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Outcome:</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Selected casted bedplate as likely concept for Syria (Stiffness + damping).</a:t>
            </a: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Noted yaw optimization methods. </a:t>
            </a:r>
          </a:p>
        </p:txBody>
      </p:sp>
      <p:sp>
        <p:nvSpPr>
          <p:cNvPr id="4" name="TextBox 3">
            <a:extLst>
              <a:ext uri="{FF2B5EF4-FFF2-40B4-BE49-F238E27FC236}">
                <a16:creationId xmlns:a16="http://schemas.microsoft.com/office/drawing/2014/main" id="{FAABB142-6715-AFB5-7E59-25AF3613690E}"/>
              </a:ext>
            </a:extLst>
          </p:cNvPr>
          <p:cNvSpPr txBox="1"/>
          <p:nvPr/>
        </p:nvSpPr>
        <p:spPr>
          <a:xfrm>
            <a:off x="1366684" y="1970648"/>
            <a:ext cx="7777316" cy="907941"/>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Collected references on machine bed concepts.</a:t>
            </a: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Compared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cast vs welded bedplates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7" name="Slide Number Placeholder 5">
            <a:extLst>
              <a:ext uri="{FF2B5EF4-FFF2-40B4-BE49-F238E27FC236}">
                <a16:creationId xmlns:a16="http://schemas.microsoft.com/office/drawing/2014/main" id="{00C44A40-7204-3178-8DCC-AA8754D9835C}"/>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110</a:t>
            </a:fld>
            <a:endParaRPr lang="en-GB" sz="1400" dirty="0">
              <a:solidFill>
                <a:schemeClr val="bg1"/>
              </a:solidFill>
            </a:endParaRPr>
          </a:p>
        </p:txBody>
      </p:sp>
    </p:spTree>
    <p:extLst>
      <p:ext uri="{BB962C8B-B14F-4D97-AF65-F5344CB8AC3E}">
        <p14:creationId xmlns:p14="http://schemas.microsoft.com/office/powerpoint/2010/main" val="3749127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DC693-EF6F-CECF-4245-9764278F973B}"/>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884DC51-9232-EA0C-99CC-08D0F1E1245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1183269D-E477-A0A7-440E-12C27CDE8C9A}"/>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B66DAA11-BD81-635D-85AD-13B83C8A7443}"/>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2C3698F4-2035-2B0C-8CC7-B9DBF581571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CC1A7A87-B430-9EEA-8EF2-271FC77FDC0C}"/>
              </a:ext>
            </a:extLst>
          </p:cNvPr>
          <p:cNvCxnSpPr/>
          <p:nvPr/>
        </p:nvCxnSpPr>
        <p:spPr>
          <a:xfrm>
            <a:off x="486508" y="1447182"/>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64B762AE-F20D-C594-924B-1354922747A3}"/>
              </a:ext>
            </a:extLst>
          </p:cNvPr>
          <p:cNvSpPr>
            <a:spLocks noGrp="1"/>
          </p:cNvSpPr>
          <p:nvPr>
            <p:ph type="title"/>
          </p:nvPr>
        </p:nvSpPr>
        <p:spPr>
          <a:xfrm>
            <a:off x="694592" y="538202"/>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Week 3: Concept Benchmarking</a:t>
            </a:r>
          </a:p>
        </p:txBody>
      </p:sp>
      <p:sp>
        <p:nvSpPr>
          <p:cNvPr id="3" name="Content Placeholder 2">
            <a:extLst>
              <a:ext uri="{FF2B5EF4-FFF2-40B4-BE49-F238E27FC236}">
                <a16:creationId xmlns:a16="http://schemas.microsoft.com/office/drawing/2014/main" id="{2AF67BB2-017F-9603-DCBC-663DB92E89F1}"/>
              </a:ext>
            </a:extLst>
          </p:cNvPr>
          <p:cNvSpPr>
            <a:spLocks noGrp="1"/>
          </p:cNvSpPr>
          <p:nvPr>
            <p:ph idx="1"/>
          </p:nvPr>
        </p:nvSpPr>
        <p:spPr>
          <a:xfrm>
            <a:off x="1248696" y="1825625"/>
            <a:ext cx="9743769" cy="2175669"/>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Tasks:</a:t>
            </a:r>
            <a:endParaRPr lang="en-US" dirty="0">
              <a:latin typeface="Times New Roman" panose="02020603050405020304" pitchFamily="18" charset="0"/>
              <a:cs typeface="Times New Roman" panose="02020603050405020304" pitchFamily="18" charset="0"/>
            </a:endParaRPr>
          </a:p>
          <a:p>
            <a:pPr>
              <a:spcBef>
                <a:spcPts val="300"/>
              </a:spcBef>
              <a:spcAft>
                <a:spcPts val="300"/>
              </a:spcAft>
            </a:pPr>
            <a:r>
              <a:rPr lang="en-GB" sz="2400" dirty="0">
                <a:latin typeface="Times New Roman" panose="02020603050405020304" pitchFamily="18" charset="0"/>
                <a:cs typeface="Times New Roman" panose="02020603050405020304" pitchFamily="18" charset="0"/>
              </a:rPr>
              <a:t>Reviewed yaw system concepts and design methods</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2" action="ppaction://hlinksldjump"/>
              </a:rPr>
              <a:t>[4]</a:t>
            </a:r>
            <a:endParaRPr lang="en-US" sz="2400" dirty="0">
              <a:latin typeface="Times New Roman" panose="02020603050405020304" pitchFamily="18" charset="0"/>
              <a:cs typeface="Times New Roman" panose="02020603050405020304" pitchFamily="18" charset="0"/>
            </a:endParaRPr>
          </a:p>
          <a:p>
            <a:pPr>
              <a:spcBef>
                <a:spcPts val="300"/>
              </a:spcBef>
              <a:spcAft>
                <a:spcPts val="300"/>
              </a:spcAft>
            </a:pPr>
            <a:r>
              <a:rPr lang="en-US" sz="2400" dirty="0">
                <a:latin typeface="Times New Roman" panose="02020603050405020304" pitchFamily="18" charset="0"/>
                <a:cs typeface="Times New Roman" panose="02020603050405020304" pitchFamily="18" charset="0"/>
              </a:rPr>
              <a:t>Studied suppliers for yaw bearings &amp; drives.</a:t>
            </a:r>
          </a:p>
          <a:p>
            <a:pPr>
              <a:spcBef>
                <a:spcPts val="300"/>
              </a:spcBef>
              <a:spcAft>
                <a:spcPts val="300"/>
              </a:spcAft>
            </a:pPr>
            <a:r>
              <a:rPr lang="en-US" sz="2400" dirty="0">
                <a:latin typeface="Times New Roman" panose="02020603050405020304" pitchFamily="18" charset="0"/>
                <a:cs typeface="Times New Roman" panose="02020603050405020304" pitchFamily="18" charset="0"/>
              </a:rPr>
              <a:t>Drafted comparison table (electric vs hydraulic yaw drives).</a:t>
            </a:r>
          </a:p>
          <a:p>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C7F0C16-DAB7-8B5E-F142-75DD5C594DCE}"/>
              </a:ext>
            </a:extLst>
          </p:cNvPr>
          <p:cNvSpPr txBox="1"/>
          <p:nvPr/>
        </p:nvSpPr>
        <p:spPr>
          <a:xfrm>
            <a:off x="1248696" y="3745656"/>
            <a:ext cx="9743768" cy="13773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Outcome:</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Direction: Electrical Yaw Drives</a:t>
            </a:r>
          </a:p>
          <a:p>
            <a:pPr marL="457200" marR="0" lvl="0" indent="-4572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Casted bedplate confirmed as baseline.</a:t>
            </a:r>
          </a:p>
        </p:txBody>
      </p:sp>
      <p:sp>
        <p:nvSpPr>
          <p:cNvPr id="7" name="Slide Number Placeholder 5">
            <a:extLst>
              <a:ext uri="{FF2B5EF4-FFF2-40B4-BE49-F238E27FC236}">
                <a16:creationId xmlns:a16="http://schemas.microsoft.com/office/drawing/2014/main" id="{100DA58C-13F8-6D1A-FAA7-D4A3771A609B}"/>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111</a:t>
            </a:fld>
            <a:endParaRPr lang="en-GB" sz="1400" dirty="0">
              <a:solidFill>
                <a:schemeClr val="bg1"/>
              </a:solidFill>
            </a:endParaRPr>
          </a:p>
        </p:txBody>
      </p:sp>
    </p:spTree>
    <p:extLst>
      <p:ext uri="{BB962C8B-B14F-4D97-AF65-F5344CB8AC3E}">
        <p14:creationId xmlns:p14="http://schemas.microsoft.com/office/powerpoint/2010/main" val="36655122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99F39-8AE7-0CE4-B52C-C2DB2903ACB1}"/>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B6C1AF30-FC03-921A-291E-8BCD99B439F1}"/>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D15A8433-8F7A-3246-E000-AD66DC83919B}"/>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671EA555-A7AE-3503-0785-C8E525EA38FE}"/>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C523602D-2B61-9330-9E2E-EC116C19F2B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EC715C50-AC32-6CA5-44B8-0E87821C8CE7}"/>
              </a:ext>
            </a:extLst>
          </p:cNvPr>
          <p:cNvCxnSpPr/>
          <p:nvPr/>
        </p:nvCxnSpPr>
        <p:spPr>
          <a:xfrm>
            <a:off x="486508" y="1447183"/>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A1C67146-7DEF-6374-4C8F-23AE6FA89860}"/>
              </a:ext>
            </a:extLst>
          </p:cNvPr>
          <p:cNvSpPr>
            <a:spLocks noGrp="1"/>
          </p:cNvSpPr>
          <p:nvPr>
            <p:ph type="title"/>
          </p:nvPr>
        </p:nvSpPr>
        <p:spPr>
          <a:xfrm>
            <a:off x="694592" y="538202"/>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Week 4: Context Research</a:t>
            </a:r>
          </a:p>
        </p:txBody>
      </p:sp>
      <p:sp>
        <p:nvSpPr>
          <p:cNvPr id="3" name="Content Placeholder 2">
            <a:extLst>
              <a:ext uri="{FF2B5EF4-FFF2-40B4-BE49-F238E27FC236}">
                <a16:creationId xmlns:a16="http://schemas.microsoft.com/office/drawing/2014/main" id="{65B0D2E0-EB3E-3952-3C66-66045F33D662}"/>
              </a:ext>
            </a:extLst>
          </p:cNvPr>
          <p:cNvSpPr>
            <a:spLocks noGrp="1"/>
          </p:cNvSpPr>
          <p:nvPr>
            <p:ph idx="1"/>
          </p:nvPr>
        </p:nvSpPr>
        <p:spPr>
          <a:xfrm>
            <a:off x="1263448" y="1756484"/>
            <a:ext cx="9792930" cy="2720682"/>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Tasks:</a:t>
            </a:r>
            <a:endParaRPr lang="en-US" dirty="0">
              <a:latin typeface="Times New Roman" panose="02020603050405020304" pitchFamily="18" charset="0"/>
              <a:cs typeface="Times New Roman" panose="02020603050405020304" pitchFamily="18" charset="0"/>
            </a:endParaRPr>
          </a:p>
          <a:p>
            <a:pPr>
              <a:spcBef>
                <a:spcPts val="300"/>
              </a:spcBef>
              <a:spcAft>
                <a:spcPts val="300"/>
              </a:spcAft>
            </a:pPr>
            <a:r>
              <a:rPr lang="en-US" sz="2400" dirty="0">
                <a:latin typeface="Times New Roman" panose="02020603050405020304" pitchFamily="18" charset="0"/>
                <a:cs typeface="Times New Roman" panose="02020603050405020304" pitchFamily="18" charset="0"/>
              </a:rPr>
              <a:t>Analyzed Syrian context: hot/dusty climate from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(details provided of each zone), weak grids, transport issues.</a:t>
            </a:r>
          </a:p>
          <a:p>
            <a:pPr>
              <a:spcBef>
                <a:spcPts val="300"/>
              </a:spcBef>
              <a:spcAft>
                <a:spcPts val="300"/>
              </a:spcAft>
            </a:pPr>
            <a:r>
              <a:rPr lang="en-US" sz="2400" dirty="0">
                <a:latin typeface="Times New Roman" panose="02020603050405020304" pitchFamily="18" charset="0"/>
                <a:cs typeface="Times New Roman" panose="02020603050405020304" pitchFamily="18" charset="0"/>
              </a:rPr>
              <a:t>Connected with the </a:t>
            </a:r>
            <a:r>
              <a:rPr lang="en-US" sz="2400" u="sng" dirty="0">
                <a:latin typeface="Times New Roman" panose="02020603050405020304" pitchFamily="18" charset="0"/>
                <a:cs typeface="Times New Roman" panose="02020603050405020304" pitchFamily="18" charset="0"/>
              </a:rPr>
              <a:t>Loads &amp; Dynamics team </a:t>
            </a:r>
            <a:r>
              <a:rPr lang="en-US" sz="2400" dirty="0">
                <a:latin typeface="Times New Roman" panose="02020603050405020304" pitchFamily="18" charset="0"/>
                <a:cs typeface="Times New Roman" panose="02020603050405020304" pitchFamily="18" charset="0"/>
              </a:rPr>
              <a:t>for expected load transfer.</a:t>
            </a:r>
          </a:p>
          <a:p>
            <a:pPr>
              <a:spcBef>
                <a:spcPts val="300"/>
              </a:spcBef>
              <a:spcAft>
                <a:spcPts val="300"/>
              </a:spcAft>
            </a:pPr>
            <a:r>
              <a:rPr lang="en-GB" sz="2400" dirty="0">
                <a:latin typeface="Times New Roman" panose="02020603050405020304" pitchFamily="18" charset="0"/>
                <a:cs typeface="Times New Roman" panose="02020603050405020304" pitchFamily="18" charset="0"/>
              </a:rPr>
              <a:t>Checked with Wind Speed to Height (Peak wind speed Max. and Min. throughout the year. (From </a:t>
            </a:r>
            <a:r>
              <a:rPr lang="en-GB" sz="2400" dirty="0" err="1">
                <a:latin typeface="Times New Roman" panose="02020603050405020304" pitchFamily="18" charset="0"/>
                <a:cs typeface="Times New Roman" panose="02020603050405020304" pitchFamily="18" charset="0"/>
              </a:rPr>
              <a:t>Github</a:t>
            </a:r>
            <a:r>
              <a:rPr lang="en-GB"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CF5917B-6612-E735-F00F-16E6C1226A6F}"/>
              </a:ext>
            </a:extLst>
          </p:cNvPr>
          <p:cNvSpPr txBox="1"/>
          <p:nvPr/>
        </p:nvSpPr>
        <p:spPr>
          <a:xfrm>
            <a:off x="1270435" y="4226672"/>
            <a:ext cx="9792931" cy="21929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Outcome:</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Constraints point to casted bedplate, high-temp lubrication, robust yaw brakes.</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Next: continue detailed research before starting CAD modelling later.</a:t>
            </a:r>
          </a:p>
          <a:p>
            <a:pPr marL="457200" marR="0" lvl="0" indent="-4572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Slide Number Placeholder 5">
            <a:extLst>
              <a:ext uri="{FF2B5EF4-FFF2-40B4-BE49-F238E27FC236}">
                <a16:creationId xmlns:a16="http://schemas.microsoft.com/office/drawing/2014/main" id="{CB597087-C7F5-9E91-54E9-D9F9DFD2FBD6}"/>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112</a:t>
            </a:fld>
            <a:endParaRPr lang="en-GB" sz="1400" dirty="0">
              <a:solidFill>
                <a:schemeClr val="bg1"/>
              </a:solidFill>
            </a:endParaRPr>
          </a:p>
        </p:txBody>
      </p:sp>
    </p:spTree>
    <p:extLst>
      <p:ext uri="{BB962C8B-B14F-4D97-AF65-F5344CB8AC3E}">
        <p14:creationId xmlns:p14="http://schemas.microsoft.com/office/powerpoint/2010/main" val="38104498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5DE68-1570-CF0C-9622-5A017D8E1BF4}"/>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AC84F8E3-205E-A1EC-1FBB-3719151C9974}"/>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BAD96FD5-60C7-130A-966D-B9BD0C10678F}"/>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54AC73A3-3950-0D45-59AB-A94A266BF89E}"/>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43ED6743-4D33-CAE1-3E13-17B744B0EC8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ADEBB0CA-EE65-89AA-CE58-64968F31CFB1}"/>
              </a:ext>
            </a:extLst>
          </p:cNvPr>
          <p:cNvCxnSpPr/>
          <p:nvPr/>
        </p:nvCxnSpPr>
        <p:spPr>
          <a:xfrm>
            <a:off x="486508" y="1457014"/>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36DE150-9961-D3D6-C1A2-E63760FCFBFB}"/>
              </a:ext>
            </a:extLst>
          </p:cNvPr>
          <p:cNvSpPr>
            <a:spLocks noGrp="1"/>
          </p:cNvSpPr>
          <p:nvPr>
            <p:ph type="title"/>
          </p:nvPr>
        </p:nvSpPr>
        <p:spPr>
          <a:xfrm>
            <a:off x="836110" y="513988"/>
            <a:ext cx="10515600" cy="1325563"/>
          </a:xfrm>
        </p:spPr>
        <p:txBody>
          <a:bodyPr>
            <a:normAutofit/>
          </a:bodyPr>
          <a:lstStyle/>
          <a:p>
            <a:pPr algn="ctr"/>
            <a:r>
              <a:rPr lang="en-GB" sz="4000" b="1" dirty="0">
                <a:latin typeface="Times New Roman" panose="02020603050405020304" pitchFamily="18" charset="0"/>
                <a:cs typeface="Times New Roman" panose="02020603050405020304" pitchFamily="18" charset="0"/>
              </a:rPr>
              <a:t>Challenges &amp; Next Steps</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AC62AF-F170-ABA3-F9D6-B71FC91CF138}"/>
              </a:ext>
            </a:extLst>
          </p:cNvPr>
          <p:cNvSpPr>
            <a:spLocks noGrp="1"/>
          </p:cNvSpPr>
          <p:nvPr>
            <p:ph idx="1"/>
          </p:nvPr>
        </p:nvSpPr>
        <p:spPr>
          <a:xfrm>
            <a:off x="1235503" y="1906600"/>
            <a:ext cx="9674943" cy="4351338"/>
          </a:xfrm>
        </p:spPr>
        <p:txBody>
          <a:bodyPr>
            <a:normAutofit/>
          </a:bodyPr>
          <a:lstStyle/>
          <a:p>
            <a:r>
              <a:rPr lang="en-GB" sz="2400" dirty="0">
                <a:latin typeface="Times New Roman" panose="02020603050405020304" pitchFamily="18" charset="0"/>
                <a:cs typeface="Times New Roman" panose="02020603050405020304" pitchFamily="18" charset="0"/>
              </a:rPr>
              <a:t>Need </a:t>
            </a:r>
            <a:r>
              <a:rPr lang="en-GB" sz="2400" b="1" dirty="0">
                <a:latin typeface="Times New Roman" panose="02020603050405020304" pitchFamily="18" charset="0"/>
                <a:cs typeface="Times New Roman" panose="02020603050405020304" pitchFamily="18" charset="0"/>
              </a:rPr>
              <a:t>load cases</a:t>
            </a:r>
            <a:r>
              <a:rPr lang="en-GB" sz="2400" dirty="0">
                <a:latin typeface="Times New Roman" panose="02020603050405020304" pitchFamily="18" charset="0"/>
                <a:cs typeface="Times New Roman" panose="02020603050405020304" pitchFamily="18" charset="0"/>
              </a:rPr>
              <a:t> from the Loads &amp; Dynamics team.</a:t>
            </a:r>
          </a:p>
          <a:p>
            <a:pPr marL="457200" lvl="1" indent="0">
              <a:buNone/>
            </a:pPr>
            <a:r>
              <a:rPr lang="en-GB" dirty="0">
                <a:latin typeface="Times New Roman" panose="02020603050405020304" pitchFamily="18" charset="0"/>
                <a:cs typeface="Times New Roman" panose="02020603050405020304" pitchFamily="18" charset="0"/>
              </a:rPr>
              <a:t>Got a data table.</a:t>
            </a:r>
          </a:p>
          <a:p>
            <a:pPr marL="0" indent="0">
              <a:buNone/>
            </a:pPr>
            <a:endParaRPr lang="en-GB" sz="2400" b="1" dirty="0">
              <a:latin typeface="Times New Roman" panose="02020603050405020304" pitchFamily="18" charset="0"/>
              <a:cs typeface="Times New Roman" panose="02020603050405020304" pitchFamily="18" charset="0"/>
            </a:endParaRPr>
          </a:p>
          <a:p>
            <a:pPr marL="0" indent="0">
              <a:buNone/>
            </a:pPr>
            <a:r>
              <a:rPr lang="en-GB" b="1" dirty="0">
                <a:latin typeface="Times New Roman" panose="02020603050405020304" pitchFamily="18" charset="0"/>
                <a:cs typeface="Times New Roman" panose="02020603050405020304" pitchFamily="18" charset="0"/>
              </a:rPr>
              <a:t>Next tasks:</a:t>
            </a:r>
            <a:endParaRPr lang="en-US" altLang="en-US" dirty="0">
              <a:latin typeface="Times New Roman" panose="02020603050405020304" pitchFamily="18" charset="0"/>
              <a:cs typeface="Times New Roman" panose="02020603050405020304" pitchFamily="18" charset="0"/>
            </a:endParaRPr>
          </a:p>
          <a:p>
            <a:pPr eaLnBrk="0" fontAlgn="base" hangingPunct="0">
              <a:lnSpc>
                <a:spcPct val="100000"/>
              </a:lnSpc>
              <a:spcBef>
                <a:spcPts val="300"/>
              </a:spcBef>
              <a:spcAft>
                <a:spcPts val="300"/>
              </a:spcAft>
            </a:pPr>
            <a:r>
              <a:rPr lang="en-US" altLang="en-US" sz="2400" dirty="0">
                <a:latin typeface="Times New Roman" panose="02020603050405020304" pitchFamily="18" charset="0"/>
                <a:cs typeface="Times New Roman" panose="02020603050405020304" pitchFamily="18" charset="0"/>
              </a:rPr>
              <a:t>Wait for load case definitions (from the Loads team).</a:t>
            </a:r>
          </a:p>
          <a:p>
            <a:pPr eaLnBrk="0" fontAlgn="base" hangingPunct="0">
              <a:lnSpc>
                <a:spcPct val="100000"/>
              </a:lnSpc>
              <a:spcBef>
                <a:spcPts val="300"/>
              </a:spcBef>
              <a:spcAft>
                <a:spcPts val="300"/>
              </a:spcAft>
            </a:pPr>
            <a:r>
              <a:rPr lang="en-US" altLang="en-US" sz="2400" dirty="0">
                <a:latin typeface="Times New Roman" panose="02020603050405020304" pitchFamily="18" charset="0"/>
                <a:cs typeface="Times New Roman" panose="02020603050405020304" pitchFamily="18" charset="0"/>
              </a:rPr>
              <a:t>Continue literature &amp; supplier research.</a:t>
            </a:r>
          </a:p>
          <a:p>
            <a:pPr eaLnBrk="0" fontAlgn="base" hangingPunct="0">
              <a:lnSpc>
                <a:spcPct val="100000"/>
              </a:lnSpc>
              <a:spcBef>
                <a:spcPts val="300"/>
              </a:spcBef>
              <a:spcAft>
                <a:spcPts val="300"/>
              </a:spcAft>
            </a:pPr>
            <a:r>
              <a:rPr lang="en-US" altLang="en-US" sz="2400" dirty="0">
                <a:latin typeface="Times New Roman" panose="02020603050405020304" pitchFamily="18" charset="0"/>
                <a:cs typeface="Times New Roman" panose="02020603050405020304" pitchFamily="18" charset="0"/>
              </a:rPr>
              <a:t>Prepare simple comparison tables for the report.</a:t>
            </a:r>
          </a:p>
        </p:txBody>
      </p:sp>
      <p:sp>
        <p:nvSpPr>
          <p:cNvPr id="4" name="Slide Number Placeholder 5">
            <a:extLst>
              <a:ext uri="{FF2B5EF4-FFF2-40B4-BE49-F238E27FC236}">
                <a16:creationId xmlns:a16="http://schemas.microsoft.com/office/drawing/2014/main" id="{7C751AE1-94FD-7208-5520-9AA4E0FC81C7}"/>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113</a:t>
            </a:fld>
            <a:endParaRPr lang="en-GB" sz="1400" dirty="0">
              <a:solidFill>
                <a:schemeClr val="bg1"/>
              </a:solidFill>
            </a:endParaRPr>
          </a:p>
        </p:txBody>
      </p:sp>
    </p:spTree>
    <p:extLst>
      <p:ext uri="{BB962C8B-B14F-4D97-AF65-F5344CB8AC3E}">
        <p14:creationId xmlns:p14="http://schemas.microsoft.com/office/powerpoint/2010/main" val="10117112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030F8-B3CE-6397-8400-9DCC0D1BD6C7}"/>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3041B8CB-9E9C-1D32-762F-3CBD1D17031A}"/>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DDFEFF78-843B-9A1F-3249-403E3EAAE77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1DD64718-1F38-7423-E6EC-276BD578EA2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EC0D94D3-4745-8470-B22F-95D78723AB5E}"/>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034682BF-A145-70CF-F045-2C972D1D00E9}"/>
              </a:ext>
            </a:extLst>
          </p:cNvPr>
          <p:cNvCxnSpPr/>
          <p:nvPr/>
        </p:nvCxnSpPr>
        <p:spPr>
          <a:xfrm>
            <a:off x="473320" y="1486512"/>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939571EA-C3AB-079E-8BCE-80DCDBA80478}"/>
              </a:ext>
            </a:extLst>
          </p:cNvPr>
          <p:cNvSpPr>
            <a:spLocks noGrp="1"/>
          </p:cNvSpPr>
          <p:nvPr>
            <p:ph type="title"/>
          </p:nvPr>
        </p:nvSpPr>
        <p:spPr>
          <a:xfrm>
            <a:off x="694592" y="580351"/>
            <a:ext cx="10515600" cy="1325563"/>
          </a:xfrm>
        </p:spPr>
        <p:txBody>
          <a:bodyPr>
            <a:normAutofit/>
          </a:bodyPr>
          <a:lstStyle/>
          <a:p>
            <a:pPr algn="ctr"/>
            <a:r>
              <a:rPr lang="en-GB" sz="4000" b="1"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3" name="Rectangle 3">
            <a:extLst>
              <a:ext uri="{FF2B5EF4-FFF2-40B4-BE49-F238E27FC236}">
                <a16:creationId xmlns:a16="http://schemas.microsoft.com/office/drawing/2014/main" id="{8AA83FE4-B7C8-1FFA-8C53-AF2B1C894096}"/>
              </a:ext>
            </a:extLst>
          </p:cNvPr>
          <p:cNvSpPr>
            <a:spLocks noChangeArrowheads="1"/>
          </p:cNvSpPr>
          <p:nvPr/>
        </p:nvSpPr>
        <p:spPr bwMode="auto">
          <a:xfrm>
            <a:off x="1263445" y="1840258"/>
            <a:ext cx="9207910" cy="3954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300"/>
              </a:spcBef>
              <a:spcAft>
                <a:spcPts val="30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First 4 weeks:</a:t>
            </a:r>
          </a:p>
          <a:p>
            <a:pPr marL="0" marR="0" lvl="0" indent="0" algn="l" defTabSz="914400" rtl="0" eaLnBrk="0" fontAlgn="base" latinLnBrk="0" hangingPunct="0">
              <a:lnSpc>
                <a:spcPct val="100000"/>
              </a:lnSpc>
              <a:spcBef>
                <a:spcPts val="300"/>
              </a:spcBef>
              <a:spcAft>
                <a:spcPts val="30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Univers Condensed Light" panose="020B0306020202040204" pitchFamily="34" charset="0"/>
              <a:ea typeface="+mn-ea"/>
              <a:cs typeface="+mn-cs"/>
            </a:endParaRPr>
          </a:p>
          <a:p>
            <a:pPr marL="0" marR="0" lvl="0" indent="0" algn="l" defTabSz="914400" rtl="0" eaLnBrk="0" fontAlgn="base" latinLnBrk="0" hangingPunct="0">
              <a:lnSpc>
                <a:spcPct val="100000"/>
              </a:lnSpc>
              <a:spcBef>
                <a:spcPts val="300"/>
              </a:spcBef>
              <a:spcAft>
                <a:spcPts val="300"/>
              </a:spcAft>
              <a:buClrTx/>
              <a:buSzTx/>
              <a:buFontTx/>
              <a:buChar char="•"/>
              <a:tabLst/>
              <a:defRPr/>
            </a:pPr>
            <a:endParaRPr kumimoji="0" lang="en-US" altLang="en-US" sz="2800" b="0" i="0" u="none" strike="noStrike" kern="1200" cap="none" spc="0" normalizeH="0" baseline="0" noProof="0" dirty="0">
              <a:ln>
                <a:noFill/>
              </a:ln>
              <a:solidFill>
                <a:prstClr val="black"/>
              </a:solidFill>
              <a:effectLst/>
              <a:uLnTx/>
              <a:uFillTx/>
              <a:latin typeface="Univers Condensed Light" panose="020B0306020202040204" pitchFamily="34" charset="0"/>
              <a:ea typeface="+mn-ea"/>
              <a:cs typeface="+mn-cs"/>
            </a:endParaRPr>
          </a:p>
          <a:p>
            <a:pPr marL="0" marR="0" lvl="0" indent="0" algn="l" defTabSz="914400" rtl="0" eaLnBrk="0" fontAlgn="base" latinLnBrk="0" hangingPunct="0">
              <a:lnSpc>
                <a:spcPct val="100000"/>
              </a:lnSpc>
              <a:spcBef>
                <a:spcPts val="300"/>
              </a:spcBef>
              <a:spcAft>
                <a:spcPts val="300"/>
              </a:spcAft>
              <a:buClrTx/>
              <a:buSzTx/>
              <a:buFontTx/>
              <a:buChar char="•"/>
              <a:tabLst/>
              <a:defRPr/>
            </a:pPr>
            <a:endParaRPr kumimoji="0" lang="en-US" altLang="en-US" sz="2800" b="0" i="0" u="none" strike="noStrike" kern="1200" cap="none" spc="0" normalizeH="0" baseline="0" noProof="0" dirty="0">
              <a:ln>
                <a:noFill/>
              </a:ln>
              <a:solidFill>
                <a:prstClr val="black"/>
              </a:solidFill>
              <a:effectLst/>
              <a:uLnTx/>
              <a:uFillTx/>
              <a:latin typeface="Univers Condensed Light" panose="020B0306020202040204" pitchFamily="34" charset="0"/>
              <a:ea typeface="+mn-ea"/>
              <a:cs typeface="+mn-cs"/>
            </a:endParaRPr>
          </a:p>
          <a:p>
            <a:pPr marL="0" marR="0" lvl="0" indent="0" algn="l" defTabSz="914400" rtl="0" eaLnBrk="0" fontAlgn="base" latinLnBrk="0" hangingPunct="0">
              <a:lnSpc>
                <a:spcPct val="100000"/>
              </a:lnSpc>
              <a:spcBef>
                <a:spcPts val="300"/>
              </a:spcBef>
              <a:spcAft>
                <a:spcPts val="300"/>
              </a:spcAft>
              <a:buClrTx/>
              <a:buSzTx/>
              <a:buFontTx/>
              <a:buChar char="•"/>
              <a:tabLst/>
              <a:defRPr/>
            </a:pPr>
            <a:endParaRPr kumimoji="0" lang="en-US" altLang="en-US" sz="2800" b="0" i="0" u="none" strike="noStrike" kern="1200" cap="none" spc="0" normalizeH="0" baseline="0" noProof="0" dirty="0">
              <a:ln>
                <a:noFill/>
              </a:ln>
              <a:solidFill>
                <a:prstClr val="black"/>
              </a:solidFill>
              <a:effectLst/>
              <a:uLnTx/>
              <a:uFillTx/>
              <a:latin typeface="Univers Condensed Light" panose="020B0306020202040204" pitchFamily="34" charset="0"/>
              <a:ea typeface="+mn-ea"/>
              <a:cs typeface="+mn-cs"/>
            </a:endParaRPr>
          </a:p>
          <a:p>
            <a:pPr marL="0" marR="0" lvl="0" indent="0" algn="l" defTabSz="914400" rtl="0" eaLnBrk="0" fontAlgn="base" latinLnBrk="0" hangingPunct="0">
              <a:lnSpc>
                <a:spcPct val="100000"/>
              </a:lnSpc>
              <a:spcBef>
                <a:spcPts val="300"/>
              </a:spcBef>
              <a:spcAft>
                <a:spcPts val="300"/>
              </a:spcAft>
              <a:buClrTx/>
              <a:buSzTx/>
              <a:buFontTx/>
              <a:buChar char="•"/>
              <a:tabLst/>
              <a:defRPr/>
            </a:pPr>
            <a:endParaRPr kumimoji="0" lang="en-US" altLang="en-US" sz="2800" b="0" i="0" u="none" strike="noStrike" kern="1200" cap="none" spc="0" normalizeH="0" baseline="0" noProof="0" dirty="0">
              <a:ln>
                <a:noFill/>
              </a:ln>
              <a:solidFill>
                <a:prstClr val="black"/>
              </a:solidFill>
              <a:effectLst/>
              <a:uLnTx/>
              <a:uFillTx/>
              <a:latin typeface="Univers Condensed Light" panose="020B0306020202040204" pitchFamily="34" charset="0"/>
              <a:ea typeface="+mn-ea"/>
              <a:cs typeface="+mn-cs"/>
            </a:endParaRPr>
          </a:p>
          <a:p>
            <a:pPr marL="0" marR="0" lvl="0" indent="0" algn="l" defTabSz="914400" rtl="0" eaLnBrk="0" fontAlgn="base" latinLnBrk="0" hangingPunct="0">
              <a:lnSpc>
                <a:spcPct val="100000"/>
              </a:lnSpc>
              <a:spcBef>
                <a:spcPts val="300"/>
              </a:spcBef>
              <a:spcAft>
                <a:spcPts val="30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are </a:t>
            </a: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 track</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for gradual progress.</a:t>
            </a:r>
          </a:p>
          <a:p>
            <a:pPr marL="0" marR="0" lvl="0" indent="0" algn="l" defTabSz="914400" rtl="0" eaLnBrk="0" fontAlgn="base" latinLnBrk="0" hangingPunct="0">
              <a:lnSpc>
                <a:spcPct val="100000"/>
              </a:lnSpc>
              <a:spcBef>
                <a:spcPts val="300"/>
              </a:spcBef>
              <a:spcAft>
                <a:spcPts val="30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Detailed design (CAD/FEM) will start </a:t>
            </a: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sooner in the semester</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aphicFrame>
        <p:nvGraphicFramePr>
          <p:cNvPr id="4" name="Content Placeholder 2">
            <a:extLst>
              <a:ext uri="{FF2B5EF4-FFF2-40B4-BE49-F238E27FC236}">
                <a16:creationId xmlns:a16="http://schemas.microsoft.com/office/drawing/2014/main" id="{6DEC379E-9B2F-D361-7FAC-639BE16F246C}"/>
              </a:ext>
            </a:extLst>
          </p:cNvPr>
          <p:cNvGraphicFramePr>
            <a:graphicFrameLocks noGrp="1"/>
          </p:cNvGraphicFramePr>
          <p:nvPr>
            <p:ph idx="1"/>
          </p:nvPr>
        </p:nvGraphicFramePr>
        <p:xfrm>
          <a:off x="1720645" y="2151154"/>
          <a:ext cx="7256207" cy="2841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5">
            <a:extLst>
              <a:ext uri="{FF2B5EF4-FFF2-40B4-BE49-F238E27FC236}">
                <a16:creationId xmlns:a16="http://schemas.microsoft.com/office/drawing/2014/main" id="{7B3A5851-AFE5-6311-0563-F79053EB6513}"/>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114</a:t>
            </a:fld>
            <a:endParaRPr lang="en-GB" sz="1400" dirty="0">
              <a:solidFill>
                <a:schemeClr val="bg1"/>
              </a:solidFill>
            </a:endParaRPr>
          </a:p>
        </p:txBody>
      </p:sp>
    </p:spTree>
    <p:extLst>
      <p:ext uri="{BB962C8B-B14F-4D97-AF65-F5344CB8AC3E}">
        <p14:creationId xmlns:p14="http://schemas.microsoft.com/office/powerpoint/2010/main" val="1247245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8" y="1243133"/>
            <a:ext cx="10066351" cy="712728"/>
          </a:xfrm>
        </p:spPr>
        <p:txBody>
          <a:bodyPr>
            <a:normAutofit/>
          </a:bodyPr>
          <a:lstStyle/>
          <a:p>
            <a:pPr marL="342900" indent="-342900" algn="l">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Data base for the Tower Structure</a:t>
            </a:r>
            <a:endParaRPr lang="en-GB" sz="44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7" name="Untertitel 2">
            <a:extLst>
              <a:ext uri="{FF2B5EF4-FFF2-40B4-BE49-F238E27FC236}">
                <a16:creationId xmlns:a16="http://schemas.microsoft.com/office/drawing/2014/main" id="{75A2B220-658E-4D42-AE70-3929E2045F4D}"/>
              </a:ext>
            </a:extLst>
          </p:cNvPr>
          <p:cNvSpPr txBox="1">
            <a:spLocks/>
          </p:cNvSpPr>
          <p:nvPr/>
        </p:nvSpPr>
        <p:spPr>
          <a:xfrm>
            <a:off x="722137" y="2067951"/>
            <a:ext cx="10292866" cy="328784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sz="3600" b="1" dirty="0">
              <a:latin typeface="Times New Roman" panose="02020603050405020304" pitchFamily="18" charset="0"/>
              <a:cs typeface="Times New Roman" panose="02020603050405020304" pitchFamily="18" charset="0"/>
            </a:endParaRPr>
          </a:p>
          <a:p>
            <a:r>
              <a:rPr lang="en-US" sz="5100" b="1" dirty="0">
                <a:latin typeface="Times New Roman" panose="02020603050405020304" pitchFamily="18" charset="0"/>
                <a:cs typeface="Times New Roman" panose="02020603050405020304" pitchFamily="18" charset="0"/>
              </a:rPr>
              <a:t>Turbine Size:</a:t>
            </a:r>
            <a:endParaRPr lang="tr-TR" sz="5100" b="1" dirty="0">
              <a:latin typeface="Times New Roman" panose="02020603050405020304" pitchFamily="18" charset="0"/>
              <a:cs typeface="Times New Roman" panose="02020603050405020304" pitchFamily="18" charset="0"/>
            </a:endParaRPr>
          </a:p>
          <a:p>
            <a:pPr marL="342900" indent="-342900"/>
            <a:r>
              <a:rPr lang="en-US" sz="4000" dirty="0">
                <a:latin typeface="Times New Roman" panose="02020603050405020304" pitchFamily="18" charset="0"/>
                <a:cs typeface="Times New Roman" panose="02020603050405020304" pitchFamily="18" charset="0"/>
              </a:rPr>
              <a:t>Power: 5 MW</a:t>
            </a:r>
          </a:p>
          <a:p>
            <a:pPr marL="342900" indent="-342900"/>
            <a:r>
              <a:rPr lang="en-US" sz="4000" dirty="0">
                <a:latin typeface="Times New Roman" panose="02020603050405020304" pitchFamily="18" charset="0"/>
                <a:cs typeface="Times New Roman" panose="02020603050405020304" pitchFamily="18" charset="0"/>
              </a:rPr>
              <a:t>Hub Height: 100 m</a:t>
            </a:r>
          </a:p>
          <a:p>
            <a:pPr marL="342900" indent="-342900"/>
            <a:endParaRPr lang="en-US" dirty="0">
              <a:latin typeface="Times New Roman" panose="02020603050405020304" pitchFamily="18" charset="0"/>
              <a:cs typeface="Times New Roman" panose="02020603050405020304" pitchFamily="18" charset="0"/>
            </a:endParaRPr>
          </a:p>
          <a:p>
            <a:pPr marL="342900" indent="-342900"/>
            <a:r>
              <a:rPr lang="en-US" sz="5100" b="1" dirty="0">
                <a:latin typeface="Times New Roman" panose="02020603050405020304" pitchFamily="18" charset="0"/>
                <a:cs typeface="Times New Roman" panose="02020603050405020304" pitchFamily="18" charset="0"/>
              </a:rPr>
              <a:t>Environmental Data:</a:t>
            </a:r>
          </a:p>
          <a:p>
            <a:pPr marL="342900" indent="-342900"/>
            <a:r>
              <a:rPr lang="en-US" sz="4000" dirty="0">
                <a:latin typeface="Times New Roman" panose="02020603050405020304" pitchFamily="18" charset="0"/>
                <a:cs typeface="Times New Roman" panose="02020603050405020304" pitchFamily="18" charset="0"/>
              </a:rPr>
              <a:t>Wind Class II</a:t>
            </a:r>
          </a:p>
          <a:p>
            <a:pPr marL="342900" indent="-342900"/>
            <a:r>
              <a:rPr lang="en-US" sz="4500" dirty="0">
                <a:latin typeface="Times New Roman" panose="02020603050405020304" pitchFamily="18" charset="0"/>
                <a:cs typeface="Times New Roman" panose="02020603050405020304" pitchFamily="18" charset="0"/>
              </a:rPr>
              <a:t>Soil conditions: Sand or Rock</a:t>
            </a:r>
          </a:p>
          <a:p>
            <a:pPr marL="342900" indent="-342900"/>
            <a:r>
              <a:rPr lang="en-US" sz="4400" dirty="0">
                <a:latin typeface="Times New Roman" panose="02020603050405020304" pitchFamily="18" charset="0"/>
                <a:cs typeface="Times New Roman" panose="02020603050405020304" pitchFamily="18" charset="0"/>
              </a:rPr>
              <a:t>Location: Syria</a:t>
            </a:r>
            <a:endParaRPr lang="en-GB" sz="4400" dirty="0">
              <a:latin typeface="Times New Roman" panose="02020603050405020304" pitchFamily="18" charset="0"/>
              <a:cs typeface="Times New Roman" panose="02020603050405020304" pitchFamily="18" charset="0"/>
            </a:endParaRPr>
          </a:p>
          <a:p>
            <a:pPr marL="342900" indent="-342900"/>
            <a:endParaRPr lang="tr-TR" sz="2400" dirty="0">
              <a:latin typeface="Times New Roman" panose="02020603050405020304" pitchFamily="18" charset="0"/>
              <a:cs typeface="Times New Roman" panose="02020603050405020304" pitchFamily="18" charset="0"/>
            </a:endParaRPr>
          </a:p>
          <a:p>
            <a:endParaRPr lang="de-DE" dirty="0"/>
          </a:p>
        </p:txBody>
      </p:sp>
      <p:sp>
        <p:nvSpPr>
          <p:cNvPr id="27" name="TextBox 26">
            <a:extLst>
              <a:ext uri="{FF2B5EF4-FFF2-40B4-BE49-F238E27FC236}">
                <a16:creationId xmlns:a16="http://schemas.microsoft.com/office/drawing/2014/main" id="{B0BD8184-20D9-4FAB-BDBB-40866B96C73E}"/>
              </a:ext>
            </a:extLst>
          </p:cNvPr>
          <p:cNvSpPr txBox="1"/>
          <p:nvPr/>
        </p:nvSpPr>
        <p:spPr>
          <a:xfrm>
            <a:off x="-452581" y="-279561"/>
            <a:ext cx="6175716" cy="1446550"/>
          </a:xfrm>
          <a:prstGeom prst="rect">
            <a:avLst/>
          </a:prstGeom>
          <a:noFill/>
        </p:spPr>
        <p:txBody>
          <a:bodyPr wrap="square">
            <a:spAutoFit/>
          </a:bodyPr>
          <a:lstStyle/>
          <a:p>
            <a:pPr algn="ctr"/>
            <a:br>
              <a:rPr lang="en-US" sz="4400" b="1" u="sng" dirty="0">
                <a:latin typeface="Times New Roman" panose="02020603050405020304" pitchFamily="18" charset="0"/>
                <a:cs typeface="Times New Roman" panose="02020603050405020304" pitchFamily="18" charset="0"/>
              </a:rPr>
            </a:br>
            <a:r>
              <a:rPr lang="tr-TR" sz="4400" b="1" u="sng" dirty="0">
                <a:latin typeface="Times New Roman" panose="02020603050405020304" pitchFamily="18" charset="0"/>
                <a:cs typeface="Times New Roman" panose="02020603050405020304" pitchFamily="18" charset="0"/>
              </a:rPr>
              <a:t>Tower</a:t>
            </a:r>
            <a:r>
              <a:rPr lang="en-CA" sz="4400" b="1" u="sng" dirty="0">
                <a:latin typeface="Times New Roman" panose="02020603050405020304" pitchFamily="18" charset="0"/>
                <a:cs typeface="Times New Roman" panose="02020603050405020304" pitchFamily="18" charset="0"/>
              </a:rPr>
              <a:t> Structure</a:t>
            </a:r>
          </a:p>
        </p:txBody>
      </p:sp>
      <p:sp>
        <p:nvSpPr>
          <p:cNvPr id="3" name="Slide Number Placeholder 5">
            <a:extLst>
              <a:ext uri="{FF2B5EF4-FFF2-40B4-BE49-F238E27FC236}">
                <a16:creationId xmlns:a16="http://schemas.microsoft.com/office/drawing/2014/main" id="{54AAB300-76B8-4CC9-8473-E00C8A9AFBA9}"/>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115</a:t>
            </a:fld>
            <a:endParaRPr lang="en-GB" sz="1400" dirty="0">
              <a:solidFill>
                <a:schemeClr val="bg1"/>
              </a:solidFill>
            </a:endParaRPr>
          </a:p>
        </p:txBody>
      </p:sp>
    </p:spTree>
    <p:extLst>
      <p:ext uri="{BB962C8B-B14F-4D97-AF65-F5344CB8AC3E}">
        <p14:creationId xmlns:p14="http://schemas.microsoft.com/office/powerpoint/2010/main" val="15564185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10066351" cy="712728"/>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Market availability &amp; </a:t>
            </a:r>
            <a:r>
              <a:rPr lang="en-GB" sz="4400" dirty="0">
                <a:latin typeface="Times New Roman" panose="02020603050405020304" pitchFamily="18" charset="0"/>
                <a:cs typeface="Times New Roman" panose="02020603050405020304" pitchFamily="18" charset="0"/>
              </a:rPr>
              <a:t>Existing wind </a:t>
            </a:r>
            <a:r>
              <a:rPr lang="en-GB" dirty="0">
                <a:latin typeface="Times New Roman" panose="02020603050405020304" pitchFamily="18" charset="0"/>
                <a:cs typeface="Times New Roman" panose="02020603050405020304" pitchFamily="18" charset="0"/>
              </a:rPr>
              <a:t>Turbine</a:t>
            </a:r>
            <a:r>
              <a:rPr lang="en-GB" sz="4400" dirty="0">
                <a:latin typeface="Times New Roman" panose="02020603050405020304" pitchFamily="18" charset="0"/>
                <a:cs typeface="Times New Roman" panose="02020603050405020304" pitchFamily="18" charset="0"/>
              </a:rPr>
              <a:t> </a:t>
            </a: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Inhaltsplatzhalter 2">
            <a:extLst>
              <a:ext uri="{FF2B5EF4-FFF2-40B4-BE49-F238E27FC236}">
                <a16:creationId xmlns:a16="http://schemas.microsoft.com/office/drawing/2014/main" id="{1990D63A-3462-48CE-A515-F380FEDB7E05}"/>
              </a:ext>
            </a:extLst>
          </p:cNvPr>
          <p:cNvSpPr>
            <a:spLocks noGrp="1"/>
          </p:cNvSpPr>
          <p:nvPr>
            <p:ph idx="1"/>
          </p:nvPr>
        </p:nvSpPr>
        <p:spPr>
          <a:xfrm>
            <a:off x="338904" y="1529428"/>
            <a:ext cx="2045660" cy="3857509"/>
          </a:xfrm>
          <a:ln>
            <a:solidFill>
              <a:schemeClr val="tx1"/>
            </a:solidFill>
          </a:ln>
        </p:spPr>
        <p:txBody>
          <a:bodyPr>
            <a:normAutofit/>
          </a:bodyPr>
          <a:lstStyle/>
          <a:p>
            <a:pPr marL="0" indent="0">
              <a:buNone/>
            </a:pPr>
            <a:r>
              <a:rPr lang="en-US" sz="2000" b="1" u="sng" dirty="0"/>
              <a:t>Tubular steel tower </a:t>
            </a:r>
          </a:p>
          <a:p>
            <a:pPr marL="0" indent="0">
              <a:buNone/>
            </a:pPr>
            <a:r>
              <a:rPr lang="en-US" sz="1600" b="1" dirty="0"/>
              <a:t>Available Hub high</a:t>
            </a:r>
          </a:p>
          <a:p>
            <a:r>
              <a:rPr lang="en-US" sz="1400" b="1" dirty="0"/>
              <a:t> </a:t>
            </a:r>
            <a:r>
              <a:rPr lang="en-US" sz="1400" dirty="0"/>
              <a:t>100 – 140 m</a:t>
            </a:r>
          </a:p>
          <a:p>
            <a:pPr marL="0" indent="0">
              <a:buNone/>
            </a:pPr>
            <a:r>
              <a:rPr lang="en-US" sz="1600" b="1" dirty="0"/>
              <a:t>No. available suppliers  </a:t>
            </a:r>
          </a:p>
          <a:p>
            <a:r>
              <a:rPr lang="en-US" sz="1400" dirty="0"/>
              <a:t>11 (Turkey, China, Europe)  </a:t>
            </a:r>
          </a:p>
          <a:p>
            <a:pPr marL="0" indent="0">
              <a:buNone/>
            </a:pPr>
            <a:r>
              <a:rPr lang="en-US" sz="1600" b="1" dirty="0"/>
              <a:t>Suitability for Syria</a:t>
            </a:r>
          </a:p>
          <a:p>
            <a:r>
              <a:rPr lang="en-US" sz="1400" dirty="0"/>
              <a:t>Most common choice. Good quality, fast delivery if port access &amp; wide roads are available</a:t>
            </a:r>
          </a:p>
          <a:p>
            <a:pPr marL="0" indent="0">
              <a:buNone/>
            </a:pPr>
            <a:endParaRPr lang="en-US" sz="1800" dirty="0"/>
          </a:p>
          <a:p>
            <a:pPr marL="0" indent="0">
              <a:buNone/>
            </a:pPr>
            <a:endParaRPr lang="en-US" sz="1800" dirty="0"/>
          </a:p>
        </p:txBody>
      </p:sp>
      <p:sp>
        <p:nvSpPr>
          <p:cNvPr id="14" name="Inhaltsplatzhalter 2">
            <a:extLst>
              <a:ext uri="{FF2B5EF4-FFF2-40B4-BE49-F238E27FC236}">
                <a16:creationId xmlns:a16="http://schemas.microsoft.com/office/drawing/2014/main" id="{1DE3192B-3505-4D3B-8B99-F9360675657F}"/>
              </a:ext>
            </a:extLst>
          </p:cNvPr>
          <p:cNvSpPr txBox="1">
            <a:spLocks/>
          </p:cNvSpPr>
          <p:nvPr/>
        </p:nvSpPr>
        <p:spPr>
          <a:xfrm>
            <a:off x="5050145" y="1529428"/>
            <a:ext cx="2045660" cy="3852260"/>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Concrete precast tower</a:t>
            </a:r>
          </a:p>
          <a:p>
            <a:pPr marL="0" indent="0">
              <a:buNone/>
            </a:pPr>
            <a:r>
              <a:rPr lang="en-US" sz="1600" b="1" dirty="0"/>
              <a:t>Available Hub high</a:t>
            </a:r>
          </a:p>
          <a:p>
            <a:pPr>
              <a:lnSpc>
                <a:spcPct val="100000"/>
              </a:lnSpc>
            </a:pPr>
            <a:r>
              <a:rPr lang="en-US" sz="1400" dirty="0"/>
              <a:t> 100 – 120 m (custom)</a:t>
            </a:r>
          </a:p>
          <a:p>
            <a:pPr marL="0" indent="0">
              <a:buNone/>
            </a:pPr>
            <a:r>
              <a:rPr lang="en-US" sz="1600" b="1" dirty="0"/>
              <a:t>No. available suppliers  </a:t>
            </a:r>
          </a:p>
          <a:p>
            <a:r>
              <a:rPr lang="en-US" sz="1400" dirty="0"/>
              <a:t>Limited global suppliers</a:t>
            </a:r>
          </a:p>
          <a:p>
            <a:pPr marL="0" indent="0">
              <a:buNone/>
            </a:pPr>
            <a:r>
              <a:rPr lang="en-US" sz="1600" b="1" dirty="0"/>
              <a:t>Suitability for Syria</a:t>
            </a:r>
          </a:p>
          <a:p>
            <a:r>
              <a:rPr lang="en-US" sz="1400" dirty="0"/>
              <a:t>Heavy transport required, may be challenging and costly to deliver to Syrian sites.</a:t>
            </a:r>
          </a:p>
        </p:txBody>
      </p:sp>
      <p:sp>
        <p:nvSpPr>
          <p:cNvPr id="16" name="Inhaltsplatzhalter 2">
            <a:extLst>
              <a:ext uri="{FF2B5EF4-FFF2-40B4-BE49-F238E27FC236}">
                <a16:creationId xmlns:a16="http://schemas.microsoft.com/office/drawing/2014/main" id="{9D102F68-779E-4CFB-B78B-2C27C0D5FC1C}"/>
              </a:ext>
            </a:extLst>
          </p:cNvPr>
          <p:cNvSpPr txBox="1">
            <a:spLocks/>
          </p:cNvSpPr>
          <p:nvPr/>
        </p:nvSpPr>
        <p:spPr>
          <a:xfrm>
            <a:off x="2711167" y="1529428"/>
            <a:ext cx="2045660" cy="3857508"/>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t>Concrete Cast-in-situ</a:t>
            </a:r>
          </a:p>
          <a:p>
            <a:pPr marL="0" indent="0">
              <a:buNone/>
            </a:pPr>
            <a:r>
              <a:rPr lang="en-US" sz="1600" b="1" dirty="0"/>
              <a:t>Available Hub high</a:t>
            </a:r>
          </a:p>
          <a:p>
            <a:r>
              <a:rPr lang="en-US" sz="1800" dirty="0"/>
              <a:t> </a:t>
            </a:r>
            <a:r>
              <a:rPr lang="en-US" sz="1400" dirty="0"/>
              <a:t>100 – 120 m (custom)</a:t>
            </a:r>
          </a:p>
          <a:p>
            <a:pPr marL="0" indent="0">
              <a:buNone/>
            </a:pPr>
            <a:r>
              <a:rPr lang="en-US" sz="1600" b="1" dirty="0"/>
              <a:t>No. available suppliers </a:t>
            </a:r>
            <a:r>
              <a:rPr lang="en-US" sz="1800" b="1" dirty="0"/>
              <a:t> </a:t>
            </a:r>
          </a:p>
          <a:p>
            <a:r>
              <a:rPr lang="en-US" sz="1400" dirty="0"/>
              <a:t>Local contractor + slipform system</a:t>
            </a:r>
          </a:p>
          <a:p>
            <a:pPr marL="0" indent="0">
              <a:buNone/>
            </a:pPr>
            <a:r>
              <a:rPr lang="en-US" sz="1600" b="1" dirty="0"/>
              <a:t>Suitability for Syria</a:t>
            </a:r>
          </a:p>
          <a:p>
            <a:r>
              <a:rPr lang="en-US" sz="1400" dirty="0"/>
              <a:t>Best for remote or mountainous sites. No need to transport large sections, only bulk materials.</a:t>
            </a:r>
          </a:p>
        </p:txBody>
      </p:sp>
      <p:graphicFrame>
        <p:nvGraphicFramePr>
          <p:cNvPr id="3" name="Table 2">
            <a:extLst>
              <a:ext uri="{FF2B5EF4-FFF2-40B4-BE49-F238E27FC236}">
                <a16:creationId xmlns:a16="http://schemas.microsoft.com/office/drawing/2014/main" id="{EB6BBCDF-D127-4877-81AD-E967B6588D20}"/>
              </a:ext>
            </a:extLst>
          </p:cNvPr>
          <p:cNvGraphicFramePr>
            <a:graphicFrameLocks noGrp="1"/>
          </p:cNvGraphicFramePr>
          <p:nvPr>
            <p:extLst>
              <p:ext uri="{D42A27DB-BD31-4B8C-83A1-F6EECF244321}">
                <p14:modId xmlns:p14="http://schemas.microsoft.com/office/powerpoint/2010/main" val="601499710"/>
              </p:ext>
            </p:extLst>
          </p:nvPr>
        </p:nvGraphicFramePr>
        <p:xfrm>
          <a:off x="1400907"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24" name="Inhaltsplatzhalter 2">
            <a:extLst>
              <a:ext uri="{FF2B5EF4-FFF2-40B4-BE49-F238E27FC236}">
                <a16:creationId xmlns:a16="http://schemas.microsoft.com/office/drawing/2014/main" id="{9848DC9F-CD91-4AB3-8F59-28DF81F949BF}"/>
              </a:ext>
            </a:extLst>
          </p:cNvPr>
          <p:cNvSpPr txBox="1">
            <a:spLocks/>
          </p:cNvSpPr>
          <p:nvPr/>
        </p:nvSpPr>
        <p:spPr>
          <a:xfrm>
            <a:off x="7435175" y="1526803"/>
            <a:ext cx="1909885" cy="3857509"/>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000" b="1" u="sng" dirty="0"/>
              <a:t>Lattice Steel tower</a:t>
            </a:r>
          </a:p>
          <a:p>
            <a:pPr marL="0" indent="0">
              <a:buNone/>
            </a:pPr>
            <a:r>
              <a:rPr lang="en-US" sz="1600" b="1" dirty="0"/>
              <a:t>Available Hub high</a:t>
            </a:r>
          </a:p>
          <a:p>
            <a:pPr>
              <a:lnSpc>
                <a:spcPct val="100000"/>
              </a:lnSpc>
            </a:pPr>
            <a:r>
              <a:rPr lang="en-US" sz="1400" dirty="0"/>
              <a:t> Up to ~100 m </a:t>
            </a:r>
          </a:p>
          <a:p>
            <a:pPr marL="0" indent="0">
              <a:lnSpc>
                <a:spcPct val="100000"/>
              </a:lnSpc>
              <a:buNone/>
            </a:pPr>
            <a:r>
              <a:rPr lang="en-US" sz="1600" b="1" dirty="0"/>
              <a:t>No. available suppliers  </a:t>
            </a:r>
          </a:p>
          <a:p>
            <a:r>
              <a:rPr lang="en-US" sz="1400" dirty="0"/>
              <a:t>Few suppliers worldwide</a:t>
            </a:r>
          </a:p>
          <a:p>
            <a:pPr marL="0" indent="0">
              <a:buNone/>
            </a:pPr>
            <a:r>
              <a:rPr lang="en-US" sz="1600" b="1" dirty="0"/>
              <a:t>Suitability for Syria</a:t>
            </a:r>
          </a:p>
          <a:p>
            <a:r>
              <a:rPr lang="en-US" sz="1400" dirty="0"/>
              <a:t>Lightweight and easy to transport but needs more maintenance</a:t>
            </a:r>
          </a:p>
        </p:txBody>
      </p:sp>
      <p:sp>
        <p:nvSpPr>
          <p:cNvPr id="25" name="Inhaltsplatzhalter 2">
            <a:extLst>
              <a:ext uri="{FF2B5EF4-FFF2-40B4-BE49-F238E27FC236}">
                <a16:creationId xmlns:a16="http://schemas.microsoft.com/office/drawing/2014/main" id="{430DE577-79D2-43BA-BE4C-47564766A261}"/>
              </a:ext>
            </a:extLst>
          </p:cNvPr>
          <p:cNvSpPr txBox="1">
            <a:spLocks/>
          </p:cNvSpPr>
          <p:nvPr/>
        </p:nvSpPr>
        <p:spPr>
          <a:xfrm>
            <a:off x="9641435" y="1526803"/>
            <a:ext cx="1909885" cy="3857509"/>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000" b="1" u="sng" dirty="0"/>
              <a:t>Timber tower</a:t>
            </a:r>
          </a:p>
          <a:p>
            <a:pPr marL="0" indent="0">
              <a:buNone/>
            </a:pPr>
            <a:r>
              <a:rPr lang="en-US" sz="1600" b="1" dirty="0"/>
              <a:t>Available Hub high</a:t>
            </a:r>
          </a:p>
          <a:p>
            <a:pPr>
              <a:lnSpc>
                <a:spcPct val="100000"/>
              </a:lnSpc>
            </a:pPr>
            <a:r>
              <a:rPr lang="en-US" sz="1400" dirty="0"/>
              <a:t>Up to ~100 m</a:t>
            </a:r>
            <a:br>
              <a:rPr lang="en-US" sz="1400" dirty="0"/>
            </a:br>
            <a:r>
              <a:rPr lang="en-US" sz="1600" b="1" dirty="0"/>
              <a:t>No. available suppliers  </a:t>
            </a:r>
          </a:p>
          <a:p>
            <a:r>
              <a:rPr lang="en-US" sz="1400" dirty="0"/>
              <a:t>Very few suppliers worldwide (limited market technology, but growing market)</a:t>
            </a:r>
            <a:br>
              <a:rPr lang="en-US" sz="1400" dirty="0"/>
            </a:br>
            <a:r>
              <a:rPr lang="en-US" sz="1600" b="1" dirty="0"/>
              <a:t>Suitability for Syria</a:t>
            </a:r>
          </a:p>
          <a:p>
            <a:r>
              <a:rPr lang="en-US" sz="1400" dirty="0"/>
              <a:t>Requires careful protection against moisture, insects, and fire</a:t>
            </a:r>
          </a:p>
        </p:txBody>
      </p:sp>
      <p:sp>
        <p:nvSpPr>
          <p:cNvPr id="4" name="Slide Number Placeholder 5">
            <a:extLst>
              <a:ext uri="{FF2B5EF4-FFF2-40B4-BE49-F238E27FC236}">
                <a16:creationId xmlns:a16="http://schemas.microsoft.com/office/drawing/2014/main" id="{17E43A88-3C89-EA05-05C5-CFA3EA829AB5}"/>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116</a:t>
            </a:fld>
            <a:endParaRPr lang="en-GB" sz="1400" dirty="0">
              <a:solidFill>
                <a:schemeClr val="bg1"/>
              </a:solidFill>
            </a:endParaRPr>
          </a:p>
        </p:txBody>
      </p:sp>
    </p:spTree>
    <p:extLst>
      <p:ext uri="{BB962C8B-B14F-4D97-AF65-F5344CB8AC3E}">
        <p14:creationId xmlns:p14="http://schemas.microsoft.com/office/powerpoint/2010/main" val="509104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10066351" cy="712728"/>
          </a:xfrm>
        </p:spPr>
        <p:txBody>
          <a:bodyPr>
            <a:normAutofit/>
          </a:bodyPr>
          <a:lstStyle/>
          <a:p>
            <a:pPr algn="ctr"/>
            <a:r>
              <a:rPr lang="en-US" dirty="0">
                <a:latin typeface="Times New Roman" panose="02020603050405020304" pitchFamily="18" charset="0"/>
                <a:cs typeface="Times New Roman" panose="02020603050405020304" pitchFamily="18" charset="0"/>
              </a:rPr>
              <a:t>SWOT Analysis </a:t>
            </a: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EB6BBCDF-D127-4877-81AD-E967B6588D20}"/>
              </a:ext>
            </a:extLst>
          </p:cNvPr>
          <p:cNvGraphicFramePr>
            <a:graphicFrameLocks noGrp="1"/>
          </p:cNvGraphicFramePr>
          <p:nvPr/>
        </p:nvGraphicFramePr>
        <p:xfrm>
          <a:off x="1400907"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17" name="Rectangle 16">
            <a:extLst>
              <a:ext uri="{FF2B5EF4-FFF2-40B4-BE49-F238E27FC236}">
                <a16:creationId xmlns:a16="http://schemas.microsoft.com/office/drawing/2014/main" id="{F2BD7ECA-B48F-4C29-BC2D-950BDAF95798}"/>
              </a:ext>
            </a:extLst>
          </p:cNvPr>
          <p:cNvSpPr/>
          <p:nvPr/>
        </p:nvSpPr>
        <p:spPr>
          <a:xfrm>
            <a:off x="4329520" y="1890191"/>
            <a:ext cx="3245743" cy="75547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Structure types</a:t>
            </a:r>
          </a:p>
        </p:txBody>
      </p:sp>
      <p:sp>
        <p:nvSpPr>
          <p:cNvPr id="19" name="Rectangle 18">
            <a:extLst>
              <a:ext uri="{FF2B5EF4-FFF2-40B4-BE49-F238E27FC236}">
                <a16:creationId xmlns:a16="http://schemas.microsoft.com/office/drawing/2014/main" id="{EB0ACB5A-3250-4360-BC5D-39F00378D8BA}"/>
              </a:ext>
            </a:extLst>
          </p:cNvPr>
          <p:cNvSpPr/>
          <p:nvPr/>
        </p:nvSpPr>
        <p:spPr>
          <a:xfrm>
            <a:off x="921546" y="3320272"/>
            <a:ext cx="2376685" cy="1035598"/>
          </a:xfrm>
          <a:prstGeom prst="rect">
            <a:avLst/>
          </a:prstGeom>
          <a:solidFill>
            <a:srgbClr val="39CB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400" b="1" dirty="0"/>
              <a:t>Tubular steel</a:t>
            </a:r>
          </a:p>
        </p:txBody>
      </p:sp>
      <p:sp>
        <p:nvSpPr>
          <p:cNvPr id="20" name="Rectangle 19">
            <a:extLst>
              <a:ext uri="{FF2B5EF4-FFF2-40B4-BE49-F238E27FC236}">
                <a16:creationId xmlns:a16="http://schemas.microsoft.com/office/drawing/2014/main" id="{AD61A250-AE06-4D30-A369-49440D2CB989}"/>
              </a:ext>
            </a:extLst>
          </p:cNvPr>
          <p:cNvSpPr/>
          <p:nvPr/>
        </p:nvSpPr>
        <p:spPr>
          <a:xfrm>
            <a:off x="4905567" y="3322935"/>
            <a:ext cx="2376685" cy="1035598"/>
          </a:xfrm>
          <a:prstGeom prst="rect">
            <a:avLst/>
          </a:prstGeom>
          <a:solidFill>
            <a:srgbClr val="39CB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2400" b="1" dirty="0"/>
              <a:t>Concrete Cast-in-situ</a:t>
            </a:r>
          </a:p>
        </p:txBody>
      </p:sp>
      <p:sp>
        <p:nvSpPr>
          <p:cNvPr id="21" name="Rectangle 20">
            <a:extLst>
              <a:ext uri="{FF2B5EF4-FFF2-40B4-BE49-F238E27FC236}">
                <a16:creationId xmlns:a16="http://schemas.microsoft.com/office/drawing/2014/main" id="{1328A167-18E6-4548-9EC2-67AA4B29872A}"/>
              </a:ext>
            </a:extLst>
          </p:cNvPr>
          <p:cNvSpPr/>
          <p:nvPr/>
        </p:nvSpPr>
        <p:spPr>
          <a:xfrm>
            <a:off x="8893769" y="3322935"/>
            <a:ext cx="2376685" cy="1035598"/>
          </a:xfrm>
          <a:prstGeom prst="rect">
            <a:avLst/>
          </a:prstGeom>
          <a:solidFill>
            <a:srgbClr val="39CB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Concrete precast</a:t>
            </a:r>
          </a:p>
        </p:txBody>
      </p:sp>
      <p:sp>
        <p:nvSpPr>
          <p:cNvPr id="22" name="Rectangle 21">
            <a:extLst>
              <a:ext uri="{FF2B5EF4-FFF2-40B4-BE49-F238E27FC236}">
                <a16:creationId xmlns:a16="http://schemas.microsoft.com/office/drawing/2014/main" id="{BC0E4B92-D6E4-4610-9CFE-9AC4E481F986}"/>
              </a:ext>
            </a:extLst>
          </p:cNvPr>
          <p:cNvSpPr/>
          <p:nvPr/>
        </p:nvSpPr>
        <p:spPr>
          <a:xfrm>
            <a:off x="2812181" y="4809034"/>
            <a:ext cx="2376685" cy="1035598"/>
          </a:xfrm>
          <a:prstGeom prst="rect">
            <a:avLst/>
          </a:prstGeom>
          <a:solidFill>
            <a:srgbClr val="39CB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10000"/>
              </a:lnSpc>
              <a:buNone/>
            </a:pPr>
            <a:r>
              <a:rPr lang="en-US" sz="2400" b="1" dirty="0"/>
              <a:t>Lattice Steel tower</a:t>
            </a:r>
          </a:p>
        </p:txBody>
      </p:sp>
      <p:sp>
        <p:nvSpPr>
          <p:cNvPr id="23" name="Rectangle 22">
            <a:extLst>
              <a:ext uri="{FF2B5EF4-FFF2-40B4-BE49-F238E27FC236}">
                <a16:creationId xmlns:a16="http://schemas.microsoft.com/office/drawing/2014/main" id="{7289FFCD-76C4-4D36-9D16-B7415482B229}"/>
              </a:ext>
            </a:extLst>
          </p:cNvPr>
          <p:cNvSpPr/>
          <p:nvPr/>
        </p:nvSpPr>
        <p:spPr>
          <a:xfrm>
            <a:off x="6974080" y="4813747"/>
            <a:ext cx="2376685" cy="1035598"/>
          </a:xfrm>
          <a:prstGeom prst="rect">
            <a:avLst/>
          </a:prstGeom>
          <a:solidFill>
            <a:srgbClr val="39CB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10000"/>
              </a:lnSpc>
              <a:buNone/>
            </a:pPr>
            <a:r>
              <a:rPr lang="en-US" sz="2400" b="1" dirty="0"/>
              <a:t>Timber tower</a:t>
            </a:r>
          </a:p>
        </p:txBody>
      </p:sp>
      <p:sp>
        <p:nvSpPr>
          <p:cNvPr id="4" name="Slide Number Placeholder 5">
            <a:extLst>
              <a:ext uri="{FF2B5EF4-FFF2-40B4-BE49-F238E27FC236}">
                <a16:creationId xmlns:a16="http://schemas.microsoft.com/office/drawing/2014/main" id="{767F27DB-F99E-02C7-7C17-38D2424C7CBD}"/>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117</a:t>
            </a:fld>
            <a:endParaRPr lang="en-GB" sz="1400" dirty="0">
              <a:solidFill>
                <a:schemeClr val="bg1"/>
              </a:solidFill>
            </a:endParaRPr>
          </a:p>
        </p:txBody>
      </p:sp>
    </p:spTree>
    <p:extLst>
      <p:ext uri="{BB962C8B-B14F-4D97-AF65-F5344CB8AC3E}">
        <p14:creationId xmlns:p14="http://schemas.microsoft.com/office/powerpoint/2010/main" val="39809679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10066351" cy="712728"/>
          </a:xfrm>
        </p:spPr>
        <p:txBody>
          <a:bodyPr>
            <a:normAutofit/>
          </a:bodyPr>
          <a:lstStyle/>
          <a:p>
            <a:pPr algn="ctr"/>
            <a:r>
              <a:rPr lang="en-US" dirty="0">
                <a:latin typeface="Times New Roman" panose="02020603050405020304" pitchFamily="18" charset="0"/>
                <a:cs typeface="Times New Roman" panose="02020603050405020304" pitchFamily="18" charset="0"/>
              </a:rPr>
              <a:t>SWOT Analysis for Tubular tower </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EB6BBCDF-D127-4877-81AD-E967B6588D20}"/>
              </a:ext>
            </a:extLst>
          </p:cNvPr>
          <p:cNvGraphicFramePr>
            <a:graphicFrameLocks noGrp="1"/>
          </p:cNvGraphicFramePr>
          <p:nvPr>
            <p:extLst>
              <p:ext uri="{D42A27DB-BD31-4B8C-83A1-F6EECF244321}">
                <p14:modId xmlns:p14="http://schemas.microsoft.com/office/powerpoint/2010/main" val="3279402001"/>
              </p:ext>
            </p:extLst>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15" name="Freeform 5">
            <a:extLst>
              <a:ext uri="{FF2B5EF4-FFF2-40B4-BE49-F238E27FC236}">
                <a16:creationId xmlns:a16="http://schemas.microsoft.com/office/drawing/2014/main" id="{D6338229-1413-4105-8149-D32896AD3FFD}"/>
              </a:ext>
            </a:extLst>
          </p:cNvPr>
          <p:cNvSpPr>
            <a:spLocks/>
          </p:cNvSpPr>
          <p:nvPr/>
        </p:nvSpPr>
        <p:spPr bwMode="auto">
          <a:xfrm rot="5400000">
            <a:off x="40140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FFB4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472A04E-69CF-411B-8389-5CC393EA10D3}"/>
              </a:ext>
            </a:extLst>
          </p:cNvPr>
          <p:cNvSpPr>
            <a:spLocks/>
          </p:cNvSpPr>
          <p:nvPr/>
        </p:nvSpPr>
        <p:spPr bwMode="auto">
          <a:xfrm rot="10800000">
            <a:off x="59063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007A87"/>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A0848E02-838F-4E61-9AA4-8C85FC33A4EA}"/>
              </a:ext>
            </a:extLst>
          </p:cNvPr>
          <p:cNvSpPr>
            <a:spLocks/>
          </p:cNvSpPr>
          <p:nvPr/>
        </p:nvSpPr>
        <p:spPr bwMode="auto">
          <a:xfrm rot="16200000">
            <a:off x="5906301" y="3851782"/>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6CAC57"/>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9C6301BF-E513-4539-B119-19A80F9E013C}"/>
              </a:ext>
            </a:extLst>
          </p:cNvPr>
          <p:cNvSpPr>
            <a:spLocks/>
          </p:cNvSpPr>
          <p:nvPr/>
        </p:nvSpPr>
        <p:spPr bwMode="auto">
          <a:xfrm>
            <a:off x="4014001" y="3851785"/>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7B005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F965C7B5-2147-4121-A86C-744CE9130A67}"/>
              </a:ext>
            </a:extLst>
          </p:cNvPr>
          <p:cNvSpPr txBox="1"/>
          <p:nvPr/>
        </p:nvSpPr>
        <p:spPr>
          <a:xfrm>
            <a:off x="4865407" y="3390123"/>
            <a:ext cx="2081788" cy="923330"/>
          </a:xfrm>
          <a:prstGeom prst="rect">
            <a:avLst/>
          </a:prstGeom>
          <a:noFill/>
        </p:spPr>
        <p:txBody>
          <a:bodyPr wrap="square" rtlCol="0" anchor="ctr">
            <a:spAutoFit/>
          </a:bodyPr>
          <a:lstStyle/>
          <a:p>
            <a:pPr algn="ctr"/>
            <a:r>
              <a:rPr lang="en-US" sz="5400" b="1" dirty="0">
                <a:solidFill>
                  <a:srgbClr val="FFB400"/>
                </a:solidFill>
                <a:effectLst>
                  <a:outerShdw blurRad="38100" dist="38100" dir="2700000" algn="tl">
                    <a:srgbClr val="000000">
                      <a:alpha val="43137"/>
                    </a:srgbClr>
                  </a:outerShdw>
                </a:effectLst>
              </a:rPr>
              <a:t>S</a:t>
            </a:r>
            <a:r>
              <a:rPr lang="en-US" sz="5400" b="1" dirty="0">
                <a:solidFill>
                  <a:srgbClr val="007A87"/>
                </a:solidFill>
                <a:effectLst>
                  <a:outerShdw blurRad="38100" dist="38100" dir="2700000" algn="tl">
                    <a:srgbClr val="000000">
                      <a:alpha val="43137"/>
                    </a:srgbClr>
                  </a:outerShdw>
                </a:effectLst>
              </a:rPr>
              <a:t>W</a:t>
            </a:r>
            <a:r>
              <a:rPr lang="en-US" sz="5400" b="1" dirty="0">
                <a:solidFill>
                  <a:srgbClr val="7B0051"/>
                </a:solidFill>
                <a:effectLst>
                  <a:outerShdw blurRad="38100" dist="38100" dir="2700000" algn="tl">
                    <a:srgbClr val="000000">
                      <a:alpha val="43137"/>
                    </a:srgbClr>
                  </a:outerShdw>
                </a:effectLst>
              </a:rPr>
              <a:t>O</a:t>
            </a:r>
            <a:r>
              <a:rPr lang="en-US" sz="5400" b="1" dirty="0">
                <a:solidFill>
                  <a:srgbClr val="6CAC57"/>
                </a:solidFill>
                <a:effectLst>
                  <a:outerShdw blurRad="38100" dist="38100" dir="2700000" algn="tl">
                    <a:srgbClr val="000000">
                      <a:alpha val="43137"/>
                    </a:srgbClr>
                  </a:outerShdw>
                </a:effectLst>
              </a:rPr>
              <a:t>T</a:t>
            </a:r>
          </a:p>
        </p:txBody>
      </p:sp>
      <p:sp>
        <p:nvSpPr>
          <p:cNvPr id="26" name="Rectangle 25">
            <a:extLst>
              <a:ext uri="{FF2B5EF4-FFF2-40B4-BE49-F238E27FC236}">
                <a16:creationId xmlns:a16="http://schemas.microsoft.com/office/drawing/2014/main" id="{C6CA1CA2-7488-4B2F-9DF7-9B8E65CC7A0B}"/>
              </a:ext>
            </a:extLst>
          </p:cNvPr>
          <p:cNvSpPr/>
          <p:nvPr/>
        </p:nvSpPr>
        <p:spPr>
          <a:xfrm>
            <a:off x="100896" y="1581289"/>
            <a:ext cx="4156014" cy="1815882"/>
          </a:xfrm>
          <a:prstGeom prst="rect">
            <a:avLst/>
          </a:prstGeom>
        </p:spPr>
        <p:txBody>
          <a:bodyPr wrap="square">
            <a:spAutoFit/>
          </a:bodyPr>
          <a:lstStyle/>
          <a:p>
            <a:r>
              <a:rPr lang="en-US" sz="1400" b="1" dirty="0"/>
              <a:t>Proven Technology:</a:t>
            </a:r>
            <a:r>
              <a:rPr lang="en-US" sz="1400" dirty="0"/>
              <a:t> Widely used globally for 100 m hub height turbines, high reliability.</a:t>
            </a:r>
          </a:p>
          <a:p>
            <a:r>
              <a:rPr lang="en-US" sz="1400" b="1" dirty="0"/>
              <a:t>High Structural Strength:</a:t>
            </a:r>
            <a:r>
              <a:rPr lang="en-US" sz="1400" dirty="0"/>
              <a:t> Good performance for large rotor diameters and high wind loads</a:t>
            </a:r>
            <a:br>
              <a:rPr lang="en-US" sz="1400" dirty="0"/>
            </a:br>
            <a:r>
              <a:rPr lang="en-US" sz="1400" b="1" dirty="0"/>
              <a:t>Long Lifetime:</a:t>
            </a:r>
            <a:r>
              <a:rPr lang="en-US" sz="1400" dirty="0"/>
              <a:t> Low maintenance needs compared to lattice or hybrid towers</a:t>
            </a:r>
          </a:p>
          <a:p>
            <a:r>
              <a:rPr lang="en-US" sz="1400" b="1" dirty="0"/>
              <a:t>Regional Suppliers:</a:t>
            </a:r>
            <a:r>
              <a:rPr lang="en-US" sz="1400" dirty="0"/>
              <a:t> Proximity to Turkey and Middle East suppliers reduces manufacturing lead time</a:t>
            </a:r>
            <a:endParaRPr lang="en-US" sz="1400" b="1" dirty="0"/>
          </a:p>
        </p:txBody>
      </p:sp>
      <p:sp>
        <p:nvSpPr>
          <p:cNvPr id="27" name="Rectangle 26">
            <a:extLst>
              <a:ext uri="{FF2B5EF4-FFF2-40B4-BE49-F238E27FC236}">
                <a16:creationId xmlns:a16="http://schemas.microsoft.com/office/drawing/2014/main" id="{5B76397F-AB3D-4899-A0FB-2EF3A9CDF300}"/>
              </a:ext>
            </a:extLst>
          </p:cNvPr>
          <p:cNvSpPr/>
          <p:nvPr/>
        </p:nvSpPr>
        <p:spPr>
          <a:xfrm>
            <a:off x="7842342" y="1580036"/>
            <a:ext cx="4013551" cy="2031325"/>
          </a:xfrm>
          <a:prstGeom prst="rect">
            <a:avLst/>
          </a:prstGeom>
        </p:spPr>
        <p:txBody>
          <a:bodyPr wrap="square">
            <a:spAutoFit/>
          </a:bodyPr>
          <a:lstStyle/>
          <a:p>
            <a:r>
              <a:rPr lang="en-US" sz="1400" b="1" dirty="0"/>
              <a:t>High Initial Cost: </a:t>
            </a:r>
            <a:r>
              <a:rPr lang="en-US" sz="1400" dirty="0"/>
              <a:t>Steel price volatility can significantly affect CAPEX .</a:t>
            </a:r>
            <a:br>
              <a:rPr lang="en-US" sz="1400" b="1" dirty="0"/>
            </a:br>
            <a:r>
              <a:rPr lang="en-US" altLang="en-US" sz="1400" b="1" dirty="0"/>
              <a:t>Transport Challenges: </a:t>
            </a:r>
            <a:r>
              <a:rPr lang="en-US" altLang="en-US" sz="1400" dirty="0"/>
              <a:t>Oversized sections (up to 30+ m length, 4–5 m diameter) require wide roads and heavy-duty trucks – can be difficult in remote sites.</a:t>
            </a:r>
          </a:p>
          <a:p>
            <a:r>
              <a:rPr lang="en-US" sz="1400" b="1" dirty="0"/>
              <a:t>Dependency on Imports: </a:t>
            </a:r>
            <a:r>
              <a:rPr lang="en-US" sz="1400" dirty="0"/>
              <a:t>No local tower manufacturing in Syria → exposure to currency fluctuations and import regulations.</a:t>
            </a:r>
          </a:p>
          <a:p>
            <a:endParaRPr lang="en-US" sz="1400" dirty="0"/>
          </a:p>
        </p:txBody>
      </p:sp>
      <p:sp>
        <p:nvSpPr>
          <p:cNvPr id="28" name="Rectangle 27">
            <a:extLst>
              <a:ext uri="{FF2B5EF4-FFF2-40B4-BE49-F238E27FC236}">
                <a16:creationId xmlns:a16="http://schemas.microsoft.com/office/drawing/2014/main" id="{A04D4FF3-C965-47DD-8998-7C11FC8CEB35}"/>
              </a:ext>
            </a:extLst>
          </p:cNvPr>
          <p:cNvSpPr/>
          <p:nvPr/>
        </p:nvSpPr>
        <p:spPr>
          <a:xfrm>
            <a:off x="7924985" y="4446700"/>
            <a:ext cx="3613763" cy="203132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00" b="1" dirty="0"/>
              <a:t>Logistics Risks: </a:t>
            </a:r>
            <a:r>
              <a:rPr lang="en-US" altLang="en-US" sz="1400" dirty="0"/>
              <a:t>Border closures, port access issues, or road infrastructure damage can delay tower delivery.</a:t>
            </a:r>
          </a:p>
          <a:p>
            <a:pPr eaLnBrk="0" fontAlgn="base" hangingPunct="0">
              <a:spcBef>
                <a:spcPct val="0"/>
              </a:spcBef>
              <a:spcAft>
                <a:spcPct val="0"/>
              </a:spcAft>
            </a:pPr>
            <a:r>
              <a:rPr lang="en-US" altLang="en-US" sz="1400" b="1" dirty="0"/>
              <a:t>Competing Tower Technologies: </a:t>
            </a:r>
            <a:r>
              <a:rPr lang="en-US" altLang="en-US" sz="1400" dirty="0"/>
              <a:t>Cast-in-situ concrete towers may become cheaper and easier to implement locally.</a:t>
            </a:r>
          </a:p>
          <a:p>
            <a:pPr>
              <a:buFont typeface="Arial" panose="020B0604020202020204" pitchFamily="34" charset="0"/>
              <a:buChar char="•"/>
            </a:pPr>
            <a:r>
              <a:rPr lang="en-US" sz="1400" b="1" dirty="0"/>
              <a:t>Steel Price Fluctuations:</a:t>
            </a:r>
            <a:r>
              <a:rPr lang="en-US" sz="1400" dirty="0"/>
              <a:t> Global market volatility can increase project costs unexpectedly.</a:t>
            </a:r>
          </a:p>
        </p:txBody>
      </p:sp>
      <p:sp>
        <p:nvSpPr>
          <p:cNvPr id="29" name="Rectangle 28">
            <a:extLst>
              <a:ext uri="{FF2B5EF4-FFF2-40B4-BE49-F238E27FC236}">
                <a16:creationId xmlns:a16="http://schemas.microsoft.com/office/drawing/2014/main" id="{EA87885F-E551-4E2A-928D-FBED135923BF}"/>
              </a:ext>
            </a:extLst>
          </p:cNvPr>
          <p:cNvSpPr/>
          <p:nvPr/>
        </p:nvSpPr>
        <p:spPr>
          <a:xfrm>
            <a:off x="100896" y="4449762"/>
            <a:ext cx="3890818" cy="2246769"/>
          </a:xfrm>
          <a:prstGeom prst="rect">
            <a:avLst/>
          </a:prstGeom>
        </p:spPr>
        <p:txBody>
          <a:bodyPr wrap="square">
            <a:spAutoFit/>
          </a:bodyPr>
          <a:lstStyle/>
          <a:p>
            <a:r>
              <a:rPr lang="en-US" sz="1400" b="1" dirty="0"/>
              <a:t>Renewable Energy Expansion: </a:t>
            </a:r>
            <a:r>
              <a:rPr lang="en-US" sz="1400" dirty="0"/>
              <a:t>Syria has strong wind potential in coastal and mountain regions, creating opportunities for new projects.</a:t>
            </a:r>
            <a:br>
              <a:rPr lang="en-US" sz="1400" dirty="0"/>
            </a:br>
            <a:r>
              <a:rPr lang="en-US" altLang="en-US" sz="1400" b="1" dirty="0"/>
              <a:t>Local Assembly Potential: </a:t>
            </a:r>
            <a:r>
              <a:rPr lang="en-US" altLang="en-US" sz="1400" dirty="0"/>
              <a:t>Possibility to develop local welding/painting facilities to reduce import costs in the future.</a:t>
            </a:r>
          </a:p>
          <a:p>
            <a:r>
              <a:rPr lang="en-US" sz="1400" b="1" dirty="0"/>
              <a:t>Government &amp; International Support:</a:t>
            </a:r>
            <a:r>
              <a:rPr lang="en-US" sz="1400" dirty="0"/>
              <a:t> Potential funding from international organizations for renewable energy reconstruction projects.</a:t>
            </a:r>
          </a:p>
          <a:p>
            <a:pPr algn="just"/>
            <a:endParaRPr lang="en-US" sz="1400" dirty="0"/>
          </a:p>
        </p:txBody>
      </p:sp>
      <p:sp>
        <p:nvSpPr>
          <p:cNvPr id="30" name="Rectangle 29">
            <a:extLst>
              <a:ext uri="{FF2B5EF4-FFF2-40B4-BE49-F238E27FC236}">
                <a16:creationId xmlns:a16="http://schemas.microsoft.com/office/drawing/2014/main" id="{CF7F0271-4692-4D89-B7C2-5B0921F89D42}"/>
              </a:ext>
            </a:extLst>
          </p:cNvPr>
          <p:cNvSpPr/>
          <p:nvPr/>
        </p:nvSpPr>
        <p:spPr>
          <a:xfrm rot="18900000">
            <a:off x="3239243" y="1508065"/>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4000" kern="3200" dirty="0">
                <a:ln w="0"/>
                <a:solidFill>
                  <a:schemeClr val="bg1"/>
                </a:solidFill>
                <a:effectLst>
                  <a:outerShdw blurRad="38100" dist="19050" dir="2700000" algn="tl" rotWithShape="0">
                    <a:schemeClr val="dk1">
                      <a:alpha val="40000"/>
                    </a:schemeClr>
                  </a:outerShdw>
                </a:effectLst>
              </a:rPr>
              <a:t>Strengths</a:t>
            </a:r>
          </a:p>
        </p:txBody>
      </p:sp>
      <p:sp>
        <p:nvSpPr>
          <p:cNvPr id="31" name="Rectangle 30">
            <a:extLst>
              <a:ext uri="{FF2B5EF4-FFF2-40B4-BE49-F238E27FC236}">
                <a16:creationId xmlns:a16="http://schemas.microsoft.com/office/drawing/2014/main" id="{E46C8942-8CB9-410D-BC9B-96DC71E29096}"/>
              </a:ext>
            </a:extLst>
          </p:cNvPr>
          <p:cNvSpPr/>
          <p:nvPr/>
        </p:nvSpPr>
        <p:spPr>
          <a:xfrm rot="2700000">
            <a:off x="6048361" y="1572256"/>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Weaknesses</a:t>
            </a:r>
          </a:p>
        </p:txBody>
      </p:sp>
      <p:sp>
        <p:nvSpPr>
          <p:cNvPr id="32" name="Rectangle 31">
            <a:extLst>
              <a:ext uri="{FF2B5EF4-FFF2-40B4-BE49-F238E27FC236}">
                <a16:creationId xmlns:a16="http://schemas.microsoft.com/office/drawing/2014/main" id="{DD7C5C49-FB28-4E4C-8178-A912F60B847E}"/>
              </a:ext>
            </a:extLst>
          </p:cNvPr>
          <p:cNvSpPr/>
          <p:nvPr/>
        </p:nvSpPr>
        <p:spPr>
          <a:xfrm rot="2626182">
            <a:off x="3234714" y="4386884"/>
            <a:ext cx="2487707" cy="1844482"/>
          </a:xfrm>
          <a:prstGeom prst="rect">
            <a:avLst/>
          </a:prstGeom>
          <a:noFill/>
        </p:spPr>
        <p:txBody>
          <a:bodyPr spcFirstLastPara="1" wrap="none" lIns="91440" tIns="45720" rIns="91440" bIns="45720" numCol="1">
            <a:prstTxWarp prst="textArchUp">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Opportunities</a:t>
            </a:r>
            <a:endParaRPr lang="en-US" sz="4400" kern="3200" dirty="0">
              <a:ln w="0"/>
              <a:solidFill>
                <a:schemeClr val="bg1"/>
              </a:solidFill>
            </a:endParaRPr>
          </a:p>
        </p:txBody>
      </p:sp>
      <p:sp>
        <p:nvSpPr>
          <p:cNvPr id="33" name="Rectangle 32">
            <a:extLst>
              <a:ext uri="{FF2B5EF4-FFF2-40B4-BE49-F238E27FC236}">
                <a16:creationId xmlns:a16="http://schemas.microsoft.com/office/drawing/2014/main" id="{0746174A-5EF8-4FA8-8029-9BC9BD78C0C7}"/>
              </a:ext>
            </a:extLst>
          </p:cNvPr>
          <p:cNvSpPr/>
          <p:nvPr/>
        </p:nvSpPr>
        <p:spPr>
          <a:xfrm rot="18775959">
            <a:off x="6175464" y="4457050"/>
            <a:ext cx="2487707" cy="1844482"/>
          </a:xfrm>
          <a:prstGeom prst="rect">
            <a:avLst/>
          </a:prstGeom>
          <a:noFill/>
        </p:spPr>
        <p:txBody>
          <a:bodyPr spcFirstLastPara="1" wrap="none" lIns="91440" tIns="45720" rIns="91440" bIns="45720" numCol="1">
            <a:prstTxWarp prst="textArchUp">
              <a:avLst>
                <a:gd name="adj" fmla="val 13047388"/>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Threats</a:t>
            </a:r>
            <a:endParaRPr lang="en-US" sz="4400" kern="3200" dirty="0">
              <a:ln w="0"/>
              <a:solidFill>
                <a:schemeClr val="bg1"/>
              </a:solidFill>
            </a:endParaRPr>
          </a:p>
        </p:txBody>
      </p:sp>
      <p:sp>
        <p:nvSpPr>
          <p:cNvPr id="4" name="Slide Number Placeholder 5">
            <a:extLst>
              <a:ext uri="{FF2B5EF4-FFF2-40B4-BE49-F238E27FC236}">
                <a16:creationId xmlns:a16="http://schemas.microsoft.com/office/drawing/2014/main" id="{D8C13FEF-C7A2-D00A-FD25-0AAD70869E32}"/>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118</a:t>
            </a:fld>
            <a:endParaRPr lang="en-GB" sz="1400" dirty="0">
              <a:solidFill>
                <a:schemeClr val="bg1"/>
              </a:solidFill>
            </a:endParaRPr>
          </a:p>
        </p:txBody>
      </p:sp>
    </p:spTree>
    <p:extLst>
      <p:ext uri="{BB962C8B-B14F-4D97-AF65-F5344CB8AC3E}">
        <p14:creationId xmlns:p14="http://schemas.microsoft.com/office/powerpoint/2010/main" val="5637746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1039799" y="503217"/>
            <a:ext cx="10066351" cy="712728"/>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SWOT Analysis for </a:t>
            </a:r>
            <a:r>
              <a:rPr lang="en-US" dirty="0"/>
              <a:t>Concrete Cast-in-Situ Tower</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EB6BBCDF-D127-4877-81AD-E967B6588D20}"/>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15" name="Freeform 5">
            <a:extLst>
              <a:ext uri="{FF2B5EF4-FFF2-40B4-BE49-F238E27FC236}">
                <a16:creationId xmlns:a16="http://schemas.microsoft.com/office/drawing/2014/main" id="{D6338229-1413-4105-8149-D32896AD3FFD}"/>
              </a:ext>
            </a:extLst>
          </p:cNvPr>
          <p:cNvSpPr>
            <a:spLocks/>
          </p:cNvSpPr>
          <p:nvPr/>
        </p:nvSpPr>
        <p:spPr bwMode="auto">
          <a:xfrm rot="5400000">
            <a:off x="40140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FFB4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472A04E-69CF-411B-8389-5CC393EA10D3}"/>
              </a:ext>
            </a:extLst>
          </p:cNvPr>
          <p:cNvSpPr>
            <a:spLocks/>
          </p:cNvSpPr>
          <p:nvPr/>
        </p:nvSpPr>
        <p:spPr bwMode="auto">
          <a:xfrm rot="10800000">
            <a:off x="59063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007A87"/>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A0848E02-838F-4E61-9AA4-8C85FC33A4EA}"/>
              </a:ext>
            </a:extLst>
          </p:cNvPr>
          <p:cNvSpPr>
            <a:spLocks/>
          </p:cNvSpPr>
          <p:nvPr/>
        </p:nvSpPr>
        <p:spPr bwMode="auto">
          <a:xfrm rot="16200000">
            <a:off x="5906301" y="3851782"/>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6CAC57"/>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9C6301BF-E513-4539-B119-19A80F9E013C}"/>
              </a:ext>
            </a:extLst>
          </p:cNvPr>
          <p:cNvSpPr>
            <a:spLocks/>
          </p:cNvSpPr>
          <p:nvPr/>
        </p:nvSpPr>
        <p:spPr bwMode="auto">
          <a:xfrm>
            <a:off x="4014001" y="3851785"/>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7B005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F965C7B5-2147-4121-A86C-744CE9130A67}"/>
              </a:ext>
            </a:extLst>
          </p:cNvPr>
          <p:cNvSpPr txBox="1"/>
          <p:nvPr/>
        </p:nvSpPr>
        <p:spPr>
          <a:xfrm>
            <a:off x="4865407" y="3390123"/>
            <a:ext cx="2081788" cy="923330"/>
          </a:xfrm>
          <a:prstGeom prst="rect">
            <a:avLst/>
          </a:prstGeom>
          <a:noFill/>
        </p:spPr>
        <p:txBody>
          <a:bodyPr wrap="square" rtlCol="0" anchor="ctr">
            <a:spAutoFit/>
          </a:bodyPr>
          <a:lstStyle/>
          <a:p>
            <a:pPr algn="ctr"/>
            <a:r>
              <a:rPr lang="en-US" sz="5400" b="1" dirty="0">
                <a:solidFill>
                  <a:srgbClr val="FFB400"/>
                </a:solidFill>
                <a:effectLst>
                  <a:outerShdw blurRad="38100" dist="38100" dir="2700000" algn="tl">
                    <a:srgbClr val="000000">
                      <a:alpha val="43137"/>
                    </a:srgbClr>
                  </a:outerShdw>
                </a:effectLst>
              </a:rPr>
              <a:t>S</a:t>
            </a:r>
            <a:r>
              <a:rPr lang="en-US" sz="5400" b="1" dirty="0">
                <a:solidFill>
                  <a:srgbClr val="007A87"/>
                </a:solidFill>
                <a:effectLst>
                  <a:outerShdw blurRad="38100" dist="38100" dir="2700000" algn="tl">
                    <a:srgbClr val="000000">
                      <a:alpha val="43137"/>
                    </a:srgbClr>
                  </a:outerShdw>
                </a:effectLst>
              </a:rPr>
              <a:t>W</a:t>
            </a:r>
            <a:r>
              <a:rPr lang="en-US" sz="5400" b="1" dirty="0">
                <a:solidFill>
                  <a:srgbClr val="7B0051"/>
                </a:solidFill>
                <a:effectLst>
                  <a:outerShdw blurRad="38100" dist="38100" dir="2700000" algn="tl">
                    <a:srgbClr val="000000">
                      <a:alpha val="43137"/>
                    </a:srgbClr>
                  </a:outerShdw>
                </a:effectLst>
              </a:rPr>
              <a:t>O</a:t>
            </a:r>
            <a:r>
              <a:rPr lang="en-US" sz="5400" b="1" dirty="0">
                <a:solidFill>
                  <a:srgbClr val="6CAC57"/>
                </a:solidFill>
                <a:effectLst>
                  <a:outerShdw blurRad="38100" dist="38100" dir="2700000" algn="tl">
                    <a:srgbClr val="000000">
                      <a:alpha val="43137"/>
                    </a:srgbClr>
                  </a:outerShdw>
                </a:effectLst>
              </a:rPr>
              <a:t>T</a:t>
            </a:r>
          </a:p>
        </p:txBody>
      </p:sp>
      <p:sp>
        <p:nvSpPr>
          <p:cNvPr id="26" name="Rectangle 25">
            <a:extLst>
              <a:ext uri="{FF2B5EF4-FFF2-40B4-BE49-F238E27FC236}">
                <a16:creationId xmlns:a16="http://schemas.microsoft.com/office/drawing/2014/main" id="{C6CA1CA2-7488-4B2F-9DF7-9B8E65CC7A0B}"/>
              </a:ext>
            </a:extLst>
          </p:cNvPr>
          <p:cNvSpPr/>
          <p:nvPr/>
        </p:nvSpPr>
        <p:spPr>
          <a:xfrm>
            <a:off x="100896" y="1581289"/>
            <a:ext cx="4156014" cy="224676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00" b="1" dirty="0"/>
              <a:t>Local Material Availability: </a:t>
            </a:r>
            <a:r>
              <a:rPr lang="en-US" altLang="en-US" sz="1400" dirty="0"/>
              <a:t>Cement, aggregates, and rebar can be sourced locally, reducing import dependency.</a:t>
            </a:r>
          </a:p>
          <a:p>
            <a:pPr eaLnBrk="0" fontAlgn="base" hangingPunct="0">
              <a:spcBef>
                <a:spcPct val="0"/>
              </a:spcBef>
              <a:spcAft>
                <a:spcPct val="0"/>
              </a:spcAft>
            </a:pPr>
            <a:r>
              <a:rPr lang="en-US" altLang="en-US" sz="1400" b="1" dirty="0"/>
              <a:t>No Need for Oversized Transport: </a:t>
            </a:r>
            <a:r>
              <a:rPr lang="en-US" altLang="en-US" sz="1400" dirty="0"/>
              <a:t>Tower is built on-site → avoids challenges of moving large sections on narrow or damaged roads.</a:t>
            </a:r>
          </a:p>
          <a:p>
            <a:r>
              <a:rPr lang="en-US" sz="1400" b="1" dirty="0"/>
              <a:t>Durability &amp; Long Life:</a:t>
            </a:r>
            <a:r>
              <a:rPr lang="en-US" sz="1400" dirty="0"/>
              <a:t> Good resistance to corrosion and low maintenance needs in harsh climates</a:t>
            </a:r>
            <a:br>
              <a:rPr lang="en-US" sz="1400" dirty="0"/>
            </a:br>
            <a:r>
              <a:rPr lang="en-US" sz="1400" b="1" dirty="0"/>
              <a:t>Flexibility in Height:</a:t>
            </a:r>
            <a:r>
              <a:rPr lang="en-US" sz="1400" dirty="0"/>
              <a:t> Can be customized easily for required hub height without special factory tooling</a:t>
            </a:r>
            <a:endParaRPr lang="en-US" sz="1400" b="1" dirty="0"/>
          </a:p>
        </p:txBody>
      </p:sp>
      <p:sp>
        <p:nvSpPr>
          <p:cNvPr id="27" name="Rectangle 26">
            <a:extLst>
              <a:ext uri="{FF2B5EF4-FFF2-40B4-BE49-F238E27FC236}">
                <a16:creationId xmlns:a16="http://schemas.microsoft.com/office/drawing/2014/main" id="{5B76397F-AB3D-4899-A0FB-2EF3A9CDF300}"/>
              </a:ext>
            </a:extLst>
          </p:cNvPr>
          <p:cNvSpPr/>
          <p:nvPr/>
        </p:nvSpPr>
        <p:spPr>
          <a:xfrm>
            <a:off x="7842342" y="1580036"/>
            <a:ext cx="4013551" cy="2462213"/>
          </a:xfrm>
          <a:prstGeom prst="rect">
            <a:avLst/>
          </a:prstGeom>
        </p:spPr>
        <p:txBody>
          <a:bodyPr wrap="square">
            <a:spAutoFit/>
          </a:bodyPr>
          <a:lstStyle/>
          <a:p>
            <a:r>
              <a:rPr lang="en-US" sz="1400" b="1" dirty="0"/>
              <a:t>Longer Construction Time:</a:t>
            </a:r>
            <a:r>
              <a:rPr lang="en-US" sz="1400" dirty="0"/>
              <a:t> Slipform casting takes several weeks of continuous work.</a:t>
            </a:r>
          </a:p>
          <a:p>
            <a:r>
              <a:rPr lang="en-US" sz="1400" b="1" dirty="0"/>
              <a:t>Need for Skilled Labor &amp; Equipment:</a:t>
            </a:r>
            <a:r>
              <a:rPr lang="en-US" sz="1400" dirty="0"/>
              <a:t> Requires experienced teams and specialized formwork systems</a:t>
            </a:r>
            <a:r>
              <a:rPr lang="en-US" altLang="en-US" sz="1400" dirty="0"/>
              <a:t>.</a:t>
            </a:r>
          </a:p>
          <a:p>
            <a:pPr marL="0" marR="0" lvl="0" indent="0" algn="l" defTabSz="914400" rtl="0" eaLnBrk="0" fontAlgn="base" latinLnBrk="0" hangingPunct="0">
              <a:lnSpc>
                <a:spcPct val="100000"/>
              </a:lnSpc>
              <a:spcBef>
                <a:spcPct val="0"/>
              </a:spcBef>
              <a:spcAft>
                <a:spcPct val="0"/>
              </a:spcAft>
              <a:buClrTx/>
              <a:buSzTx/>
              <a:tabLst/>
            </a:pPr>
            <a:r>
              <a:rPr lang="en-US" altLang="en-US" sz="1400" b="1" dirty="0"/>
              <a:t>Quality Control Risk: </a:t>
            </a:r>
            <a:r>
              <a:rPr lang="en-US" altLang="en-US" sz="1400" dirty="0"/>
              <a:t>Poor curing or bad concrete mix can affect tower integrity if site supervision is weak.</a:t>
            </a:r>
          </a:p>
          <a:p>
            <a:pPr eaLnBrk="0" fontAlgn="base" hangingPunct="0">
              <a:spcBef>
                <a:spcPct val="0"/>
              </a:spcBef>
              <a:spcAft>
                <a:spcPct val="0"/>
              </a:spcAft>
            </a:pPr>
            <a:r>
              <a:rPr lang="en-US" sz="1400" b="1" dirty="0"/>
              <a:t>Higher Upfront Mobilization:</a:t>
            </a:r>
            <a:r>
              <a:rPr lang="en-US" sz="1400" dirty="0"/>
              <a:t> Need to mobilize formwork, cranes, batching plants to remote site.</a:t>
            </a:r>
            <a:endParaRPr lang="en-US" altLang="en-US" sz="1400" dirty="0"/>
          </a:p>
          <a:p>
            <a:endParaRPr lang="en-US" sz="1400" dirty="0"/>
          </a:p>
        </p:txBody>
      </p:sp>
      <p:sp>
        <p:nvSpPr>
          <p:cNvPr id="28" name="Rectangle 27">
            <a:extLst>
              <a:ext uri="{FF2B5EF4-FFF2-40B4-BE49-F238E27FC236}">
                <a16:creationId xmlns:a16="http://schemas.microsoft.com/office/drawing/2014/main" id="{A04D4FF3-C965-47DD-8998-7C11FC8CEB35}"/>
              </a:ext>
            </a:extLst>
          </p:cNvPr>
          <p:cNvSpPr/>
          <p:nvPr/>
        </p:nvSpPr>
        <p:spPr>
          <a:xfrm>
            <a:off x="7924985" y="4446700"/>
            <a:ext cx="3613763" cy="2246769"/>
          </a:xfrm>
          <a:prstGeom prst="rect">
            <a:avLst/>
          </a:prstGeom>
        </p:spPr>
        <p:txBody>
          <a:bodyPr wrap="square">
            <a:spAutoFit/>
          </a:bodyPr>
          <a:lstStyle/>
          <a:p>
            <a:pPr eaLnBrk="0" fontAlgn="base" hangingPunct="0">
              <a:spcBef>
                <a:spcPct val="0"/>
              </a:spcBef>
              <a:spcAft>
                <a:spcPct val="0"/>
              </a:spcAft>
            </a:pPr>
            <a:r>
              <a:rPr lang="en-US" sz="1400" b="1" dirty="0"/>
              <a:t>Security Risks:</a:t>
            </a:r>
            <a:r>
              <a:rPr lang="en-US" sz="1400" dirty="0"/>
              <a:t> Interruptions during multi-week construction period can delay work</a:t>
            </a:r>
            <a:br>
              <a:rPr lang="en-US" sz="1400" dirty="0"/>
            </a:br>
            <a:r>
              <a:rPr lang="en-US" sz="1400" b="1" dirty="0"/>
              <a:t>Weather Dependence:</a:t>
            </a:r>
            <a:r>
              <a:rPr lang="en-US" sz="1400" dirty="0"/>
              <a:t> Continuous slipform process sensitive to rain, temperature changes</a:t>
            </a:r>
            <a:br>
              <a:rPr lang="en-US" sz="1400" dirty="0"/>
            </a:br>
            <a:r>
              <a:rPr lang="en-US" altLang="en-US" sz="1400" b="1" dirty="0"/>
              <a:t>Competition from Steel Towers: </a:t>
            </a:r>
            <a:r>
              <a:rPr lang="en-US" altLang="en-US" sz="1400" dirty="0"/>
              <a:t>If steel prices drop, steel towers may become cheaper and faster to install.</a:t>
            </a:r>
          </a:p>
          <a:p>
            <a:pPr eaLnBrk="0" fontAlgn="base" hangingPunct="0">
              <a:spcBef>
                <a:spcPct val="0"/>
              </a:spcBef>
              <a:spcAft>
                <a:spcPct val="0"/>
              </a:spcAft>
            </a:pPr>
            <a:r>
              <a:rPr lang="en-US" sz="1400" b="1" dirty="0"/>
              <a:t>Supply Chain Risks:</a:t>
            </a:r>
            <a:r>
              <a:rPr lang="en-US" sz="1400" dirty="0"/>
              <a:t> Shortages of cement, aggregates, or fuel can delay casting process</a:t>
            </a:r>
            <a:endParaRPr lang="en-US" altLang="en-US" sz="1400" dirty="0"/>
          </a:p>
          <a:p>
            <a:pPr marL="0" marR="0" lvl="0" indent="0" algn="l" defTabSz="914400" rtl="0" eaLnBrk="0" fontAlgn="base" latinLnBrk="0" hangingPunct="0">
              <a:lnSpc>
                <a:spcPct val="100000"/>
              </a:lnSpc>
              <a:spcBef>
                <a:spcPct val="0"/>
              </a:spcBef>
              <a:spcAft>
                <a:spcPct val="0"/>
              </a:spcAft>
              <a:buClrTx/>
              <a:buSzTx/>
              <a:tabLst/>
            </a:pPr>
            <a:endParaRPr lang="en-US" sz="1400" dirty="0"/>
          </a:p>
        </p:txBody>
      </p:sp>
      <p:sp>
        <p:nvSpPr>
          <p:cNvPr id="29" name="Rectangle 28">
            <a:extLst>
              <a:ext uri="{FF2B5EF4-FFF2-40B4-BE49-F238E27FC236}">
                <a16:creationId xmlns:a16="http://schemas.microsoft.com/office/drawing/2014/main" id="{EA87885F-E551-4E2A-928D-FBED135923BF}"/>
              </a:ext>
            </a:extLst>
          </p:cNvPr>
          <p:cNvSpPr/>
          <p:nvPr/>
        </p:nvSpPr>
        <p:spPr>
          <a:xfrm>
            <a:off x="88398" y="4123534"/>
            <a:ext cx="3890818" cy="2677656"/>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400" b="1" dirty="0"/>
              <a:t>Job Creation:</a:t>
            </a:r>
            <a:r>
              <a:rPr lang="en-US" sz="1400" dirty="0"/>
              <a:t> Uses local workforce, boosting local economy</a:t>
            </a:r>
            <a:br>
              <a:rPr lang="en-US" sz="1400" dirty="0"/>
            </a:br>
            <a:r>
              <a:rPr lang="en-US" altLang="en-US" sz="1400" b="1" dirty="0"/>
              <a:t>Lower Long-Term Costs: </a:t>
            </a:r>
            <a:r>
              <a:rPr kumimoji="0" lang="en-US" altLang="en-US" sz="1400" b="0" i="0" u="none" strike="noStrike" cap="none" normalizeH="0" baseline="0" dirty="0">
                <a:ln>
                  <a:noFill/>
                </a:ln>
                <a:solidFill>
                  <a:schemeClr val="tx1"/>
                </a:solidFill>
                <a:effectLst/>
                <a:latin typeface="Arial" panose="020B0604020202020204" pitchFamily="34" charset="0"/>
              </a:rPr>
              <a:t>Potentially cheaper than imported steel towers, especially with high global steel prices.</a:t>
            </a:r>
          </a:p>
          <a:p>
            <a:r>
              <a:rPr lang="en-US" sz="1400" b="1" dirty="0"/>
              <a:t>Support for Local Industry:</a:t>
            </a:r>
            <a:r>
              <a:rPr lang="en-US" sz="1400" dirty="0"/>
              <a:t> Encourages development of local concrete construction expertise</a:t>
            </a:r>
          </a:p>
          <a:p>
            <a:r>
              <a:rPr lang="en-US" sz="1400" b="1" dirty="0"/>
              <a:t>International Funding Potential:</a:t>
            </a:r>
            <a:r>
              <a:rPr lang="en-US" sz="1400" dirty="0"/>
              <a:t> Reconstruction &amp; renewable energy programs may support local material solutions.</a:t>
            </a:r>
          </a:p>
          <a:p>
            <a:endParaRPr lang="en-US" sz="1400" dirty="0"/>
          </a:p>
        </p:txBody>
      </p:sp>
      <p:sp>
        <p:nvSpPr>
          <p:cNvPr id="30" name="Rectangle 29">
            <a:extLst>
              <a:ext uri="{FF2B5EF4-FFF2-40B4-BE49-F238E27FC236}">
                <a16:creationId xmlns:a16="http://schemas.microsoft.com/office/drawing/2014/main" id="{CF7F0271-4692-4D89-B7C2-5B0921F89D42}"/>
              </a:ext>
            </a:extLst>
          </p:cNvPr>
          <p:cNvSpPr/>
          <p:nvPr/>
        </p:nvSpPr>
        <p:spPr>
          <a:xfrm rot="18900000">
            <a:off x="3239243" y="1508065"/>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4000" kern="3200" dirty="0">
                <a:ln w="0"/>
                <a:solidFill>
                  <a:schemeClr val="bg1"/>
                </a:solidFill>
                <a:effectLst>
                  <a:outerShdw blurRad="38100" dist="19050" dir="2700000" algn="tl" rotWithShape="0">
                    <a:schemeClr val="dk1">
                      <a:alpha val="40000"/>
                    </a:schemeClr>
                  </a:outerShdw>
                </a:effectLst>
              </a:rPr>
              <a:t>Strengths</a:t>
            </a:r>
          </a:p>
        </p:txBody>
      </p:sp>
      <p:sp>
        <p:nvSpPr>
          <p:cNvPr id="31" name="Rectangle 30">
            <a:extLst>
              <a:ext uri="{FF2B5EF4-FFF2-40B4-BE49-F238E27FC236}">
                <a16:creationId xmlns:a16="http://schemas.microsoft.com/office/drawing/2014/main" id="{E46C8942-8CB9-410D-BC9B-96DC71E29096}"/>
              </a:ext>
            </a:extLst>
          </p:cNvPr>
          <p:cNvSpPr/>
          <p:nvPr/>
        </p:nvSpPr>
        <p:spPr>
          <a:xfrm rot="2700000">
            <a:off x="6048361" y="1572256"/>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Weaknesses</a:t>
            </a:r>
          </a:p>
        </p:txBody>
      </p:sp>
      <p:sp>
        <p:nvSpPr>
          <p:cNvPr id="32" name="Rectangle 31">
            <a:extLst>
              <a:ext uri="{FF2B5EF4-FFF2-40B4-BE49-F238E27FC236}">
                <a16:creationId xmlns:a16="http://schemas.microsoft.com/office/drawing/2014/main" id="{DD7C5C49-FB28-4E4C-8178-A912F60B847E}"/>
              </a:ext>
            </a:extLst>
          </p:cNvPr>
          <p:cNvSpPr/>
          <p:nvPr/>
        </p:nvSpPr>
        <p:spPr>
          <a:xfrm rot="2626182">
            <a:off x="3234714" y="4386884"/>
            <a:ext cx="2487707" cy="1844482"/>
          </a:xfrm>
          <a:prstGeom prst="rect">
            <a:avLst/>
          </a:prstGeom>
          <a:noFill/>
        </p:spPr>
        <p:txBody>
          <a:bodyPr spcFirstLastPara="1" wrap="none" lIns="91440" tIns="45720" rIns="91440" bIns="45720" numCol="1">
            <a:prstTxWarp prst="textArchUp">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Opportunities</a:t>
            </a:r>
            <a:endParaRPr lang="en-US" sz="4400" kern="3200" dirty="0">
              <a:ln w="0"/>
              <a:solidFill>
                <a:schemeClr val="bg1"/>
              </a:solidFill>
            </a:endParaRPr>
          </a:p>
        </p:txBody>
      </p:sp>
      <p:sp>
        <p:nvSpPr>
          <p:cNvPr id="33" name="Rectangle 32">
            <a:extLst>
              <a:ext uri="{FF2B5EF4-FFF2-40B4-BE49-F238E27FC236}">
                <a16:creationId xmlns:a16="http://schemas.microsoft.com/office/drawing/2014/main" id="{0746174A-5EF8-4FA8-8029-9BC9BD78C0C7}"/>
              </a:ext>
            </a:extLst>
          </p:cNvPr>
          <p:cNvSpPr/>
          <p:nvPr/>
        </p:nvSpPr>
        <p:spPr>
          <a:xfrm rot="18775959">
            <a:off x="6175464" y="4457050"/>
            <a:ext cx="2487707" cy="1844482"/>
          </a:xfrm>
          <a:prstGeom prst="rect">
            <a:avLst/>
          </a:prstGeom>
          <a:noFill/>
        </p:spPr>
        <p:txBody>
          <a:bodyPr spcFirstLastPara="1" wrap="none" lIns="91440" tIns="45720" rIns="91440" bIns="45720" numCol="1">
            <a:prstTxWarp prst="textArchUp">
              <a:avLst>
                <a:gd name="adj" fmla="val 13047388"/>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Threats</a:t>
            </a:r>
            <a:endParaRPr lang="en-US" sz="4400" kern="3200" dirty="0">
              <a:ln w="0"/>
              <a:solidFill>
                <a:schemeClr val="bg1"/>
              </a:solidFill>
            </a:endParaRPr>
          </a:p>
        </p:txBody>
      </p:sp>
      <p:sp>
        <p:nvSpPr>
          <p:cNvPr id="4" name="Slide Number Placeholder 5">
            <a:extLst>
              <a:ext uri="{FF2B5EF4-FFF2-40B4-BE49-F238E27FC236}">
                <a16:creationId xmlns:a16="http://schemas.microsoft.com/office/drawing/2014/main" id="{5F3D9C8D-C81F-1BA2-349C-9C6B122E4A5E}"/>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119</a:t>
            </a:fld>
            <a:endParaRPr lang="en-GB" sz="1400" dirty="0">
              <a:solidFill>
                <a:schemeClr val="bg1"/>
              </a:solidFill>
            </a:endParaRPr>
          </a:p>
        </p:txBody>
      </p:sp>
    </p:spTree>
    <p:extLst>
      <p:ext uri="{BB962C8B-B14F-4D97-AF65-F5344CB8AC3E}">
        <p14:creationId xmlns:p14="http://schemas.microsoft.com/office/powerpoint/2010/main" val="324010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2FB4C-F489-787C-439B-B7DB0CBDB5E8}"/>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EA92AEEA-D547-51B4-2B08-4A11D22AECA8}"/>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A59CA242-685E-AFAE-05CC-1B17CCA7C91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3F403BE-93D4-0D4A-445E-9FE0E7909DEB}"/>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51ADF9F-337A-A7C1-6CC6-6D941355A5F2}"/>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12BB5521-3B5F-F476-0D24-3F4455F4ADB6}"/>
              </a:ext>
            </a:extLst>
          </p:cNvPr>
          <p:cNvSpPr>
            <a:spLocks noGrp="1"/>
          </p:cNvSpPr>
          <p:nvPr>
            <p:ph type="title"/>
          </p:nvPr>
        </p:nvSpPr>
        <p:spPr>
          <a:xfrm>
            <a:off x="484416" y="502853"/>
            <a:ext cx="9916884" cy="712728"/>
          </a:xfrm>
        </p:spPr>
        <p:txBody>
          <a:bodyPr>
            <a:normAutofit/>
          </a:bodyPr>
          <a:lstStyle/>
          <a:p>
            <a:r>
              <a:rPr lang="de-DE" dirty="0">
                <a:latin typeface="Times New Roman" panose="02020603050405020304" pitchFamily="18" charset="0"/>
                <a:cs typeface="Times New Roman" panose="02020603050405020304" pitchFamily="18" charset="0"/>
              </a:rPr>
              <a:t>5-ii.  Energy / </a:t>
            </a:r>
            <a:r>
              <a:rPr lang="de-DE" dirty="0" err="1">
                <a:latin typeface="Times New Roman" panose="02020603050405020304" pitchFamily="18" charset="0"/>
                <a:cs typeface="Times New Roman" panose="02020603050405020304" pitchFamily="18" charset="0"/>
              </a:rPr>
              <a:t>Electricity</a:t>
            </a:r>
            <a:r>
              <a:rPr lang="de-DE" dirty="0">
                <a:latin typeface="Times New Roman" panose="02020603050405020304" pitchFamily="18" charset="0"/>
                <a:cs typeface="Times New Roman" panose="02020603050405020304" pitchFamily="18" charset="0"/>
              </a:rPr>
              <a:t> </a:t>
            </a:r>
            <a:r>
              <a:rPr lang="de-DE" dirty="0" err="1">
                <a:latin typeface="Times New Roman" panose="02020603050405020304" pitchFamily="18" charset="0"/>
                <a:cs typeface="Times New Roman" panose="02020603050405020304" pitchFamily="18" charset="0"/>
              </a:rPr>
              <a:t>supply</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43C19ABE-8E51-AB78-9559-5FA2A80CD981}"/>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B79925B-24C2-0BDF-D738-7F0F82CD9363}"/>
              </a:ext>
            </a:extLst>
          </p:cNvPr>
          <p:cNvSpPr txBox="1"/>
          <p:nvPr/>
        </p:nvSpPr>
        <p:spPr>
          <a:xfrm>
            <a:off x="484417" y="1424354"/>
            <a:ext cx="3850192" cy="369332"/>
          </a:xfrm>
          <a:prstGeom prst="rect">
            <a:avLst/>
          </a:prstGeom>
          <a:noFill/>
        </p:spPr>
        <p:txBody>
          <a:bodyPr wrap="square" lIns="91440" tIns="45720" rIns="91440" bIns="45720" rtlCol="0" anchor="t">
            <a:spAutoFit/>
          </a:bodyPr>
          <a:lstStyle/>
          <a:p>
            <a:endParaRPr lang="it-IT"/>
          </a:p>
        </p:txBody>
      </p:sp>
      <p:pic>
        <p:nvPicPr>
          <p:cNvPr id="3" name="Picture 2">
            <a:extLst>
              <a:ext uri="{FF2B5EF4-FFF2-40B4-BE49-F238E27FC236}">
                <a16:creationId xmlns:a16="http://schemas.microsoft.com/office/drawing/2014/main" id="{D20CEE2D-85B7-A9F7-E9FC-9592068C8AD1}"/>
              </a:ext>
            </a:extLst>
          </p:cNvPr>
          <p:cNvPicPr>
            <a:picLocks noChangeAspect="1"/>
          </p:cNvPicPr>
          <p:nvPr/>
        </p:nvPicPr>
        <p:blipFill>
          <a:blip r:embed="rId2"/>
          <a:stretch>
            <a:fillRect/>
          </a:stretch>
        </p:blipFill>
        <p:spPr>
          <a:xfrm>
            <a:off x="484416" y="2001840"/>
            <a:ext cx="5042054" cy="3029180"/>
          </a:xfrm>
          <a:prstGeom prst="rect">
            <a:avLst/>
          </a:prstGeom>
        </p:spPr>
      </p:pic>
      <p:pic>
        <p:nvPicPr>
          <p:cNvPr id="7" name="Picture 6">
            <a:extLst>
              <a:ext uri="{FF2B5EF4-FFF2-40B4-BE49-F238E27FC236}">
                <a16:creationId xmlns:a16="http://schemas.microsoft.com/office/drawing/2014/main" id="{D0AF0657-36CF-439F-EFD7-EF248BF39B96}"/>
              </a:ext>
            </a:extLst>
          </p:cNvPr>
          <p:cNvPicPr>
            <a:picLocks noChangeAspect="1"/>
          </p:cNvPicPr>
          <p:nvPr/>
        </p:nvPicPr>
        <p:blipFill>
          <a:blip r:embed="rId3"/>
          <a:stretch>
            <a:fillRect/>
          </a:stretch>
        </p:blipFill>
        <p:spPr>
          <a:xfrm>
            <a:off x="6661348" y="2007678"/>
            <a:ext cx="5042054" cy="3029181"/>
          </a:xfrm>
          <a:prstGeom prst="rect">
            <a:avLst/>
          </a:prstGeom>
        </p:spPr>
      </p:pic>
      <p:sp>
        <p:nvSpPr>
          <p:cNvPr id="12" name="Textfeld 11">
            <a:extLst>
              <a:ext uri="{FF2B5EF4-FFF2-40B4-BE49-F238E27FC236}">
                <a16:creationId xmlns:a16="http://schemas.microsoft.com/office/drawing/2014/main" id="{D1047133-3FCF-1D8A-1B50-C2B30F3DD68A}"/>
              </a:ext>
            </a:extLst>
          </p:cNvPr>
          <p:cNvSpPr txBox="1"/>
          <p:nvPr/>
        </p:nvSpPr>
        <p:spPr>
          <a:xfrm>
            <a:off x="484414" y="6105057"/>
            <a:ext cx="581025" cy="307777"/>
          </a:xfrm>
          <a:prstGeom prst="rect">
            <a:avLst/>
          </a:prstGeom>
          <a:noFill/>
        </p:spPr>
        <p:txBody>
          <a:bodyPr wrap="square" rtlCol="0">
            <a:spAutoFit/>
          </a:bodyPr>
          <a:lstStyle/>
          <a:p>
            <a:r>
              <a:rPr lang="de-DE" sz="1400" dirty="0"/>
              <a:t>[2]</a:t>
            </a:r>
          </a:p>
        </p:txBody>
      </p:sp>
      <p:sp>
        <p:nvSpPr>
          <p:cNvPr id="4" name="Slide Number Placeholder 5">
            <a:extLst>
              <a:ext uri="{FF2B5EF4-FFF2-40B4-BE49-F238E27FC236}">
                <a16:creationId xmlns:a16="http://schemas.microsoft.com/office/drawing/2014/main" id="{C3912451-2ADD-F9F7-7C9D-5D5E342CADC6}"/>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12</a:t>
            </a:fld>
            <a:endParaRPr lang="en-GB" sz="1400" dirty="0">
              <a:solidFill>
                <a:schemeClr val="bg1"/>
              </a:solidFill>
            </a:endParaRPr>
          </a:p>
        </p:txBody>
      </p:sp>
    </p:spTree>
    <p:extLst>
      <p:ext uri="{BB962C8B-B14F-4D97-AF65-F5344CB8AC3E}">
        <p14:creationId xmlns:p14="http://schemas.microsoft.com/office/powerpoint/2010/main" val="7775377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1039799" y="503217"/>
            <a:ext cx="10066351" cy="712728"/>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SWOT Analysis for </a:t>
            </a:r>
            <a:r>
              <a:rPr lang="en-US" dirty="0"/>
              <a:t>Concrete precast Tower</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EB6BBCDF-D127-4877-81AD-E967B6588D20}"/>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15" name="Freeform 5">
            <a:extLst>
              <a:ext uri="{FF2B5EF4-FFF2-40B4-BE49-F238E27FC236}">
                <a16:creationId xmlns:a16="http://schemas.microsoft.com/office/drawing/2014/main" id="{D6338229-1413-4105-8149-D32896AD3FFD}"/>
              </a:ext>
            </a:extLst>
          </p:cNvPr>
          <p:cNvSpPr>
            <a:spLocks/>
          </p:cNvSpPr>
          <p:nvPr/>
        </p:nvSpPr>
        <p:spPr bwMode="auto">
          <a:xfrm rot="5400000">
            <a:off x="40140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FFB4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472A04E-69CF-411B-8389-5CC393EA10D3}"/>
              </a:ext>
            </a:extLst>
          </p:cNvPr>
          <p:cNvSpPr>
            <a:spLocks/>
          </p:cNvSpPr>
          <p:nvPr/>
        </p:nvSpPr>
        <p:spPr bwMode="auto">
          <a:xfrm rot="10800000">
            <a:off x="59063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007A87"/>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A0848E02-838F-4E61-9AA4-8C85FC33A4EA}"/>
              </a:ext>
            </a:extLst>
          </p:cNvPr>
          <p:cNvSpPr>
            <a:spLocks/>
          </p:cNvSpPr>
          <p:nvPr/>
        </p:nvSpPr>
        <p:spPr bwMode="auto">
          <a:xfrm rot="16200000">
            <a:off x="5906301" y="3851782"/>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6CAC57"/>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9C6301BF-E513-4539-B119-19A80F9E013C}"/>
              </a:ext>
            </a:extLst>
          </p:cNvPr>
          <p:cNvSpPr>
            <a:spLocks/>
          </p:cNvSpPr>
          <p:nvPr/>
        </p:nvSpPr>
        <p:spPr bwMode="auto">
          <a:xfrm>
            <a:off x="4014001" y="3851785"/>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7B005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F965C7B5-2147-4121-A86C-744CE9130A67}"/>
              </a:ext>
            </a:extLst>
          </p:cNvPr>
          <p:cNvSpPr txBox="1"/>
          <p:nvPr/>
        </p:nvSpPr>
        <p:spPr>
          <a:xfrm>
            <a:off x="4865407" y="3390123"/>
            <a:ext cx="2081788" cy="923330"/>
          </a:xfrm>
          <a:prstGeom prst="rect">
            <a:avLst/>
          </a:prstGeom>
          <a:noFill/>
        </p:spPr>
        <p:txBody>
          <a:bodyPr wrap="square" rtlCol="0" anchor="ctr">
            <a:spAutoFit/>
          </a:bodyPr>
          <a:lstStyle/>
          <a:p>
            <a:pPr algn="ctr"/>
            <a:r>
              <a:rPr lang="en-US" sz="5400" b="1" dirty="0">
                <a:solidFill>
                  <a:srgbClr val="FFB400"/>
                </a:solidFill>
                <a:effectLst>
                  <a:outerShdw blurRad="38100" dist="38100" dir="2700000" algn="tl">
                    <a:srgbClr val="000000">
                      <a:alpha val="43137"/>
                    </a:srgbClr>
                  </a:outerShdw>
                </a:effectLst>
              </a:rPr>
              <a:t>S</a:t>
            </a:r>
            <a:r>
              <a:rPr lang="en-US" sz="5400" b="1" dirty="0">
                <a:solidFill>
                  <a:srgbClr val="007A87"/>
                </a:solidFill>
                <a:effectLst>
                  <a:outerShdw blurRad="38100" dist="38100" dir="2700000" algn="tl">
                    <a:srgbClr val="000000">
                      <a:alpha val="43137"/>
                    </a:srgbClr>
                  </a:outerShdw>
                </a:effectLst>
              </a:rPr>
              <a:t>W</a:t>
            </a:r>
            <a:r>
              <a:rPr lang="en-US" sz="5400" b="1" dirty="0">
                <a:solidFill>
                  <a:srgbClr val="7B0051"/>
                </a:solidFill>
                <a:effectLst>
                  <a:outerShdw blurRad="38100" dist="38100" dir="2700000" algn="tl">
                    <a:srgbClr val="000000">
                      <a:alpha val="43137"/>
                    </a:srgbClr>
                  </a:outerShdw>
                </a:effectLst>
              </a:rPr>
              <a:t>O</a:t>
            </a:r>
            <a:r>
              <a:rPr lang="en-US" sz="5400" b="1" dirty="0">
                <a:solidFill>
                  <a:srgbClr val="6CAC57"/>
                </a:solidFill>
                <a:effectLst>
                  <a:outerShdw blurRad="38100" dist="38100" dir="2700000" algn="tl">
                    <a:srgbClr val="000000">
                      <a:alpha val="43137"/>
                    </a:srgbClr>
                  </a:outerShdw>
                </a:effectLst>
              </a:rPr>
              <a:t>T</a:t>
            </a:r>
          </a:p>
        </p:txBody>
      </p:sp>
      <p:sp>
        <p:nvSpPr>
          <p:cNvPr id="26" name="Rectangle 25">
            <a:extLst>
              <a:ext uri="{FF2B5EF4-FFF2-40B4-BE49-F238E27FC236}">
                <a16:creationId xmlns:a16="http://schemas.microsoft.com/office/drawing/2014/main" id="{C6CA1CA2-7488-4B2F-9DF7-9B8E65CC7A0B}"/>
              </a:ext>
            </a:extLst>
          </p:cNvPr>
          <p:cNvSpPr/>
          <p:nvPr/>
        </p:nvSpPr>
        <p:spPr>
          <a:xfrm>
            <a:off x="100896" y="1581289"/>
            <a:ext cx="4156014" cy="203132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00" b="1" dirty="0"/>
              <a:t>High Quality Control: </a:t>
            </a:r>
            <a:r>
              <a:rPr lang="en-US" altLang="en-US" sz="1400" dirty="0"/>
              <a:t>Precast segments are produced in factory under controlled conditions → consistent strength and durability.</a:t>
            </a:r>
          </a:p>
          <a:p>
            <a:pPr eaLnBrk="0" fontAlgn="base" hangingPunct="0">
              <a:spcBef>
                <a:spcPct val="0"/>
              </a:spcBef>
              <a:spcAft>
                <a:spcPct val="0"/>
              </a:spcAft>
            </a:pPr>
            <a:r>
              <a:rPr lang="en-US" sz="1400" b="1" dirty="0"/>
              <a:t>Fast On-Site Assembly:</a:t>
            </a:r>
            <a:r>
              <a:rPr lang="en-US" sz="1400" dirty="0"/>
              <a:t> Once segments are delivered, tower can be assembled relatively quickly</a:t>
            </a:r>
            <a:br>
              <a:rPr lang="en-US" sz="1400" dirty="0"/>
            </a:br>
            <a:r>
              <a:rPr lang="en-US" sz="1400" b="1" dirty="0"/>
              <a:t>Durability:</a:t>
            </a:r>
            <a:r>
              <a:rPr lang="en-US" sz="1400" dirty="0"/>
              <a:t> Excellent resistance to corrosion → very low maintenance over lifetime</a:t>
            </a:r>
            <a:br>
              <a:rPr lang="en-US" sz="1400" dirty="0"/>
            </a:br>
            <a:r>
              <a:rPr lang="en-US" sz="1400" b="1" dirty="0"/>
              <a:t>Long Service Life:</a:t>
            </a:r>
            <a:r>
              <a:rPr lang="en-US" sz="1400" dirty="0"/>
              <a:t> Comparable or better than steel towers in harsh environmental conditions</a:t>
            </a:r>
            <a:endParaRPr lang="en-US" sz="1400" b="1" dirty="0"/>
          </a:p>
        </p:txBody>
      </p:sp>
      <p:sp>
        <p:nvSpPr>
          <p:cNvPr id="27" name="Rectangle 26">
            <a:extLst>
              <a:ext uri="{FF2B5EF4-FFF2-40B4-BE49-F238E27FC236}">
                <a16:creationId xmlns:a16="http://schemas.microsoft.com/office/drawing/2014/main" id="{5B76397F-AB3D-4899-A0FB-2EF3A9CDF300}"/>
              </a:ext>
            </a:extLst>
          </p:cNvPr>
          <p:cNvSpPr/>
          <p:nvPr/>
        </p:nvSpPr>
        <p:spPr>
          <a:xfrm>
            <a:off x="7842342" y="1580036"/>
            <a:ext cx="4013551" cy="224676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1400" b="1" dirty="0"/>
              <a:t>Heavy Transport Required: </a:t>
            </a:r>
            <a:r>
              <a:rPr lang="en-US" altLang="en-US" sz="1400" dirty="0"/>
              <a:t>Segments are very heavy and bulky → requires wide roads, special trailers, and strong cranes.</a:t>
            </a:r>
          </a:p>
          <a:p>
            <a:pPr marL="0" marR="0" lvl="0" indent="0" algn="l" defTabSz="914400" rtl="0" eaLnBrk="0" fontAlgn="base" latinLnBrk="0" hangingPunct="0">
              <a:lnSpc>
                <a:spcPct val="100000"/>
              </a:lnSpc>
              <a:spcBef>
                <a:spcPct val="0"/>
              </a:spcBef>
              <a:spcAft>
                <a:spcPct val="0"/>
              </a:spcAft>
              <a:buClrTx/>
              <a:buSzTx/>
              <a:tabLst/>
            </a:pPr>
            <a:r>
              <a:rPr lang="en-US" altLang="en-US" sz="1400" b="1" dirty="0"/>
              <a:t>High Mobilization Costs</a:t>
            </a:r>
            <a:r>
              <a:rPr lang="en-US" altLang="en-US" sz="1400" dirty="0"/>
              <a:t>: If no local precast factory, segments must be imported or factory built near site.</a:t>
            </a:r>
          </a:p>
          <a:p>
            <a:pPr marL="0" marR="0" lvl="0" indent="0" algn="l" defTabSz="914400" rtl="0" eaLnBrk="0" fontAlgn="base" latinLnBrk="0" hangingPunct="0">
              <a:lnSpc>
                <a:spcPct val="100000"/>
              </a:lnSpc>
              <a:spcBef>
                <a:spcPct val="0"/>
              </a:spcBef>
              <a:spcAft>
                <a:spcPct val="0"/>
              </a:spcAft>
              <a:buClrTx/>
              <a:buSzTx/>
              <a:tabLst/>
            </a:pPr>
            <a:r>
              <a:rPr lang="en-US" altLang="en-US" sz="1400" b="1" dirty="0"/>
              <a:t>Limited Local Capacity: </a:t>
            </a:r>
            <a:r>
              <a:rPr kumimoji="0" lang="en-US" altLang="en-US" sz="1400" b="0" i="0" u="none" strike="noStrike" cap="none" normalizeH="0" baseline="0" dirty="0">
                <a:ln>
                  <a:noFill/>
                </a:ln>
                <a:solidFill>
                  <a:schemeClr val="tx1"/>
                </a:solidFill>
                <a:effectLst/>
                <a:latin typeface="Arial" panose="020B0604020202020204" pitchFamily="34" charset="0"/>
              </a:rPr>
              <a:t>Syria may not have large-scale precast facilities for tall towers.</a:t>
            </a:r>
          </a:p>
          <a:p>
            <a:pPr eaLnBrk="0" fontAlgn="base" hangingPunct="0">
              <a:spcBef>
                <a:spcPct val="0"/>
              </a:spcBef>
              <a:spcAft>
                <a:spcPct val="0"/>
              </a:spcAft>
            </a:pPr>
            <a:r>
              <a:rPr lang="en-US" sz="1400" b="1" dirty="0"/>
              <a:t>Logistics Complexity:</a:t>
            </a:r>
            <a:r>
              <a:rPr lang="en-US" sz="1400" dirty="0"/>
              <a:t> Each segment must arrive on time for erection schedule, risk of delays</a:t>
            </a:r>
          </a:p>
        </p:txBody>
      </p:sp>
      <p:sp>
        <p:nvSpPr>
          <p:cNvPr id="28" name="Rectangle 27">
            <a:extLst>
              <a:ext uri="{FF2B5EF4-FFF2-40B4-BE49-F238E27FC236}">
                <a16:creationId xmlns:a16="http://schemas.microsoft.com/office/drawing/2014/main" id="{A04D4FF3-C965-47DD-8998-7C11FC8CEB35}"/>
              </a:ext>
            </a:extLst>
          </p:cNvPr>
          <p:cNvSpPr/>
          <p:nvPr/>
        </p:nvSpPr>
        <p:spPr>
          <a:xfrm>
            <a:off x="7897615" y="4240326"/>
            <a:ext cx="3613763" cy="2031325"/>
          </a:xfrm>
          <a:prstGeom prst="rect">
            <a:avLst/>
          </a:prstGeom>
        </p:spPr>
        <p:txBody>
          <a:bodyPr wrap="square">
            <a:spAutoFit/>
          </a:bodyPr>
          <a:lstStyle/>
          <a:p>
            <a:pPr eaLnBrk="0" fontAlgn="base" hangingPunct="0">
              <a:spcBef>
                <a:spcPct val="0"/>
              </a:spcBef>
              <a:spcAft>
                <a:spcPct val="0"/>
              </a:spcAft>
            </a:pPr>
            <a:r>
              <a:rPr lang="en-US" sz="1400" b="1" dirty="0"/>
              <a:t>Supply Chain Vulnerability:</a:t>
            </a:r>
            <a:r>
              <a:rPr lang="en-US" sz="1400" dirty="0"/>
              <a:t> Cement or reinforcement shortages can delay production</a:t>
            </a:r>
            <a:br>
              <a:rPr lang="en-US" sz="1400" dirty="0"/>
            </a:br>
            <a:r>
              <a:rPr lang="en-US" sz="1400" b="1" dirty="0"/>
              <a:t>High Transportation Cost:</a:t>
            </a:r>
            <a:r>
              <a:rPr lang="en-US" sz="1400" dirty="0"/>
              <a:t> Especially critical in mountainous areas or where infrastructure is damaged</a:t>
            </a:r>
            <a:br>
              <a:rPr lang="en-US" sz="1400" dirty="0"/>
            </a:br>
            <a:r>
              <a:rPr lang="en-US" sz="1400" b="1" dirty="0"/>
              <a:t>Political / Border Delays:</a:t>
            </a:r>
            <a:r>
              <a:rPr lang="en-US" sz="1400" dirty="0"/>
              <a:t> Customs or port delays can stall delivery of large segments</a:t>
            </a:r>
            <a:br>
              <a:rPr lang="en-US" sz="1400" dirty="0"/>
            </a:br>
            <a:r>
              <a:rPr lang="en-US" sz="1400" b="1" dirty="0"/>
              <a:t>Competition from Cast-in-Situ:</a:t>
            </a:r>
            <a:r>
              <a:rPr lang="en-US" sz="1400" dirty="0"/>
              <a:t> Cast-in-situ may be cheaper and avoid transport problems</a:t>
            </a:r>
          </a:p>
        </p:txBody>
      </p:sp>
      <p:sp>
        <p:nvSpPr>
          <p:cNvPr id="29" name="Rectangle 28">
            <a:extLst>
              <a:ext uri="{FF2B5EF4-FFF2-40B4-BE49-F238E27FC236}">
                <a16:creationId xmlns:a16="http://schemas.microsoft.com/office/drawing/2014/main" id="{EA87885F-E551-4E2A-928D-FBED135923BF}"/>
              </a:ext>
            </a:extLst>
          </p:cNvPr>
          <p:cNvSpPr/>
          <p:nvPr/>
        </p:nvSpPr>
        <p:spPr>
          <a:xfrm>
            <a:off x="88398" y="4123534"/>
            <a:ext cx="3890818" cy="2677656"/>
          </a:xfrm>
          <a:prstGeom prst="rect">
            <a:avLst/>
          </a:prstGeom>
        </p:spPr>
        <p:txBody>
          <a:bodyPr wrap="square">
            <a:spAutoFit/>
          </a:bodyPr>
          <a:lstStyle/>
          <a:p>
            <a:pPr eaLnBrk="0" fontAlgn="base" hangingPunct="0">
              <a:spcBef>
                <a:spcPct val="0"/>
              </a:spcBef>
              <a:spcAft>
                <a:spcPct val="0"/>
              </a:spcAft>
            </a:pPr>
            <a:r>
              <a:rPr lang="en-US" altLang="en-US" sz="1400" b="1" dirty="0"/>
              <a:t>Local Industry Development: </a:t>
            </a:r>
            <a:r>
              <a:rPr lang="en-US" altLang="en-US" sz="1400" dirty="0"/>
              <a:t>Potential to set up precast plant locally for wind projects → long-term benefit.</a:t>
            </a:r>
            <a:br>
              <a:rPr lang="en-US" sz="1400" dirty="0"/>
            </a:br>
            <a:r>
              <a:rPr lang="en-US" altLang="en-US" sz="1400" b="1" dirty="0"/>
              <a:t>Lower Long-Term O&amp;M Cost: </a:t>
            </a:r>
            <a:r>
              <a:rPr lang="en-US" altLang="en-US" sz="1400" dirty="0"/>
              <a:t>Very low corrosion risk → reduces maintenance budget.</a:t>
            </a:r>
          </a:p>
          <a:p>
            <a:pPr marL="0" marR="0" lvl="0" indent="0" algn="l" defTabSz="914400" rtl="0" eaLnBrk="0" fontAlgn="base" latinLnBrk="0" hangingPunct="0">
              <a:lnSpc>
                <a:spcPct val="100000"/>
              </a:lnSpc>
              <a:spcBef>
                <a:spcPct val="0"/>
              </a:spcBef>
              <a:spcAft>
                <a:spcPct val="0"/>
              </a:spcAft>
              <a:buClrTx/>
              <a:buSzTx/>
              <a:tabLst/>
            </a:pPr>
            <a:r>
              <a:rPr lang="en-US" altLang="en-US" sz="1400" b="1" dirty="0"/>
              <a:t>Good for Coastal/Moist Areas: </a:t>
            </a:r>
            <a:r>
              <a:rPr lang="en-US" altLang="en-US" sz="1400" dirty="0"/>
              <a:t>Concrete performance is better in saline environments compared to unprotected steel.</a:t>
            </a:r>
          </a:p>
          <a:p>
            <a:r>
              <a:rPr lang="en-US" sz="1400" b="1" dirty="0"/>
              <a:t>International Partnership:</a:t>
            </a:r>
            <a:r>
              <a:rPr lang="en-US" sz="1400" dirty="0"/>
              <a:t> Opportunity to partner with experienced precast suppliers from Turkey or Europe.</a:t>
            </a:r>
          </a:p>
          <a:p>
            <a:endParaRPr lang="en-US" sz="1400" dirty="0"/>
          </a:p>
        </p:txBody>
      </p:sp>
      <p:sp>
        <p:nvSpPr>
          <p:cNvPr id="30" name="Rectangle 29">
            <a:extLst>
              <a:ext uri="{FF2B5EF4-FFF2-40B4-BE49-F238E27FC236}">
                <a16:creationId xmlns:a16="http://schemas.microsoft.com/office/drawing/2014/main" id="{CF7F0271-4692-4D89-B7C2-5B0921F89D42}"/>
              </a:ext>
            </a:extLst>
          </p:cNvPr>
          <p:cNvSpPr/>
          <p:nvPr/>
        </p:nvSpPr>
        <p:spPr>
          <a:xfrm rot="18900000">
            <a:off x="3239243" y="1508065"/>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4000" kern="3200" dirty="0">
                <a:ln w="0"/>
                <a:solidFill>
                  <a:schemeClr val="bg1"/>
                </a:solidFill>
                <a:effectLst>
                  <a:outerShdw blurRad="38100" dist="19050" dir="2700000" algn="tl" rotWithShape="0">
                    <a:schemeClr val="dk1">
                      <a:alpha val="40000"/>
                    </a:schemeClr>
                  </a:outerShdw>
                </a:effectLst>
              </a:rPr>
              <a:t>Strengths</a:t>
            </a:r>
          </a:p>
        </p:txBody>
      </p:sp>
      <p:sp>
        <p:nvSpPr>
          <p:cNvPr id="31" name="Rectangle 30">
            <a:extLst>
              <a:ext uri="{FF2B5EF4-FFF2-40B4-BE49-F238E27FC236}">
                <a16:creationId xmlns:a16="http://schemas.microsoft.com/office/drawing/2014/main" id="{E46C8942-8CB9-410D-BC9B-96DC71E29096}"/>
              </a:ext>
            </a:extLst>
          </p:cNvPr>
          <p:cNvSpPr/>
          <p:nvPr/>
        </p:nvSpPr>
        <p:spPr>
          <a:xfrm rot="2700000">
            <a:off x="6048361" y="1572256"/>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Weaknesses</a:t>
            </a:r>
          </a:p>
        </p:txBody>
      </p:sp>
      <p:sp>
        <p:nvSpPr>
          <p:cNvPr id="32" name="Rectangle 31">
            <a:extLst>
              <a:ext uri="{FF2B5EF4-FFF2-40B4-BE49-F238E27FC236}">
                <a16:creationId xmlns:a16="http://schemas.microsoft.com/office/drawing/2014/main" id="{DD7C5C49-FB28-4E4C-8178-A912F60B847E}"/>
              </a:ext>
            </a:extLst>
          </p:cNvPr>
          <p:cNvSpPr/>
          <p:nvPr/>
        </p:nvSpPr>
        <p:spPr>
          <a:xfrm rot="2626182">
            <a:off x="3234714" y="4386884"/>
            <a:ext cx="2487707" cy="1844482"/>
          </a:xfrm>
          <a:prstGeom prst="rect">
            <a:avLst/>
          </a:prstGeom>
          <a:noFill/>
        </p:spPr>
        <p:txBody>
          <a:bodyPr spcFirstLastPara="1" wrap="none" lIns="91440" tIns="45720" rIns="91440" bIns="45720" numCol="1">
            <a:prstTxWarp prst="textArchUp">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Opportunities</a:t>
            </a:r>
            <a:endParaRPr lang="en-US" sz="4400" kern="3200" dirty="0">
              <a:ln w="0"/>
              <a:solidFill>
                <a:schemeClr val="bg1"/>
              </a:solidFill>
            </a:endParaRPr>
          </a:p>
        </p:txBody>
      </p:sp>
      <p:sp>
        <p:nvSpPr>
          <p:cNvPr id="33" name="Rectangle 32">
            <a:extLst>
              <a:ext uri="{FF2B5EF4-FFF2-40B4-BE49-F238E27FC236}">
                <a16:creationId xmlns:a16="http://schemas.microsoft.com/office/drawing/2014/main" id="{0746174A-5EF8-4FA8-8029-9BC9BD78C0C7}"/>
              </a:ext>
            </a:extLst>
          </p:cNvPr>
          <p:cNvSpPr/>
          <p:nvPr/>
        </p:nvSpPr>
        <p:spPr>
          <a:xfrm rot="18775959">
            <a:off x="6175464" y="4457050"/>
            <a:ext cx="2487707" cy="1844482"/>
          </a:xfrm>
          <a:prstGeom prst="rect">
            <a:avLst/>
          </a:prstGeom>
          <a:noFill/>
        </p:spPr>
        <p:txBody>
          <a:bodyPr spcFirstLastPara="1" wrap="none" lIns="91440" tIns="45720" rIns="91440" bIns="45720" numCol="1">
            <a:prstTxWarp prst="textArchUp">
              <a:avLst>
                <a:gd name="adj" fmla="val 13047388"/>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Threats</a:t>
            </a:r>
            <a:endParaRPr lang="en-US" sz="4400" kern="3200" dirty="0">
              <a:ln w="0"/>
              <a:solidFill>
                <a:schemeClr val="bg1"/>
              </a:solidFill>
            </a:endParaRPr>
          </a:p>
        </p:txBody>
      </p:sp>
      <p:sp>
        <p:nvSpPr>
          <p:cNvPr id="4" name="Slide Number Placeholder 5">
            <a:extLst>
              <a:ext uri="{FF2B5EF4-FFF2-40B4-BE49-F238E27FC236}">
                <a16:creationId xmlns:a16="http://schemas.microsoft.com/office/drawing/2014/main" id="{A6736C86-A6F3-BD57-6072-ED2F65FF147C}"/>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120</a:t>
            </a:fld>
            <a:endParaRPr lang="en-GB" sz="1400" dirty="0">
              <a:solidFill>
                <a:schemeClr val="bg1"/>
              </a:solidFill>
            </a:endParaRPr>
          </a:p>
        </p:txBody>
      </p:sp>
    </p:spTree>
    <p:extLst>
      <p:ext uri="{BB962C8B-B14F-4D97-AF65-F5344CB8AC3E}">
        <p14:creationId xmlns:p14="http://schemas.microsoft.com/office/powerpoint/2010/main" val="2636606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1039799" y="503217"/>
            <a:ext cx="10066351" cy="712728"/>
          </a:xfrm>
        </p:spPr>
        <p:txBody>
          <a:bodyPr>
            <a:normAutofit/>
          </a:bodyPr>
          <a:lstStyle/>
          <a:p>
            <a:pPr algn="ctr"/>
            <a:r>
              <a:rPr lang="en-US" dirty="0">
                <a:latin typeface="Times New Roman" panose="02020603050405020304" pitchFamily="18" charset="0"/>
                <a:cs typeface="Times New Roman" panose="02020603050405020304" pitchFamily="18" charset="0"/>
              </a:rPr>
              <a:t>SWOT Analysis for </a:t>
            </a:r>
            <a:r>
              <a:rPr lang="en-US" dirty="0"/>
              <a:t>Lattice steel Tower</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EB6BBCDF-D127-4877-81AD-E967B6588D20}"/>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15" name="Freeform 5">
            <a:extLst>
              <a:ext uri="{FF2B5EF4-FFF2-40B4-BE49-F238E27FC236}">
                <a16:creationId xmlns:a16="http://schemas.microsoft.com/office/drawing/2014/main" id="{D6338229-1413-4105-8149-D32896AD3FFD}"/>
              </a:ext>
            </a:extLst>
          </p:cNvPr>
          <p:cNvSpPr>
            <a:spLocks/>
          </p:cNvSpPr>
          <p:nvPr/>
        </p:nvSpPr>
        <p:spPr bwMode="auto">
          <a:xfrm rot="5400000">
            <a:off x="40140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FFB4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472A04E-69CF-411B-8389-5CC393EA10D3}"/>
              </a:ext>
            </a:extLst>
          </p:cNvPr>
          <p:cNvSpPr>
            <a:spLocks/>
          </p:cNvSpPr>
          <p:nvPr/>
        </p:nvSpPr>
        <p:spPr bwMode="auto">
          <a:xfrm rot="10800000">
            <a:off x="59063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007A87"/>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A0848E02-838F-4E61-9AA4-8C85FC33A4EA}"/>
              </a:ext>
            </a:extLst>
          </p:cNvPr>
          <p:cNvSpPr>
            <a:spLocks/>
          </p:cNvSpPr>
          <p:nvPr/>
        </p:nvSpPr>
        <p:spPr bwMode="auto">
          <a:xfrm rot="16200000">
            <a:off x="5906301" y="3851782"/>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6CAC57"/>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9C6301BF-E513-4539-B119-19A80F9E013C}"/>
              </a:ext>
            </a:extLst>
          </p:cNvPr>
          <p:cNvSpPr>
            <a:spLocks/>
          </p:cNvSpPr>
          <p:nvPr/>
        </p:nvSpPr>
        <p:spPr bwMode="auto">
          <a:xfrm>
            <a:off x="4014001" y="3851785"/>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7B005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F965C7B5-2147-4121-A86C-744CE9130A67}"/>
              </a:ext>
            </a:extLst>
          </p:cNvPr>
          <p:cNvSpPr txBox="1"/>
          <p:nvPr/>
        </p:nvSpPr>
        <p:spPr>
          <a:xfrm>
            <a:off x="4865407" y="3390123"/>
            <a:ext cx="2081788" cy="923330"/>
          </a:xfrm>
          <a:prstGeom prst="rect">
            <a:avLst/>
          </a:prstGeom>
          <a:noFill/>
        </p:spPr>
        <p:txBody>
          <a:bodyPr wrap="square" rtlCol="0" anchor="ctr">
            <a:spAutoFit/>
          </a:bodyPr>
          <a:lstStyle/>
          <a:p>
            <a:pPr algn="ctr"/>
            <a:r>
              <a:rPr lang="en-US" sz="5400" b="1" dirty="0">
                <a:solidFill>
                  <a:srgbClr val="FFB400"/>
                </a:solidFill>
                <a:effectLst>
                  <a:outerShdw blurRad="38100" dist="38100" dir="2700000" algn="tl">
                    <a:srgbClr val="000000">
                      <a:alpha val="43137"/>
                    </a:srgbClr>
                  </a:outerShdw>
                </a:effectLst>
              </a:rPr>
              <a:t>S</a:t>
            </a:r>
            <a:r>
              <a:rPr lang="en-US" sz="5400" b="1" dirty="0">
                <a:solidFill>
                  <a:srgbClr val="007A87"/>
                </a:solidFill>
                <a:effectLst>
                  <a:outerShdw blurRad="38100" dist="38100" dir="2700000" algn="tl">
                    <a:srgbClr val="000000">
                      <a:alpha val="43137"/>
                    </a:srgbClr>
                  </a:outerShdw>
                </a:effectLst>
              </a:rPr>
              <a:t>W</a:t>
            </a:r>
            <a:r>
              <a:rPr lang="en-US" sz="5400" b="1" dirty="0">
                <a:solidFill>
                  <a:srgbClr val="7B0051"/>
                </a:solidFill>
                <a:effectLst>
                  <a:outerShdw blurRad="38100" dist="38100" dir="2700000" algn="tl">
                    <a:srgbClr val="000000">
                      <a:alpha val="43137"/>
                    </a:srgbClr>
                  </a:outerShdw>
                </a:effectLst>
              </a:rPr>
              <a:t>O</a:t>
            </a:r>
            <a:r>
              <a:rPr lang="en-US" sz="5400" b="1" dirty="0">
                <a:solidFill>
                  <a:srgbClr val="6CAC57"/>
                </a:solidFill>
                <a:effectLst>
                  <a:outerShdw blurRad="38100" dist="38100" dir="2700000" algn="tl">
                    <a:srgbClr val="000000">
                      <a:alpha val="43137"/>
                    </a:srgbClr>
                  </a:outerShdw>
                </a:effectLst>
              </a:rPr>
              <a:t>T</a:t>
            </a:r>
          </a:p>
        </p:txBody>
      </p:sp>
      <p:sp>
        <p:nvSpPr>
          <p:cNvPr id="26" name="Rectangle 25">
            <a:extLst>
              <a:ext uri="{FF2B5EF4-FFF2-40B4-BE49-F238E27FC236}">
                <a16:creationId xmlns:a16="http://schemas.microsoft.com/office/drawing/2014/main" id="{C6CA1CA2-7488-4B2F-9DF7-9B8E65CC7A0B}"/>
              </a:ext>
            </a:extLst>
          </p:cNvPr>
          <p:cNvSpPr/>
          <p:nvPr/>
        </p:nvSpPr>
        <p:spPr>
          <a:xfrm>
            <a:off x="100896" y="1581289"/>
            <a:ext cx="4156014" cy="2031325"/>
          </a:xfrm>
          <a:prstGeom prst="rect">
            <a:avLst/>
          </a:prstGeom>
        </p:spPr>
        <p:txBody>
          <a:bodyPr wrap="square">
            <a:spAutoFit/>
          </a:bodyPr>
          <a:lstStyle/>
          <a:p>
            <a:pPr eaLnBrk="0" fontAlgn="base" hangingPunct="0">
              <a:spcBef>
                <a:spcPct val="0"/>
              </a:spcBef>
              <a:spcAft>
                <a:spcPct val="0"/>
              </a:spcAft>
            </a:pPr>
            <a:r>
              <a:rPr lang="en-US" sz="1400" b="1" dirty="0"/>
              <a:t>Lightweight Structure: </a:t>
            </a:r>
            <a:r>
              <a:rPr lang="en-US" sz="1400" dirty="0"/>
              <a:t>Uses less steel compared to tubular tower → lower material cost.</a:t>
            </a:r>
            <a:br>
              <a:rPr lang="en-US" sz="1400" dirty="0"/>
            </a:br>
            <a:r>
              <a:rPr lang="en-US" altLang="en-US" sz="1400" b="1" dirty="0"/>
              <a:t>Easy transport: </a:t>
            </a:r>
            <a:r>
              <a:rPr lang="en-US" altLang="en-US" sz="1400" dirty="0"/>
              <a:t>Sections are small and can be transported on regular trucks, ideal for remote/mountainous areas with narrow roads.</a:t>
            </a:r>
            <a:br>
              <a:rPr lang="en-US" sz="1400" dirty="0"/>
            </a:br>
            <a:r>
              <a:rPr lang="en-US" sz="1400" b="1" dirty="0"/>
              <a:t>Lower Foundation Loads: </a:t>
            </a:r>
            <a:r>
              <a:rPr lang="en-US" sz="1400" dirty="0"/>
              <a:t>Reduced overall weight means smaller and cheaper foundations.</a:t>
            </a:r>
            <a:br>
              <a:rPr lang="en-US" sz="1400" dirty="0"/>
            </a:br>
            <a:r>
              <a:rPr lang="en-US" sz="1400" b="1" dirty="0"/>
              <a:t>Proven for Small/Medium Turbines: </a:t>
            </a:r>
            <a:r>
              <a:rPr lang="en-US" sz="1400" dirty="0"/>
              <a:t>Used globally where cost optimization is critical.</a:t>
            </a:r>
          </a:p>
        </p:txBody>
      </p:sp>
      <p:sp>
        <p:nvSpPr>
          <p:cNvPr id="27" name="Rectangle 26">
            <a:extLst>
              <a:ext uri="{FF2B5EF4-FFF2-40B4-BE49-F238E27FC236}">
                <a16:creationId xmlns:a16="http://schemas.microsoft.com/office/drawing/2014/main" id="{5B76397F-AB3D-4899-A0FB-2EF3A9CDF300}"/>
              </a:ext>
            </a:extLst>
          </p:cNvPr>
          <p:cNvSpPr/>
          <p:nvPr/>
        </p:nvSpPr>
        <p:spPr>
          <a:xfrm>
            <a:off x="7842342" y="1580036"/>
            <a:ext cx="4013551" cy="138499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400" b="1" dirty="0"/>
              <a:t>High Maintenance:</a:t>
            </a:r>
            <a:r>
              <a:rPr lang="en-US" sz="1400" dirty="0"/>
              <a:t> Many bolted connections → regular inspection and tightening needed.</a:t>
            </a:r>
            <a:br>
              <a:rPr lang="en-US" sz="1400" dirty="0"/>
            </a:br>
            <a:r>
              <a:rPr lang="en-US" sz="1400" b="1" dirty="0"/>
              <a:t>Noise Amplification:</a:t>
            </a:r>
            <a:r>
              <a:rPr lang="en-US" sz="1400" dirty="0"/>
              <a:t> Can slightly increase aerodynamic noise due to lattice members.</a:t>
            </a:r>
            <a:br>
              <a:rPr lang="en-US" sz="1400" dirty="0"/>
            </a:br>
            <a:r>
              <a:rPr lang="en-US" sz="1400" b="1" dirty="0"/>
              <a:t>Limited for Very Large Turbines:</a:t>
            </a:r>
            <a:r>
              <a:rPr lang="en-US" sz="1400" dirty="0"/>
              <a:t> Not ideal for &gt;3 MW turbines or very large rotor diameters.</a:t>
            </a:r>
          </a:p>
        </p:txBody>
      </p:sp>
      <p:sp>
        <p:nvSpPr>
          <p:cNvPr id="28" name="Rectangle 27">
            <a:extLst>
              <a:ext uri="{FF2B5EF4-FFF2-40B4-BE49-F238E27FC236}">
                <a16:creationId xmlns:a16="http://schemas.microsoft.com/office/drawing/2014/main" id="{A04D4FF3-C965-47DD-8998-7C11FC8CEB35}"/>
              </a:ext>
            </a:extLst>
          </p:cNvPr>
          <p:cNvSpPr/>
          <p:nvPr/>
        </p:nvSpPr>
        <p:spPr>
          <a:xfrm>
            <a:off x="7932178" y="4007643"/>
            <a:ext cx="3613763" cy="2462213"/>
          </a:xfrm>
          <a:prstGeom prst="rect">
            <a:avLst/>
          </a:prstGeom>
        </p:spPr>
        <p:txBody>
          <a:bodyPr wrap="square">
            <a:spAutoFit/>
          </a:bodyPr>
          <a:lstStyle/>
          <a:p>
            <a:pPr eaLnBrk="0" fontAlgn="base" hangingPunct="0">
              <a:spcBef>
                <a:spcPct val="0"/>
              </a:spcBef>
              <a:spcAft>
                <a:spcPct val="0"/>
              </a:spcAft>
            </a:pPr>
            <a:r>
              <a:rPr lang="en-US" altLang="en-US" sz="1400" b="1" dirty="0"/>
              <a:t>Community Resistance: </a:t>
            </a:r>
            <a:r>
              <a:rPr lang="en-US" altLang="en-US" sz="1400" dirty="0"/>
              <a:t>Visual and noise concerns may reduce public acceptance, especially near populated areas.</a:t>
            </a:r>
            <a:br>
              <a:rPr lang="en-US" sz="1400" dirty="0"/>
            </a:br>
            <a:r>
              <a:rPr lang="en-US" altLang="en-US" sz="1400" b="1" dirty="0"/>
              <a:t>Corrosion Risk: </a:t>
            </a:r>
            <a:r>
              <a:rPr lang="en-US" altLang="en-US" sz="1400" dirty="0"/>
              <a:t>Open members exposed to weather need good galvanization → risk of corrosion if maintenance neglected.</a:t>
            </a:r>
          </a:p>
          <a:p>
            <a:pPr eaLnBrk="0" fontAlgn="base" hangingPunct="0">
              <a:spcBef>
                <a:spcPct val="0"/>
              </a:spcBef>
              <a:spcAft>
                <a:spcPct val="0"/>
              </a:spcAft>
            </a:pPr>
            <a:r>
              <a:rPr lang="en-US" sz="1400" b="1" dirty="0"/>
              <a:t>Competition from Tubular Towers: </a:t>
            </a:r>
            <a:r>
              <a:rPr lang="en-US" sz="1400" dirty="0"/>
              <a:t>OEMs may prefer tubular towers for large turbines.</a:t>
            </a:r>
            <a:br>
              <a:rPr lang="en-US" sz="1400" dirty="0"/>
            </a:br>
            <a:r>
              <a:rPr lang="en-US" sz="1400" b="1" dirty="0"/>
              <a:t>Political &amp; Security Risks: </a:t>
            </a:r>
            <a:r>
              <a:rPr lang="en-US" sz="1400" dirty="0"/>
              <a:t>More frequent maintenance visits might be challenging in unstable regions.</a:t>
            </a:r>
          </a:p>
        </p:txBody>
      </p:sp>
      <p:sp>
        <p:nvSpPr>
          <p:cNvPr id="29" name="Rectangle 28">
            <a:extLst>
              <a:ext uri="{FF2B5EF4-FFF2-40B4-BE49-F238E27FC236}">
                <a16:creationId xmlns:a16="http://schemas.microsoft.com/office/drawing/2014/main" id="{EA87885F-E551-4E2A-928D-FBED135923BF}"/>
              </a:ext>
            </a:extLst>
          </p:cNvPr>
          <p:cNvSpPr/>
          <p:nvPr/>
        </p:nvSpPr>
        <p:spPr>
          <a:xfrm>
            <a:off x="88398" y="4123534"/>
            <a:ext cx="3890818" cy="2031325"/>
          </a:xfrm>
          <a:prstGeom prst="rect">
            <a:avLst/>
          </a:prstGeom>
        </p:spPr>
        <p:txBody>
          <a:bodyPr wrap="square">
            <a:spAutoFit/>
          </a:bodyPr>
          <a:lstStyle/>
          <a:p>
            <a:pPr eaLnBrk="0" fontAlgn="base" hangingPunct="0">
              <a:spcBef>
                <a:spcPct val="0"/>
              </a:spcBef>
              <a:spcAft>
                <a:spcPct val="0"/>
              </a:spcAft>
            </a:pPr>
            <a:r>
              <a:rPr lang="en-US" altLang="en-US" sz="1400" b="1" dirty="0"/>
              <a:t>Local Fabrication: </a:t>
            </a:r>
            <a:r>
              <a:rPr lang="en-US" altLang="en-US" sz="1400" dirty="0"/>
              <a:t>Can be produced in local steel workshops with basic welding/bolting capability → supports local industry.</a:t>
            </a:r>
          </a:p>
          <a:p>
            <a:pPr eaLnBrk="0" fontAlgn="base" hangingPunct="0">
              <a:spcBef>
                <a:spcPct val="0"/>
              </a:spcBef>
              <a:spcAft>
                <a:spcPct val="0"/>
              </a:spcAft>
            </a:pPr>
            <a:r>
              <a:rPr lang="en-US" sz="1400" b="1" dirty="0"/>
              <a:t>Low Transport Cost: </a:t>
            </a:r>
            <a:r>
              <a:rPr lang="en-US" sz="1400" dirty="0"/>
              <a:t>Advantage in areas with weak infrastructure (roads/bridges).</a:t>
            </a:r>
            <a:br>
              <a:rPr lang="en-US" sz="1400" dirty="0"/>
            </a:br>
            <a:r>
              <a:rPr lang="en-US" sz="1400" b="1" dirty="0"/>
              <a:t>Lower CAPEX: </a:t>
            </a:r>
            <a:r>
              <a:rPr lang="en-US" sz="1400" dirty="0"/>
              <a:t>Can be cheaper than tubular tower if steel prices are high.</a:t>
            </a:r>
            <a:br>
              <a:rPr lang="en-US" sz="1400" dirty="0"/>
            </a:br>
            <a:r>
              <a:rPr lang="en-US" sz="1400" b="1" dirty="0"/>
              <a:t>Rapid Deployment</a:t>
            </a:r>
            <a:r>
              <a:rPr lang="en-US" sz="1400" dirty="0"/>
              <a:t>: Fabrication and erection can be done in parallel with site prep.</a:t>
            </a:r>
          </a:p>
        </p:txBody>
      </p:sp>
      <p:sp>
        <p:nvSpPr>
          <p:cNvPr id="30" name="Rectangle 29">
            <a:extLst>
              <a:ext uri="{FF2B5EF4-FFF2-40B4-BE49-F238E27FC236}">
                <a16:creationId xmlns:a16="http://schemas.microsoft.com/office/drawing/2014/main" id="{CF7F0271-4692-4D89-B7C2-5B0921F89D42}"/>
              </a:ext>
            </a:extLst>
          </p:cNvPr>
          <p:cNvSpPr/>
          <p:nvPr/>
        </p:nvSpPr>
        <p:spPr>
          <a:xfrm rot="18900000">
            <a:off x="3239243" y="1508065"/>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4000" kern="3200" dirty="0">
                <a:ln w="0"/>
                <a:solidFill>
                  <a:schemeClr val="bg1"/>
                </a:solidFill>
                <a:effectLst>
                  <a:outerShdw blurRad="38100" dist="19050" dir="2700000" algn="tl" rotWithShape="0">
                    <a:schemeClr val="dk1">
                      <a:alpha val="40000"/>
                    </a:schemeClr>
                  </a:outerShdw>
                </a:effectLst>
              </a:rPr>
              <a:t>Strengths</a:t>
            </a:r>
          </a:p>
        </p:txBody>
      </p:sp>
      <p:sp>
        <p:nvSpPr>
          <p:cNvPr id="31" name="Rectangle 30">
            <a:extLst>
              <a:ext uri="{FF2B5EF4-FFF2-40B4-BE49-F238E27FC236}">
                <a16:creationId xmlns:a16="http://schemas.microsoft.com/office/drawing/2014/main" id="{E46C8942-8CB9-410D-BC9B-96DC71E29096}"/>
              </a:ext>
            </a:extLst>
          </p:cNvPr>
          <p:cNvSpPr/>
          <p:nvPr/>
        </p:nvSpPr>
        <p:spPr>
          <a:xfrm rot="2700000">
            <a:off x="6048361" y="1572256"/>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Weaknesses</a:t>
            </a:r>
          </a:p>
        </p:txBody>
      </p:sp>
      <p:sp>
        <p:nvSpPr>
          <p:cNvPr id="32" name="Rectangle 31">
            <a:extLst>
              <a:ext uri="{FF2B5EF4-FFF2-40B4-BE49-F238E27FC236}">
                <a16:creationId xmlns:a16="http://schemas.microsoft.com/office/drawing/2014/main" id="{DD7C5C49-FB28-4E4C-8178-A912F60B847E}"/>
              </a:ext>
            </a:extLst>
          </p:cNvPr>
          <p:cNvSpPr/>
          <p:nvPr/>
        </p:nvSpPr>
        <p:spPr>
          <a:xfrm rot="2626182">
            <a:off x="3234714" y="4386884"/>
            <a:ext cx="2487707" cy="1844482"/>
          </a:xfrm>
          <a:prstGeom prst="rect">
            <a:avLst/>
          </a:prstGeom>
          <a:noFill/>
        </p:spPr>
        <p:txBody>
          <a:bodyPr spcFirstLastPara="1" wrap="none" lIns="91440" tIns="45720" rIns="91440" bIns="45720" numCol="1">
            <a:prstTxWarp prst="textArchUp">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Opportunities</a:t>
            </a:r>
            <a:endParaRPr lang="en-US" sz="4400" kern="3200" dirty="0">
              <a:ln w="0"/>
              <a:solidFill>
                <a:schemeClr val="bg1"/>
              </a:solidFill>
            </a:endParaRPr>
          </a:p>
        </p:txBody>
      </p:sp>
      <p:sp>
        <p:nvSpPr>
          <p:cNvPr id="33" name="Rectangle 32">
            <a:extLst>
              <a:ext uri="{FF2B5EF4-FFF2-40B4-BE49-F238E27FC236}">
                <a16:creationId xmlns:a16="http://schemas.microsoft.com/office/drawing/2014/main" id="{0746174A-5EF8-4FA8-8029-9BC9BD78C0C7}"/>
              </a:ext>
            </a:extLst>
          </p:cNvPr>
          <p:cNvSpPr/>
          <p:nvPr/>
        </p:nvSpPr>
        <p:spPr>
          <a:xfrm rot="18775959">
            <a:off x="6175464" y="4457050"/>
            <a:ext cx="2487707" cy="1844482"/>
          </a:xfrm>
          <a:prstGeom prst="rect">
            <a:avLst/>
          </a:prstGeom>
          <a:noFill/>
        </p:spPr>
        <p:txBody>
          <a:bodyPr spcFirstLastPara="1" wrap="none" lIns="91440" tIns="45720" rIns="91440" bIns="45720" numCol="1">
            <a:prstTxWarp prst="textArchUp">
              <a:avLst>
                <a:gd name="adj" fmla="val 13047388"/>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Threats</a:t>
            </a:r>
            <a:endParaRPr lang="en-US" sz="4400" kern="3200" dirty="0">
              <a:ln w="0"/>
              <a:solidFill>
                <a:schemeClr val="bg1"/>
              </a:solidFill>
            </a:endParaRPr>
          </a:p>
        </p:txBody>
      </p:sp>
      <p:sp>
        <p:nvSpPr>
          <p:cNvPr id="4" name="Slide Number Placeholder 5">
            <a:extLst>
              <a:ext uri="{FF2B5EF4-FFF2-40B4-BE49-F238E27FC236}">
                <a16:creationId xmlns:a16="http://schemas.microsoft.com/office/drawing/2014/main" id="{F0077D47-450C-2062-A9AC-DCFFCB3B5FC4}"/>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121</a:t>
            </a:fld>
            <a:endParaRPr lang="en-GB" sz="1400" dirty="0">
              <a:solidFill>
                <a:schemeClr val="bg1"/>
              </a:solidFill>
            </a:endParaRPr>
          </a:p>
        </p:txBody>
      </p:sp>
    </p:spTree>
    <p:extLst>
      <p:ext uri="{BB962C8B-B14F-4D97-AF65-F5344CB8AC3E}">
        <p14:creationId xmlns:p14="http://schemas.microsoft.com/office/powerpoint/2010/main" val="18736987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1039799" y="503217"/>
            <a:ext cx="10066351" cy="712728"/>
          </a:xfrm>
        </p:spPr>
        <p:txBody>
          <a:bodyPr>
            <a:normAutofit/>
          </a:bodyPr>
          <a:lstStyle/>
          <a:p>
            <a:pPr algn="ctr"/>
            <a:r>
              <a:rPr lang="en-US" dirty="0">
                <a:latin typeface="Times New Roman" panose="02020603050405020304" pitchFamily="18" charset="0"/>
                <a:cs typeface="Times New Roman" panose="02020603050405020304" pitchFamily="18" charset="0"/>
              </a:rPr>
              <a:t>SWOT Analysis for </a:t>
            </a:r>
            <a:r>
              <a:rPr lang="en-US" dirty="0"/>
              <a:t>Timber Tower</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EB6BBCDF-D127-4877-81AD-E967B6588D20}"/>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15" name="Freeform 5">
            <a:extLst>
              <a:ext uri="{FF2B5EF4-FFF2-40B4-BE49-F238E27FC236}">
                <a16:creationId xmlns:a16="http://schemas.microsoft.com/office/drawing/2014/main" id="{D6338229-1413-4105-8149-D32896AD3FFD}"/>
              </a:ext>
            </a:extLst>
          </p:cNvPr>
          <p:cNvSpPr>
            <a:spLocks/>
          </p:cNvSpPr>
          <p:nvPr/>
        </p:nvSpPr>
        <p:spPr bwMode="auto">
          <a:xfrm rot="5400000">
            <a:off x="40140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FFB4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472A04E-69CF-411B-8389-5CC393EA10D3}"/>
              </a:ext>
            </a:extLst>
          </p:cNvPr>
          <p:cNvSpPr>
            <a:spLocks/>
          </p:cNvSpPr>
          <p:nvPr/>
        </p:nvSpPr>
        <p:spPr bwMode="auto">
          <a:xfrm rot="10800000">
            <a:off x="5906301" y="1959487"/>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007A87"/>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A0848E02-838F-4E61-9AA4-8C85FC33A4EA}"/>
              </a:ext>
            </a:extLst>
          </p:cNvPr>
          <p:cNvSpPr>
            <a:spLocks/>
          </p:cNvSpPr>
          <p:nvPr/>
        </p:nvSpPr>
        <p:spPr bwMode="auto">
          <a:xfrm rot="16200000">
            <a:off x="5906301" y="3851782"/>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6CAC57"/>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9C6301BF-E513-4539-B119-19A80F9E013C}"/>
              </a:ext>
            </a:extLst>
          </p:cNvPr>
          <p:cNvSpPr>
            <a:spLocks/>
          </p:cNvSpPr>
          <p:nvPr/>
        </p:nvSpPr>
        <p:spPr bwMode="auto">
          <a:xfrm>
            <a:off x="4014001" y="3851785"/>
            <a:ext cx="1892300" cy="1892300"/>
          </a:xfrm>
          <a:custGeom>
            <a:avLst/>
            <a:gdLst>
              <a:gd name="T0" fmla="*/ 2381 w 2383"/>
              <a:gd name="T1" fmla="*/ 2261 h 2384"/>
              <a:gd name="T2" fmla="*/ 2356 w 2383"/>
              <a:gd name="T3" fmla="*/ 2021 h 2384"/>
              <a:gd name="T4" fmla="*/ 2308 w 2383"/>
              <a:gd name="T5" fmla="*/ 1787 h 2384"/>
              <a:gd name="T6" fmla="*/ 2239 w 2383"/>
              <a:gd name="T7" fmla="*/ 1564 h 2384"/>
              <a:gd name="T8" fmla="*/ 2149 w 2383"/>
              <a:gd name="T9" fmla="*/ 1349 h 2384"/>
              <a:gd name="T10" fmla="*/ 2040 w 2383"/>
              <a:gd name="T11" fmla="*/ 1148 h 2384"/>
              <a:gd name="T12" fmla="*/ 1911 w 2383"/>
              <a:gd name="T13" fmla="*/ 958 h 2384"/>
              <a:gd name="T14" fmla="*/ 1765 w 2383"/>
              <a:gd name="T15" fmla="*/ 781 h 2384"/>
              <a:gd name="T16" fmla="*/ 1602 w 2383"/>
              <a:gd name="T17" fmla="*/ 620 h 2384"/>
              <a:gd name="T18" fmla="*/ 1427 w 2383"/>
              <a:gd name="T19" fmla="*/ 474 h 2384"/>
              <a:gd name="T20" fmla="*/ 1235 w 2383"/>
              <a:gd name="T21" fmla="*/ 345 h 2384"/>
              <a:gd name="T22" fmla="*/ 1033 w 2383"/>
              <a:gd name="T23" fmla="*/ 234 h 2384"/>
              <a:gd name="T24" fmla="*/ 820 w 2383"/>
              <a:gd name="T25" fmla="*/ 144 h 2384"/>
              <a:gd name="T26" fmla="*/ 595 w 2383"/>
              <a:gd name="T27" fmla="*/ 74 h 2384"/>
              <a:gd name="T28" fmla="*/ 363 w 2383"/>
              <a:gd name="T29" fmla="*/ 26 h 2384"/>
              <a:gd name="T30" fmla="*/ 121 w 2383"/>
              <a:gd name="T31" fmla="*/ 3 h 2384"/>
              <a:gd name="T32" fmla="*/ 0 w 2383"/>
              <a:gd name="T33" fmla="*/ 0 h 2384"/>
              <a:gd name="T34" fmla="*/ 77 w 2383"/>
              <a:gd name="T35" fmla="*/ 883 h 2384"/>
              <a:gd name="T36" fmla="*/ 228 w 2383"/>
              <a:gd name="T37" fmla="*/ 898 h 2384"/>
              <a:gd name="T38" fmla="*/ 374 w 2383"/>
              <a:gd name="T39" fmla="*/ 929 h 2384"/>
              <a:gd name="T40" fmla="*/ 517 w 2383"/>
              <a:gd name="T41" fmla="*/ 973 h 2384"/>
              <a:gd name="T42" fmla="*/ 651 w 2383"/>
              <a:gd name="T43" fmla="*/ 1029 h 2384"/>
              <a:gd name="T44" fmla="*/ 778 w 2383"/>
              <a:gd name="T45" fmla="*/ 1100 h 2384"/>
              <a:gd name="T46" fmla="*/ 899 w 2383"/>
              <a:gd name="T47" fmla="*/ 1180 h 2384"/>
              <a:gd name="T48" fmla="*/ 1010 w 2383"/>
              <a:gd name="T49" fmla="*/ 1272 h 2384"/>
              <a:gd name="T50" fmla="*/ 1112 w 2383"/>
              <a:gd name="T51" fmla="*/ 1374 h 2384"/>
              <a:gd name="T52" fmla="*/ 1202 w 2383"/>
              <a:gd name="T53" fmla="*/ 1486 h 2384"/>
              <a:gd name="T54" fmla="*/ 1285 w 2383"/>
              <a:gd name="T55" fmla="*/ 1605 h 2384"/>
              <a:gd name="T56" fmla="*/ 1354 w 2383"/>
              <a:gd name="T57" fmla="*/ 1731 h 2384"/>
              <a:gd name="T58" fmla="*/ 1410 w 2383"/>
              <a:gd name="T59" fmla="*/ 1868 h 2384"/>
              <a:gd name="T60" fmla="*/ 1454 w 2383"/>
              <a:gd name="T61" fmla="*/ 2008 h 2384"/>
              <a:gd name="T62" fmla="*/ 1484 w 2383"/>
              <a:gd name="T63" fmla="*/ 2154 h 2384"/>
              <a:gd name="T64" fmla="*/ 1500 w 2383"/>
              <a:gd name="T65" fmla="*/ 2305 h 2384"/>
              <a:gd name="T66" fmla="*/ 1502 w 2383"/>
              <a:gd name="T67" fmla="*/ 238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3" h="2384">
                <a:moveTo>
                  <a:pt x="2383" y="2384"/>
                </a:moveTo>
                <a:lnTo>
                  <a:pt x="2381" y="2261"/>
                </a:lnTo>
                <a:lnTo>
                  <a:pt x="2372" y="2140"/>
                </a:lnTo>
                <a:lnTo>
                  <a:pt x="2356" y="2021"/>
                </a:lnTo>
                <a:lnTo>
                  <a:pt x="2335" y="1902"/>
                </a:lnTo>
                <a:lnTo>
                  <a:pt x="2308" y="1787"/>
                </a:lnTo>
                <a:lnTo>
                  <a:pt x="2278" y="1674"/>
                </a:lnTo>
                <a:lnTo>
                  <a:pt x="2239" y="1564"/>
                </a:lnTo>
                <a:lnTo>
                  <a:pt x="2197" y="1455"/>
                </a:lnTo>
                <a:lnTo>
                  <a:pt x="2149" y="1349"/>
                </a:lnTo>
                <a:lnTo>
                  <a:pt x="2095" y="1247"/>
                </a:lnTo>
                <a:lnTo>
                  <a:pt x="2040" y="1148"/>
                </a:lnTo>
                <a:lnTo>
                  <a:pt x="1976" y="1050"/>
                </a:lnTo>
                <a:lnTo>
                  <a:pt x="1911" y="958"/>
                </a:lnTo>
                <a:lnTo>
                  <a:pt x="1840" y="867"/>
                </a:lnTo>
                <a:lnTo>
                  <a:pt x="1765" y="781"/>
                </a:lnTo>
                <a:lnTo>
                  <a:pt x="1686" y="698"/>
                </a:lnTo>
                <a:lnTo>
                  <a:pt x="1602" y="620"/>
                </a:lnTo>
                <a:lnTo>
                  <a:pt x="1515" y="543"/>
                </a:lnTo>
                <a:lnTo>
                  <a:pt x="1427" y="474"/>
                </a:lnTo>
                <a:lnTo>
                  <a:pt x="1333" y="407"/>
                </a:lnTo>
                <a:lnTo>
                  <a:pt x="1235" y="345"/>
                </a:lnTo>
                <a:lnTo>
                  <a:pt x="1135" y="288"/>
                </a:lnTo>
                <a:lnTo>
                  <a:pt x="1033" y="234"/>
                </a:lnTo>
                <a:lnTo>
                  <a:pt x="928" y="188"/>
                </a:lnTo>
                <a:lnTo>
                  <a:pt x="820" y="144"/>
                </a:lnTo>
                <a:lnTo>
                  <a:pt x="709" y="107"/>
                </a:lnTo>
                <a:lnTo>
                  <a:pt x="595" y="74"/>
                </a:lnTo>
                <a:lnTo>
                  <a:pt x="480" y="48"/>
                </a:lnTo>
                <a:lnTo>
                  <a:pt x="363" y="26"/>
                </a:lnTo>
                <a:lnTo>
                  <a:pt x="244" y="11"/>
                </a:lnTo>
                <a:lnTo>
                  <a:pt x="121" y="3"/>
                </a:lnTo>
                <a:lnTo>
                  <a:pt x="0" y="0"/>
                </a:lnTo>
                <a:lnTo>
                  <a:pt x="0" y="0"/>
                </a:lnTo>
                <a:lnTo>
                  <a:pt x="0" y="881"/>
                </a:lnTo>
                <a:lnTo>
                  <a:pt x="77" y="883"/>
                </a:lnTo>
                <a:lnTo>
                  <a:pt x="154" y="888"/>
                </a:lnTo>
                <a:lnTo>
                  <a:pt x="228" y="898"/>
                </a:lnTo>
                <a:lnTo>
                  <a:pt x="301" y="912"/>
                </a:lnTo>
                <a:lnTo>
                  <a:pt x="374" y="929"/>
                </a:lnTo>
                <a:lnTo>
                  <a:pt x="446" y="950"/>
                </a:lnTo>
                <a:lnTo>
                  <a:pt x="517" y="973"/>
                </a:lnTo>
                <a:lnTo>
                  <a:pt x="584" y="1000"/>
                </a:lnTo>
                <a:lnTo>
                  <a:pt x="651" y="1029"/>
                </a:lnTo>
                <a:lnTo>
                  <a:pt x="716" y="1063"/>
                </a:lnTo>
                <a:lnTo>
                  <a:pt x="778" y="1100"/>
                </a:lnTo>
                <a:lnTo>
                  <a:pt x="839" y="1138"/>
                </a:lnTo>
                <a:lnTo>
                  <a:pt x="899" y="1180"/>
                </a:lnTo>
                <a:lnTo>
                  <a:pt x="954" y="1224"/>
                </a:lnTo>
                <a:lnTo>
                  <a:pt x="1010" y="1272"/>
                </a:lnTo>
                <a:lnTo>
                  <a:pt x="1062" y="1320"/>
                </a:lnTo>
                <a:lnTo>
                  <a:pt x="1112" y="1374"/>
                </a:lnTo>
                <a:lnTo>
                  <a:pt x="1158" y="1428"/>
                </a:lnTo>
                <a:lnTo>
                  <a:pt x="1202" y="1486"/>
                </a:lnTo>
                <a:lnTo>
                  <a:pt x="1244" y="1543"/>
                </a:lnTo>
                <a:lnTo>
                  <a:pt x="1285" y="1605"/>
                </a:lnTo>
                <a:lnTo>
                  <a:pt x="1319" y="1668"/>
                </a:lnTo>
                <a:lnTo>
                  <a:pt x="1354" y="1731"/>
                </a:lnTo>
                <a:lnTo>
                  <a:pt x="1383" y="1798"/>
                </a:lnTo>
                <a:lnTo>
                  <a:pt x="1410" y="1868"/>
                </a:lnTo>
                <a:lnTo>
                  <a:pt x="1435" y="1937"/>
                </a:lnTo>
                <a:lnTo>
                  <a:pt x="1454" y="2008"/>
                </a:lnTo>
                <a:lnTo>
                  <a:pt x="1471" y="2081"/>
                </a:lnTo>
                <a:lnTo>
                  <a:pt x="1484" y="2154"/>
                </a:lnTo>
                <a:lnTo>
                  <a:pt x="1494" y="2230"/>
                </a:lnTo>
                <a:lnTo>
                  <a:pt x="1500" y="2305"/>
                </a:lnTo>
                <a:lnTo>
                  <a:pt x="1502" y="2384"/>
                </a:lnTo>
                <a:lnTo>
                  <a:pt x="1502" y="2384"/>
                </a:lnTo>
                <a:lnTo>
                  <a:pt x="2383" y="2384"/>
                </a:lnTo>
                <a:close/>
              </a:path>
            </a:pathLst>
          </a:custGeom>
          <a:solidFill>
            <a:srgbClr val="7B005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F965C7B5-2147-4121-A86C-744CE9130A67}"/>
              </a:ext>
            </a:extLst>
          </p:cNvPr>
          <p:cNvSpPr txBox="1"/>
          <p:nvPr/>
        </p:nvSpPr>
        <p:spPr>
          <a:xfrm>
            <a:off x="4865407" y="3390123"/>
            <a:ext cx="2081788" cy="923330"/>
          </a:xfrm>
          <a:prstGeom prst="rect">
            <a:avLst/>
          </a:prstGeom>
          <a:noFill/>
        </p:spPr>
        <p:txBody>
          <a:bodyPr wrap="square" rtlCol="0" anchor="ctr">
            <a:spAutoFit/>
          </a:bodyPr>
          <a:lstStyle/>
          <a:p>
            <a:pPr algn="ctr"/>
            <a:r>
              <a:rPr lang="en-US" sz="5400" b="1" dirty="0">
                <a:solidFill>
                  <a:srgbClr val="FFB400"/>
                </a:solidFill>
                <a:effectLst>
                  <a:outerShdw blurRad="38100" dist="38100" dir="2700000" algn="tl">
                    <a:srgbClr val="000000">
                      <a:alpha val="43137"/>
                    </a:srgbClr>
                  </a:outerShdw>
                </a:effectLst>
              </a:rPr>
              <a:t>S</a:t>
            </a:r>
            <a:r>
              <a:rPr lang="en-US" sz="5400" b="1" dirty="0">
                <a:solidFill>
                  <a:srgbClr val="007A87"/>
                </a:solidFill>
                <a:effectLst>
                  <a:outerShdw blurRad="38100" dist="38100" dir="2700000" algn="tl">
                    <a:srgbClr val="000000">
                      <a:alpha val="43137"/>
                    </a:srgbClr>
                  </a:outerShdw>
                </a:effectLst>
              </a:rPr>
              <a:t>W</a:t>
            </a:r>
            <a:r>
              <a:rPr lang="en-US" sz="5400" b="1" dirty="0">
                <a:solidFill>
                  <a:srgbClr val="7B0051"/>
                </a:solidFill>
                <a:effectLst>
                  <a:outerShdw blurRad="38100" dist="38100" dir="2700000" algn="tl">
                    <a:srgbClr val="000000">
                      <a:alpha val="43137"/>
                    </a:srgbClr>
                  </a:outerShdw>
                </a:effectLst>
              </a:rPr>
              <a:t>O</a:t>
            </a:r>
            <a:r>
              <a:rPr lang="en-US" sz="5400" b="1" dirty="0">
                <a:solidFill>
                  <a:srgbClr val="6CAC57"/>
                </a:solidFill>
                <a:effectLst>
                  <a:outerShdw blurRad="38100" dist="38100" dir="2700000" algn="tl">
                    <a:srgbClr val="000000">
                      <a:alpha val="43137"/>
                    </a:srgbClr>
                  </a:outerShdw>
                </a:effectLst>
              </a:rPr>
              <a:t>T</a:t>
            </a:r>
          </a:p>
        </p:txBody>
      </p:sp>
      <p:sp>
        <p:nvSpPr>
          <p:cNvPr id="26" name="Rectangle 25">
            <a:extLst>
              <a:ext uri="{FF2B5EF4-FFF2-40B4-BE49-F238E27FC236}">
                <a16:creationId xmlns:a16="http://schemas.microsoft.com/office/drawing/2014/main" id="{C6CA1CA2-7488-4B2F-9DF7-9B8E65CC7A0B}"/>
              </a:ext>
            </a:extLst>
          </p:cNvPr>
          <p:cNvSpPr/>
          <p:nvPr/>
        </p:nvSpPr>
        <p:spPr>
          <a:xfrm>
            <a:off x="100896" y="1581289"/>
            <a:ext cx="4156014" cy="2031325"/>
          </a:xfrm>
          <a:prstGeom prst="rect">
            <a:avLst/>
          </a:prstGeom>
        </p:spPr>
        <p:txBody>
          <a:bodyPr wrap="square">
            <a:spAutoFit/>
          </a:bodyPr>
          <a:lstStyle/>
          <a:p>
            <a:pPr eaLnBrk="0" fontAlgn="base" hangingPunct="0">
              <a:spcBef>
                <a:spcPct val="0"/>
              </a:spcBef>
              <a:spcAft>
                <a:spcPct val="0"/>
              </a:spcAft>
            </a:pPr>
            <a:r>
              <a:rPr lang="en-US" sz="1400" b="1" dirty="0"/>
              <a:t>Sustainable Material:</a:t>
            </a:r>
            <a:r>
              <a:rPr lang="en-US" sz="1400" dirty="0"/>
              <a:t> Wood is renewable → much lower CO₂ footprint compared to steel or concrete.</a:t>
            </a:r>
            <a:br>
              <a:rPr lang="en-US" sz="1400" dirty="0"/>
            </a:br>
            <a:r>
              <a:rPr lang="en-US" sz="1400" b="1" dirty="0"/>
              <a:t>Lightweight:</a:t>
            </a:r>
            <a:r>
              <a:rPr lang="en-US" sz="1400" dirty="0"/>
              <a:t> Reduces foundation loads and simplifies transport.</a:t>
            </a:r>
            <a:br>
              <a:rPr lang="en-US" sz="1400" dirty="0"/>
            </a:br>
            <a:r>
              <a:rPr lang="en-US" altLang="en-US" sz="1400" b="1" dirty="0"/>
              <a:t>Prefabrication: </a:t>
            </a:r>
            <a:r>
              <a:rPr lang="en-US" altLang="en-US" sz="1400" dirty="0"/>
              <a:t>Segments can be produced off-site and assembled quickly → reduces on-site construction time.</a:t>
            </a:r>
          </a:p>
          <a:p>
            <a:pPr marL="0" marR="0" lvl="0" indent="0" algn="l" defTabSz="914400" rtl="0" eaLnBrk="0" fontAlgn="base" latinLnBrk="0" hangingPunct="0">
              <a:lnSpc>
                <a:spcPct val="100000"/>
              </a:lnSpc>
              <a:spcBef>
                <a:spcPct val="0"/>
              </a:spcBef>
              <a:spcAft>
                <a:spcPct val="0"/>
              </a:spcAft>
              <a:buClrTx/>
              <a:buSzTx/>
              <a:tabLst/>
            </a:pPr>
            <a:r>
              <a:rPr lang="en-US" sz="1400" b="1" dirty="0"/>
              <a:t>Good Fatigue Performance: </a:t>
            </a:r>
            <a:r>
              <a:rPr lang="en-US" sz="1400" dirty="0"/>
              <a:t>Laminated wood can handle cyclic loading well if designed properly.</a:t>
            </a:r>
          </a:p>
        </p:txBody>
      </p:sp>
      <p:sp>
        <p:nvSpPr>
          <p:cNvPr id="27" name="Rectangle 26">
            <a:extLst>
              <a:ext uri="{FF2B5EF4-FFF2-40B4-BE49-F238E27FC236}">
                <a16:creationId xmlns:a16="http://schemas.microsoft.com/office/drawing/2014/main" id="{5B76397F-AB3D-4899-A0FB-2EF3A9CDF300}"/>
              </a:ext>
            </a:extLst>
          </p:cNvPr>
          <p:cNvSpPr/>
          <p:nvPr/>
        </p:nvSpPr>
        <p:spPr>
          <a:xfrm>
            <a:off x="7940818" y="1580036"/>
            <a:ext cx="4013551" cy="181588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400" b="1" dirty="0"/>
              <a:t>Very Limited Local Experience: </a:t>
            </a:r>
            <a:r>
              <a:rPr lang="en-US" sz="1400" dirty="0"/>
              <a:t>No established timber tower manufacturing in Syria.</a:t>
            </a:r>
            <a:br>
              <a:rPr lang="en-US" sz="1400" dirty="0"/>
            </a:br>
            <a:r>
              <a:rPr lang="en-US" sz="1400" b="1" dirty="0"/>
              <a:t>Moisture Protection Required: </a:t>
            </a:r>
            <a:r>
              <a:rPr lang="en-US" sz="1400" dirty="0"/>
              <a:t>Needs special surface treatment to resist humidity, rain, and UV.</a:t>
            </a:r>
            <a:br>
              <a:rPr lang="en-US" sz="1400" dirty="0"/>
            </a:br>
            <a:r>
              <a:rPr lang="en-US" sz="1400" b="1" dirty="0"/>
              <a:t>Fire Resistance Concerns: </a:t>
            </a:r>
            <a:r>
              <a:rPr lang="en-US" sz="1400" dirty="0"/>
              <a:t>Requires careful fire protection design and certification.</a:t>
            </a:r>
            <a:br>
              <a:rPr lang="en-US" sz="1400" dirty="0"/>
            </a:br>
            <a:r>
              <a:rPr lang="en-US" sz="1400" b="1" dirty="0"/>
              <a:t>High Initial Investment: </a:t>
            </a:r>
            <a:r>
              <a:rPr lang="en-US" sz="1400" dirty="0"/>
              <a:t>Need for specialized production lines and technology transfer.</a:t>
            </a:r>
          </a:p>
        </p:txBody>
      </p:sp>
      <p:sp>
        <p:nvSpPr>
          <p:cNvPr id="28" name="Rectangle 27">
            <a:extLst>
              <a:ext uri="{FF2B5EF4-FFF2-40B4-BE49-F238E27FC236}">
                <a16:creationId xmlns:a16="http://schemas.microsoft.com/office/drawing/2014/main" id="{A04D4FF3-C965-47DD-8998-7C11FC8CEB35}"/>
              </a:ext>
            </a:extLst>
          </p:cNvPr>
          <p:cNvSpPr/>
          <p:nvPr/>
        </p:nvSpPr>
        <p:spPr>
          <a:xfrm>
            <a:off x="7978646" y="4027944"/>
            <a:ext cx="3613763" cy="2677656"/>
          </a:xfrm>
          <a:prstGeom prst="rect">
            <a:avLst/>
          </a:prstGeom>
        </p:spPr>
        <p:txBody>
          <a:bodyPr wrap="square">
            <a:spAutoFit/>
          </a:bodyPr>
          <a:lstStyle/>
          <a:p>
            <a:pPr eaLnBrk="0" fontAlgn="base" hangingPunct="0">
              <a:spcBef>
                <a:spcPct val="0"/>
              </a:spcBef>
              <a:spcAft>
                <a:spcPct val="0"/>
              </a:spcAft>
            </a:pPr>
            <a:r>
              <a:rPr lang="en-US" altLang="en-US" sz="1400" b="1" dirty="0"/>
              <a:t>Climate Suitability: </a:t>
            </a:r>
            <a:r>
              <a:rPr lang="en-US" altLang="en-US" sz="1400" dirty="0"/>
              <a:t>Harsh weather (heat, sand, moisture) may degrade wood faster without proper coating.</a:t>
            </a:r>
            <a:br>
              <a:rPr lang="en-US" sz="1400" dirty="0"/>
            </a:br>
            <a:r>
              <a:rPr lang="en-US" sz="1400" b="1" dirty="0"/>
              <a:t>Limited Suppliers: </a:t>
            </a:r>
            <a:r>
              <a:rPr lang="en-US" sz="1400" dirty="0"/>
              <a:t>Only a few global companies produce timber towers → supply risk.</a:t>
            </a:r>
            <a:br>
              <a:rPr lang="en-US" sz="1400" dirty="0"/>
            </a:br>
            <a:r>
              <a:rPr lang="en-US" sz="1400" b="1" dirty="0"/>
              <a:t>Higher Certification &amp; Insurance Requirements: </a:t>
            </a:r>
            <a:r>
              <a:rPr lang="en-US" sz="1400" dirty="0"/>
              <a:t>Investors may demand extra testing/documentation</a:t>
            </a:r>
            <a:br>
              <a:rPr lang="en-US" sz="1400" b="1" dirty="0"/>
            </a:br>
            <a:r>
              <a:rPr lang="en-US" sz="1400" b="1" dirty="0"/>
              <a:t>Competing Mature Technologies: </a:t>
            </a:r>
            <a:r>
              <a:rPr lang="en-US" sz="1400" dirty="0"/>
              <a:t>Steel and concrete towers are cheaper and well-proven for 100 m, reducing commercial interest.</a:t>
            </a:r>
          </a:p>
          <a:p>
            <a:pPr eaLnBrk="0" fontAlgn="base" hangingPunct="0">
              <a:spcBef>
                <a:spcPct val="0"/>
              </a:spcBef>
              <a:spcAft>
                <a:spcPct val="0"/>
              </a:spcAft>
            </a:pPr>
            <a:endParaRPr lang="en-US" sz="1400" dirty="0"/>
          </a:p>
        </p:txBody>
      </p:sp>
      <p:sp>
        <p:nvSpPr>
          <p:cNvPr id="29" name="Rectangle 28">
            <a:extLst>
              <a:ext uri="{FF2B5EF4-FFF2-40B4-BE49-F238E27FC236}">
                <a16:creationId xmlns:a16="http://schemas.microsoft.com/office/drawing/2014/main" id="{EA87885F-E551-4E2A-928D-FBED135923BF}"/>
              </a:ext>
            </a:extLst>
          </p:cNvPr>
          <p:cNvSpPr/>
          <p:nvPr/>
        </p:nvSpPr>
        <p:spPr>
          <a:xfrm>
            <a:off x="88398" y="4123534"/>
            <a:ext cx="3890818" cy="2246769"/>
          </a:xfrm>
          <a:prstGeom prst="rect">
            <a:avLst/>
          </a:prstGeom>
        </p:spPr>
        <p:txBody>
          <a:bodyPr wrap="square">
            <a:spAutoFit/>
          </a:bodyPr>
          <a:lstStyle/>
          <a:p>
            <a:pPr eaLnBrk="0" fontAlgn="base" hangingPunct="0">
              <a:spcBef>
                <a:spcPct val="0"/>
              </a:spcBef>
              <a:spcAft>
                <a:spcPct val="0"/>
              </a:spcAft>
            </a:pPr>
            <a:r>
              <a:rPr lang="en-US" altLang="en-US" sz="1400" b="1" dirty="0"/>
              <a:t>Sustainability Goals: </a:t>
            </a:r>
            <a:r>
              <a:rPr lang="en-US" altLang="en-US" sz="1400" dirty="0"/>
              <a:t>Can attract international funding or climate-finance programs (low-carbon construction).</a:t>
            </a:r>
          </a:p>
          <a:p>
            <a:pPr marL="0" marR="0" lvl="0" indent="0" algn="l" defTabSz="914400" rtl="0" eaLnBrk="0" fontAlgn="base" latinLnBrk="0" hangingPunct="0">
              <a:lnSpc>
                <a:spcPct val="100000"/>
              </a:lnSpc>
              <a:spcBef>
                <a:spcPct val="0"/>
              </a:spcBef>
              <a:spcAft>
                <a:spcPct val="0"/>
              </a:spcAft>
              <a:buClrTx/>
              <a:buSzTx/>
              <a:tabLst/>
            </a:pPr>
            <a:r>
              <a:rPr lang="en-US" altLang="en-US" sz="1400" b="1" dirty="0"/>
              <a:t>Local Wood Industry Development: </a:t>
            </a:r>
            <a:r>
              <a:rPr lang="en-US" altLang="en-US" sz="1400" dirty="0"/>
              <a:t>Potential to use locally sourced timber (if quality and quantity allow) → job creation.</a:t>
            </a:r>
          </a:p>
          <a:p>
            <a:pPr marL="0" marR="0" lvl="0" indent="0" algn="l" defTabSz="914400" rtl="0" eaLnBrk="0" fontAlgn="base" latinLnBrk="0" hangingPunct="0">
              <a:lnSpc>
                <a:spcPct val="100000"/>
              </a:lnSpc>
              <a:spcBef>
                <a:spcPct val="0"/>
              </a:spcBef>
              <a:spcAft>
                <a:spcPct val="0"/>
              </a:spcAft>
              <a:buClrTx/>
              <a:buSzTx/>
              <a:tabLst/>
            </a:pPr>
            <a:r>
              <a:rPr lang="en-US" sz="1400" b="1" dirty="0"/>
              <a:t>Innovative Image: </a:t>
            </a:r>
            <a:r>
              <a:rPr lang="en-US" sz="1400" dirty="0"/>
              <a:t>Positions the project as a pilot for green construction technology in the region.</a:t>
            </a:r>
            <a:br>
              <a:rPr lang="en-US" sz="1400" dirty="0"/>
            </a:br>
            <a:r>
              <a:rPr lang="en-US" sz="1400" b="1" dirty="0"/>
              <a:t>Lower Long-Term CO₂ Cost: </a:t>
            </a:r>
            <a:r>
              <a:rPr lang="en-US" sz="1400" dirty="0"/>
              <a:t>Future carbon pricing schemes may favor timber over steel.</a:t>
            </a:r>
          </a:p>
        </p:txBody>
      </p:sp>
      <p:sp>
        <p:nvSpPr>
          <p:cNvPr id="30" name="Rectangle 29">
            <a:extLst>
              <a:ext uri="{FF2B5EF4-FFF2-40B4-BE49-F238E27FC236}">
                <a16:creationId xmlns:a16="http://schemas.microsoft.com/office/drawing/2014/main" id="{CF7F0271-4692-4D89-B7C2-5B0921F89D42}"/>
              </a:ext>
            </a:extLst>
          </p:cNvPr>
          <p:cNvSpPr/>
          <p:nvPr/>
        </p:nvSpPr>
        <p:spPr>
          <a:xfrm rot="18900000">
            <a:off x="3239243" y="1508065"/>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4000" kern="3200" dirty="0">
                <a:ln w="0"/>
                <a:solidFill>
                  <a:schemeClr val="bg1"/>
                </a:solidFill>
                <a:effectLst>
                  <a:outerShdw blurRad="38100" dist="19050" dir="2700000" algn="tl" rotWithShape="0">
                    <a:schemeClr val="dk1">
                      <a:alpha val="40000"/>
                    </a:schemeClr>
                  </a:outerShdw>
                </a:effectLst>
              </a:rPr>
              <a:t>Strengths</a:t>
            </a:r>
          </a:p>
        </p:txBody>
      </p:sp>
      <p:sp>
        <p:nvSpPr>
          <p:cNvPr id="31" name="Rectangle 30">
            <a:extLst>
              <a:ext uri="{FF2B5EF4-FFF2-40B4-BE49-F238E27FC236}">
                <a16:creationId xmlns:a16="http://schemas.microsoft.com/office/drawing/2014/main" id="{E46C8942-8CB9-410D-BC9B-96DC71E29096}"/>
              </a:ext>
            </a:extLst>
          </p:cNvPr>
          <p:cNvSpPr/>
          <p:nvPr/>
        </p:nvSpPr>
        <p:spPr>
          <a:xfrm rot="2700000">
            <a:off x="6048361" y="1572256"/>
            <a:ext cx="2487707" cy="1844482"/>
          </a:xfrm>
          <a:prstGeom prst="rect">
            <a:avLst/>
          </a:prstGeom>
          <a:noFill/>
        </p:spPr>
        <p:txBody>
          <a:bodyPr spcFirstLastPara="1" wrap="none" lIns="91440" tIns="45720" rIns="91440" bIns="45720" numCol="1">
            <a:prstTxWarp prst="textArchDown">
              <a:avLst>
                <a:gd name="adj" fmla="val 1307402"/>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Weaknesses</a:t>
            </a:r>
          </a:p>
        </p:txBody>
      </p:sp>
      <p:sp>
        <p:nvSpPr>
          <p:cNvPr id="32" name="Rectangle 31">
            <a:extLst>
              <a:ext uri="{FF2B5EF4-FFF2-40B4-BE49-F238E27FC236}">
                <a16:creationId xmlns:a16="http://schemas.microsoft.com/office/drawing/2014/main" id="{DD7C5C49-FB28-4E4C-8178-A912F60B847E}"/>
              </a:ext>
            </a:extLst>
          </p:cNvPr>
          <p:cNvSpPr/>
          <p:nvPr/>
        </p:nvSpPr>
        <p:spPr>
          <a:xfrm rot="2626182">
            <a:off x="3234714" y="4386884"/>
            <a:ext cx="2487707" cy="1844482"/>
          </a:xfrm>
          <a:prstGeom prst="rect">
            <a:avLst/>
          </a:prstGeom>
          <a:noFill/>
        </p:spPr>
        <p:txBody>
          <a:bodyPr spcFirstLastPara="1" wrap="none" lIns="91440" tIns="45720" rIns="91440" bIns="45720" numCol="1">
            <a:prstTxWarp prst="textArchUp">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Opportunities</a:t>
            </a:r>
            <a:endParaRPr lang="en-US" sz="4400" kern="3200" dirty="0">
              <a:ln w="0"/>
              <a:solidFill>
                <a:schemeClr val="bg1"/>
              </a:solidFill>
            </a:endParaRPr>
          </a:p>
        </p:txBody>
      </p:sp>
      <p:sp>
        <p:nvSpPr>
          <p:cNvPr id="33" name="Rectangle 32">
            <a:extLst>
              <a:ext uri="{FF2B5EF4-FFF2-40B4-BE49-F238E27FC236}">
                <a16:creationId xmlns:a16="http://schemas.microsoft.com/office/drawing/2014/main" id="{0746174A-5EF8-4FA8-8029-9BC9BD78C0C7}"/>
              </a:ext>
            </a:extLst>
          </p:cNvPr>
          <p:cNvSpPr/>
          <p:nvPr/>
        </p:nvSpPr>
        <p:spPr>
          <a:xfrm rot="18775959">
            <a:off x="6175464" y="4457050"/>
            <a:ext cx="2487707" cy="1844482"/>
          </a:xfrm>
          <a:prstGeom prst="rect">
            <a:avLst/>
          </a:prstGeom>
          <a:noFill/>
        </p:spPr>
        <p:txBody>
          <a:bodyPr spcFirstLastPara="1" wrap="none" lIns="91440" tIns="45720" rIns="91440" bIns="45720" numCol="1">
            <a:prstTxWarp prst="textArchUp">
              <a:avLst>
                <a:gd name="adj" fmla="val 13047388"/>
              </a:avLst>
            </a:prstTxWarp>
            <a:spAutoFit/>
          </a:bodyPr>
          <a:lstStyle/>
          <a:p>
            <a:pPr algn="ctr"/>
            <a:r>
              <a:rPr lang="en-US" sz="3200" kern="3200" dirty="0">
                <a:ln w="0"/>
                <a:solidFill>
                  <a:schemeClr val="bg1"/>
                </a:solidFill>
                <a:effectLst>
                  <a:outerShdw blurRad="38100" dist="19050" dir="2700000" algn="tl" rotWithShape="0">
                    <a:schemeClr val="dk1">
                      <a:alpha val="40000"/>
                    </a:schemeClr>
                  </a:outerShdw>
                </a:effectLst>
              </a:rPr>
              <a:t>Threats</a:t>
            </a:r>
            <a:endParaRPr lang="en-US" sz="4400" kern="3200" dirty="0">
              <a:ln w="0"/>
              <a:solidFill>
                <a:schemeClr val="bg1"/>
              </a:solidFill>
            </a:endParaRPr>
          </a:p>
        </p:txBody>
      </p:sp>
      <p:sp>
        <p:nvSpPr>
          <p:cNvPr id="4" name="Slide Number Placeholder 5">
            <a:extLst>
              <a:ext uri="{FF2B5EF4-FFF2-40B4-BE49-F238E27FC236}">
                <a16:creationId xmlns:a16="http://schemas.microsoft.com/office/drawing/2014/main" id="{B9E2F5B4-51F1-A3B8-2BAD-03EA13C05AA7}"/>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122</a:t>
            </a:fld>
            <a:endParaRPr lang="en-GB" sz="1400" dirty="0">
              <a:solidFill>
                <a:schemeClr val="bg1"/>
              </a:solidFill>
            </a:endParaRPr>
          </a:p>
        </p:txBody>
      </p:sp>
    </p:spTree>
    <p:extLst>
      <p:ext uri="{BB962C8B-B14F-4D97-AF65-F5344CB8AC3E}">
        <p14:creationId xmlns:p14="http://schemas.microsoft.com/office/powerpoint/2010/main" val="274190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65125"/>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1039799" y="503217"/>
            <a:ext cx="10066351" cy="712728"/>
          </a:xfrm>
        </p:spPr>
        <p:txBody>
          <a:bodyPr>
            <a:normAutofit/>
          </a:bodyPr>
          <a:lstStyle/>
          <a:p>
            <a:pPr algn="ctr"/>
            <a:r>
              <a:rPr lang="en-US" dirty="0">
                <a:latin typeface="Times New Roman" panose="02020603050405020304" pitchFamily="18" charset="0"/>
                <a:cs typeface="Times New Roman" panose="02020603050405020304" pitchFamily="18" charset="0"/>
              </a:rPr>
              <a:t>Tower Selection </a:t>
            </a:r>
            <a:endParaRPr lang="en-US" sz="44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6" name="Rectangle 1">
            <a:extLst>
              <a:ext uri="{FF2B5EF4-FFF2-40B4-BE49-F238E27FC236}">
                <a16:creationId xmlns:a16="http://schemas.microsoft.com/office/drawing/2014/main" id="{ED12C940-D470-4B7C-B790-C6D1DD1C4FB8}"/>
              </a:ext>
            </a:extLst>
          </p:cNvPr>
          <p:cNvSpPr>
            <a:spLocks noGrp="1" noChangeArrowheads="1"/>
          </p:cNvSpPr>
          <p:nvPr>
            <p:ph idx="1"/>
          </p:nvPr>
        </p:nvSpPr>
        <p:spPr bwMode="auto">
          <a:xfrm>
            <a:off x="476765" y="2038408"/>
            <a:ext cx="9603658" cy="4077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US" sz="1600" b="1" u="sng" dirty="0">
                <a:latin typeface="Times New Roman" panose="02020603050405020304" pitchFamily="18" charset="0"/>
                <a:cs typeface="Times New Roman" panose="02020603050405020304" pitchFamily="18" charset="0"/>
              </a:rPr>
              <a:t>Why:</a:t>
            </a:r>
            <a:br>
              <a:rPr lang="en-US" sz="1100" dirty="0"/>
            </a:br>
            <a:r>
              <a:rPr lang="en-US" altLang="en-US" sz="1600" b="1" dirty="0">
                <a:latin typeface="Times New Roman" panose="02020603050405020304" pitchFamily="18" charset="0"/>
                <a:cs typeface="Times New Roman" panose="02020603050405020304" pitchFamily="18" charset="0"/>
              </a:rPr>
              <a:t>Proven Technology: </a:t>
            </a:r>
            <a:r>
              <a:rPr lang="en-US" altLang="en-US" sz="1600" dirty="0">
                <a:latin typeface="Times New Roman" panose="02020603050405020304" pitchFamily="18" charset="0"/>
                <a:cs typeface="Times New Roman" panose="02020603050405020304" pitchFamily="18" charset="0"/>
              </a:rPr>
              <a:t>Most common globally for onshore turbines, very well understood by </a:t>
            </a:r>
            <a:r>
              <a:rPr lang="en-US" sz="1600" dirty="0">
                <a:latin typeface="Times New Roman" panose="02020603050405020304" pitchFamily="18" charset="0"/>
                <a:cs typeface="Times New Roman" panose="02020603050405020304" pitchFamily="18" charset="0"/>
              </a:rPr>
              <a:t>Original Equipment Manufacturers </a:t>
            </a:r>
            <a:r>
              <a:rPr lang="en-US" altLang="en-US" sz="1600" dirty="0">
                <a:latin typeface="Times New Roman" panose="02020603050405020304" pitchFamily="18" charset="0"/>
                <a:cs typeface="Times New Roman" panose="02020603050405020304" pitchFamily="18" charset="0"/>
              </a:rPr>
              <a:t>(Vestas, Siemens Gamesa, etc.).</a:t>
            </a:r>
          </a:p>
          <a:p>
            <a:pPr marL="0" indent="0">
              <a:lnSpc>
                <a:spcPct val="150000"/>
              </a:lnSpc>
              <a:buNone/>
            </a:pPr>
            <a:endParaRPr lang="en-US" altLang="en-US" sz="3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None/>
              <a:tabLst/>
            </a:pPr>
            <a:r>
              <a:rPr lang="en-US" altLang="en-US" sz="1600" b="1" dirty="0">
                <a:latin typeface="Times New Roman" panose="02020603050405020304" pitchFamily="18" charset="0"/>
                <a:cs typeface="Times New Roman" panose="02020603050405020304" pitchFamily="18" charset="0"/>
              </a:rPr>
              <a:t>Predictable Supply Chain: </a:t>
            </a:r>
            <a:r>
              <a:rPr lang="en-US" altLang="en-US" sz="1600" dirty="0">
                <a:latin typeface="Times New Roman" panose="02020603050405020304" pitchFamily="18" charset="0"/>
                <a:cs typeface="Times New Roman" panose="02020603050405020304" pitchFamily="18" charset="0"/>
              </a:rPr>
              <a:t>Suppliers are available regionally (Turkey, Middle East) → short lead times and easier logistics compared to importing precast segments.</a:t>
            </a:r>
          </a:p>
          <a:p>
            <a:pPr marL="0" marR="0" lvl="0" indent="0" algn="l" defTabSz="914400" rtl="0" eaLnBrk="0" fontAlgn="base" latinLnBrk="0" hangingPunct="0">
              <a:lnSpc>
                <a:spcPct val="150000"/>
              </a:lnSpc>
              <a:spcBef>
                <a:spcPct val="0"/>
              </a:spcBef>
              <a:spcAft>
                <a:spcPct val="0"/>
              </a:spcAft>
              <a:buClrTx/>
              <a:buSzTx/>
              <a:buNone/>
              <a:tabLst/>
            </a:pPr>
            <a:endParaRPr lang="en-US" altLang="en-US" sz="7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None/>
              <a:tabLst/>
            </a:pPr>
            <a:r>
              <a:rPr lang="en-US" sz="1600" b="1" dirty="0">
                <a:latin typeface="Times New Roman" panose="02020603050405020304" pitchFamily="18" charset="0"/>
                <a:cs typeface="Times New Roman" panose="02020603050405020304" pitchFamily="18" charset="0"/>
              </a:rPr>
              <a:t>Faster Installation: </a:t>
            </a:r>
            <a:r>
              <a:rPr lang="en-US" sz="1600" dirty="0">
                <a:latin typeface="Times New Roman" panose="02020603050405020304" pitchFamily="18" charset="0"/>
                <a:cs typeface="Times New Roman" panose="02020603050405020304" pitchFamily="18" charset="0"/>
              </a:rPr>
              <a:t>Prefabricated sections allow relatively quick erection on-site (2–4 weeks).</a:t>
            </a:r>
          </a:p>
          <a:p>
            <a:pPr marL="0" marR="0" lvl="0" indent="0" algn="l" defTabSz="914400" rtl="0" eaLnBrk="0" fontAlgn="base" latinLnBrk="0" hangingPunct="0">
              <a:lnSpc>
                <a:spcPct val="150000"/>
              </a:lnSpc>
              <a:spcBef>
                <a:spcPct val="0"/>
              </a:spcBef>
              <a:spcAft>
                <a:spcPct val="0"/>
              </a:spcAft>
              <a:buClrTx/>
              <a:buSzTx/>
              <a:buNone/>
              <a:tabLst/>
            </a:pPr>
            <a:endParaRPr lang="en-US" altLang="en-US" sz="6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None/>
              <a:tabLst/>
            </a:pPr>
            <a:r>
              <a:rPr lang="en-US" altLang="en-US" sz="1600" b="1" dirty="0">
                <a:latin typeface="Times New Roman" panose="02020603050405020304" pitchFamily="18" charset="0"/>
                <a:cs typeface="Times New Roman" panose="02020603050405020304" pitchFamily="18" charset="0"/>
              </a:rPr>
              <a:t>Maintenance &amp; Reliability: </a:t>
            </a:r>
            <a:r>
              <a:rPr lang="en-US" altLang="en-US" sz="1600" dirty="0">
                <a:latin typeface="Times New Roman" panose="02020603050405020304" pitchFamily="18" charset="0"/>
                <a:cs typeface="Times New Roman" panose="02020603050405020304" pitchFamily="18" charset="0"/>
              </a:rPr>
              <a:t>Lower inspection/maintenance effort compared to lattice towers (no hundreds of bolted joints).</a:t>
            </a:r>
          </a:p>
          <a:p>
            <a:pPr marL="0" marR="0" lvl="0" indent="0" algn="l" defTabSz="914400" rtl="0" eaLnBrk="0" fontAlgn="base" latinLnBrk="0" hangingPunct="0">
              <a:lnSpc>
                <a:spcPct val="150000"/>
              </a:lnSpc>
              <a:spcBef>
                <a:spcPct val="0"/>
              </a:spcBef>
              <a:spcAft>
                <a:spcPct val="0"/>
              </a:spcAft>
              <a:buClrTx/>
              <a:buSzTx/>
              <a:buNone/>
              <a:tabLst/>
            </a:pPr>
            <a:endParaRPr lang="en-US" altLang="en-US" sz="9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None/>
              <a:tabLst/>
            </a:pPr>
            <a:r>
              <a:rPr lang="en-US" sz="1600" b="1" dirty="0">
                <a:latin typeface="Times New Roman" panose="02020603050405020304" pitchFamily="18" charset="0"/>
                <a:cs typeface="Times New Roman" panose="02020603050405020304" pitchFamily="18" charset="0"/>
              </a:rPr>
              <a:t>Standardization: </a:t>
            </a:r>
            <a:r>
              <a:rPr lang="en-US" sz="1600" dirty="0">
                <a:latin typeface="Times New Roman" panose="02020603050405020304" pitchFamily="18" charset="0"/>
                <a:cs typeface="Times New Roman" panose="02020603050405020304" pitchFamily="18" charset="0"/>
              </a:rPr>
              <a:t>Matches industry norms, easier to certify under IEC 61400 and DNV guidelines.</a:t>
            </a:r>
            <a:endParaRPr lang="en-US" altLang="en-US" sz="16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D45240E4-0C39-4A71-8C5C-9E0669A971F2}"/>
              </a:ext>
            </a:extLst>
          </p:cNvPr>
          <p:cNvSpPr txBox="1"/>
          <p:nvPr/>
        </p:nvSpPr>
        <p:spPr>
          <a:xfrm>
            <a:off x="1482802" y="1549153"/>
            <a:ext cx="9894022" cy="646331"/>
          </a:xfrm>
          <a:prstGeom prst="rect">
            <a:avLst/>
          </a:prstGeom>
          <a:noFill/>
        </p:spPr>
        <p:txBody>
          <a:bodyPr wrap="square">
            <a:spAutoFit/>
          </a:bodyPr>
          <a:lstStyle/>
          <a:p>
            <a:pPr marL="0" indent="0" algn="ctr">
              <a:buNone/>
            </a:pPr>
            <a:r>
              <a:rPr lang="en-US" sz="1800" b="1" dirty="0">
                <a:latin typeface="Times New Roman" panose="02020603050405020304" pitchFamily="18" charset="0"/>
                <a:cs typeface="Times New Roman" panose="02020603050405020304" pitchFamily="18" charset="0"/>
              </a:rPr>
              <a:t>Recommendation: The best tower option for a hub height of around 100 m in Syria </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is tubular steel. </a:t>
            </a:r>
          </a:p>
        </p:txBody>
      </p:sp>
      <p:sp>
        <p:nvSpPr>
          <p:cNvPr id="3" name="Slide Number Placeholder 5">
            <a:extLst>
              <a:ext uri="{FF2B5EF4-FFF2-40B4-BE49-F238E27FC236}">
                <a16:creationId xmlns:a16="http://schemas.microsoft.com/office/drawing/2014/main" id="{D496195A-1144-E8CD-209D-BAC0A77B9341}"/>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123</a:t>
            </a:fld>
            <a:endParaRPr lang="en-GB" sz="1400" dirty="0">
              <a:solidFill>
                <a:schemeClr val="bg1"/>
              </a:solidFill>
            </a:endParaRPr>
          </a:p>
        </p:txBody>
      </p:sp>
    </p:spTree>
    <p:extLst>
      <p:ext uri="{BB962C8B-B14F-4D97-AF65-F5344CB8AC3E}">
        <p14:creationId xmlns:p14="http://schemas.microsoft.com/office/powerpoint/2010/main" val="12431892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65125"/>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1039799" y="503217"/>
            <a:ext cx="10066351" cy="712728"/>
          </a:xfrm>
        </p:spPr>
        <p:txBody>
          <a:bodyPr>
            <a:normAutofit/>
          </a:bodyPr>
          <a:lstStyle/>
          <a:p>
            <a:pPr algn="ctr"/>
            <a:r>
              <a:rPr lang="en-US" dirty="0">
                <a:latin typeface="Times New Roman" panose="02020603050405020304" pitchFamily="18" charset="0"/>
                <a:cs typeface="Times New Roman" panose="02020603050405020304" pitchFamily="18" charset="0"/>
              </a:rPr>
              <a:t>relevant standards and guidelines</a:t>
            </a:r>
            <a:endParaRPr lang="en-US" sz="44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5" name="Untertitel 2">
            <a:extLst>
              <a:ext uri="{FF2B5EF4-FFF2-40B4-BE49-F238E27FC236}">
                <a16:creationId xmlns:a16="http://schemas.microsoft.com/office/drawing/2014/main" id="{73973E94-BEC2-49C7-B896-BE0C204AA6E1}"/>
              </a:ext>
            </a:extLst>
          </p:cNvPr>
          <p:cNvSpPr txBox="1">
            <a:spLocks/>
          </p:cNvSpPr>
          <p:nvPr/>
        </p:nvSpPr>
        <p:spPr>
          <a:xfrm>
            <a:off x="484418" y="1814732"/>
            <a:ext cx="11037022" cy="3546683"/>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sz="3600" b="1" dirty="0">
              <a:latin typeface="Times New Roman" panose="02020603050405020304" pitchFamily="18" charset="0"/>
              <a:cs typeface="Times New Roman" panose="02020603050405020304" pitchFamily="18" charset="0"/>
            </a:endParaRPr>
          </a:p>
          <a:p>
            <a:pPr marL="0" indent="0">
              <a:buNone/>
            </a:pPr>
            <a:r>
              <a:rPr lang="en-US" sz="5100" b="1" dirty="0">
                <a:latin typeface="Times New Roman" panose="02020603050405020304" pitchFamily="18" charset="0"/>
                <a:cs typeface="Times New Roman" panose="02020603050405020304" pitchFamily="18" charset="0"/>
              </a:rPr>
              <a:t>Wind Turbines:</a:t>
            </a:r>
            <a:endParaRPr lang="tr-TR" sz="5100" b="1"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IEC 61400-1: Design </a:t>
            </a:r>
            <a:r>
              <a:rPr lang="en-US" altLang="en-US" sz="4000" dirty="0">
                <a:latin typeface="Times New Roman" panose="02020603050405020304" pitchFamily="18" charset="0"/>
                <a:cs typeface="Times New Roman" panose="02020603050405020304" pitchFamily="18" charset="0"/>
              </a:rPr>
              <a:t>Requirements – Defines overall structural and safety requirements</a:t>
            </a:r>
            <a:r>
              <a:rPr lang="en-US" sz="4000" dirty="0">
                <a:latin typeface="Times New Roman" panose="02020603050405020304" pitchFamily="18" charset="0"/>
                <a:cs typeface="Times New Roman" panose="02020603050405020304" pitchFamily="18" charset="0"/>
              </a:rPr>
              <a:t>.</a:t>
            </a:r>
          </a:p>
          <a:p>
            <a:r>
              <a:rPr lang="en-US" sz="4000" dirty="0">
                <a:latin typeface="Times New Roman" panose="02020603050405020304" pitchFamily="18" charset="0"/>
                <a:cs typeface="Times New Roman" panose="02020603050405020304" pitchFamily="18" charset="0"/>
              </a:rPr>
              <a:t>IEC 61400-6: Tower and Foundation Design Requirements – Key standard for tower load cases, structural integrity, and fatigue.</a:t>
            </a:r>
          </a:p>
          <a:p>
            <a:pPr marL="0" indent="0">
              <a:buNone/>
            </a:pPr>
            <a:r>
              <a:rPr lang="en-US" sz="5100" b="1" dirty="0">
                <a:latin typeface="Times New Roman" panose="02020603050405020304" pitchFamily="18" charset="0"/>
                <a:cs typeface="Times New Roman" panose="02020603050405020304" pitchFamily="18" charset="0"/>
              </a:rPr>
              <a:t>Steel Towers:</a:t>
            </a:r>
          </a:p>
          <a:p>
            <a:r>
              <a:rPr lang="en-US" sz="4000" dirty="0">
                <a:latin typeface="Times New Roman" panose="02020603050405020304" pitchFamily="18" charset="0"/>
                <a:cs typeface="Times New Roman" panose="02020603050405020304" pitchFamily="18" charset="0"/>
              </a:rPr>
              <a:t>EN 1993 (Eurocode 3): Design of Steel Structures.</a:t>
            </a:r>
          </a:p>
          <a:p>
            <a:pPr marL="0" indent="0">
              <a:buNone/>
            </a:pPr>
            <a:r>
              <a:rPr lang="en-US" sz="5100" b="1" dirty="0">
                <a:latin typeface="Times New Roman" panose="02020603050405020304" pitchFamily="18" charset="0"/>
                <a:cs typeface="Times New Roman" panose="02020603050405020304" pitchFamily="18" charset="0"/>
              </a:rPr>
              <a:t>Concrete Towers</a:t>
            </a:r>
          </a:p>
          <a:p>
            <a:r>
              <a:rPr lang="en-US" sz="4000" dirty="0">
                <a:latin typeface="Times New Roman" panose="02020603050405020304" pitchFamily="18" charset="0"/>
                <a:cs typeface="Times New Roman" panose="02020603050405020304" pitchFamily="18" charset="0"/>
              </a:rPr>
              <a:t>EN 1992 (Eurocode 2): Design of Concrete Structures.</a:t>
            </a:r>
          </a:p>
          <a:p>
            <a:pPr marL="0" indent="0">
              <a:buNone/>
            </a:pPr>
            <a:r>
              <a:rPr lang="en-US" sz="5000" b="1" dirty="0">
                <a:latin typeface="Times New Roman" panose="02020603050405020304" pitchFamily="18" charset="0"/>
                <a:cs typeface="Times New Roman" panose="02020603050405020304" pitchFamily="18" charset="0"/>
              </a:rPr>
              <a:t>Timber Towers</a:t>
            </a:r>
          </a:p>
          <a:p>
            <a:r>
              <a:rPr lang="en-US" sz="4000" dirty="0">
                <a:latin typeface="Times New Roman" panose="02020603050405020304" pitchFamily="18" charset="0"/>
                <a:cs typeface="Times New Roman" panose="02020603050405020304" pitchFamily="18" charset="0"/>
              </a:rPr>
              <a:t>EN 1995 (Eurocode 5): Design of Timber Structures.</a:t>
            </a:r>
            <a:br>
              <a:rPr lang="en-US" sz="2800" dirty="0"/>
            </a:br>
            <a:endParaRPr lang="tr-TR" sz="2400" dirty="0">
              <a:latin typeface="Times New Roman" panose="02020603050405020304" pitchFamily="18" charset="0"/>
              <a:cs typeface="Times New Roman" panose="02020603050405020304" pitchFamily="18" charset="0"/>
            </a:endParaRPr>
          </a:p>
          <a:p>
            <a:endParaRPr lang="de-DE" dirty="0"/>
          </a:p>
        </p:txBody>
      </p:sp>
      <p:sp>
        <p:nvSpPr>
          <p:cNvPr id="3" name="Slide Number Placeholder 5">
            <a:extLst>
              <a:ext uri="{FF2B5EF4-FFF2-40B4-BE49-F238E27FC236}">
                <a16:creationId xmlns:a16="http://schemas.microsoft.com/office/drawing/2014/main" id="{3A104F2A-A969-7390-8EDE-20A2A5C54E92}"/>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124</a:t>
            </a:fld>
            <a:endParaRPr lang="en-GB" sz="1400" dirty="0">
              <a:solidFill>
                <a:schemeClr val="bg1"/>
              </a:solidFill>
            </a:endParaRPr>
          </a:p>
        </p:txBody>
      </p:sp>
    </p:spTree>
    <p:extLst>
      <p:ext uri="{BB962C8B-B14F-4D97-AF65-F5344CB8AC3E}">
        <p14:creationId xmlns:p14="http://schemas.microsoft.com/office/powerpoint/2010/main" val="26521644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1039799" y="503217"/>
            <a:ext cx="10066351" cy="712728"/>
          </a:xfrm>
        </p:spPr>
        <p:txBody>
          <a:bodyPr>
            <a:normAutofit/>
          </a:bodyPr>
          <a:lstStyle/>
          <a:p>
            <a:pPr algn="ctr"/>
            <a:r>
              <a:rPr lang="en-US" dirty="0">
                <a:latin typeface="Times New Roman" panose="02020603050405020304" pitchFamily="18" charset="0"/>
                <a:cs typeface="Times New Roman" panose="02020603050405020304" pitchFamily="18" charset="0"/>
              </a:rPr>
              <a:t>References</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EB6BBCDF-D127-4877-81AD-E967B6588D20}"/>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35" name="Content Placeholder 2">
            <a:extLst>
              <a:ext uri="{FF2B5EF4-FFF2-40B4-BE49-F238E27FC236}">
                <a16:creationId xmlns:a16="http://schemas.microsoft.com/office/drawing/2014/main" id="{66A8AAAD-67B8-4D3C-A9D0-03B343B3D2BE}"/>
              </a:ext>
            </a:extLst>
          </p:cNvPr>
          <p:cNvSpPr>
            <a:spLocks noGrp="1"/>
          </p:cNvSpPr>
          <p:nvPr>
            <p:ph idx="1"/>
          </p:nvPr>
        </p:nvSpPr>
        <p:spPr>
          <a:xfrm>
            <a:off x="838200" y="1825625"/>
            <a:ext cx="10515600" cy="4351338"/>
          </a:xfrm>
        </p:spPr>
        <p:txBody>
          <a:bodyPr/>
          <a:lstStyle/>
          <a:p>
            <a:r>
              <a:rPr lang="en-US" dirty="0"/>
              <a:t>Siemens Gamesa – Onshore Wind. </a:t>
            </a:r>
          </a:p>
          <a:p>
            <a:r>
              <a:rPr lang="en-US" dirty="0"/>
              <a:t>CS Wind – Global Tower Manufacturer. </a:t>
            </a:r>
          </a:p>
          <a:p>
            <a:r>
              <a:rPr lang="en-US" dirty="0"/>
              <a:t>GRI Renewable Industries – Tower Solutions.</a:t>
            </a:r>
          </a:p>
          <a:p>
            <a:r>
              <a:rPr lang="en-US" dirty="0" err="1"/>
              <a:t>Modvion</a:t>
            </a:r>
            <a:r>
              <a:rPr lang="en-US" dirty="0"/>
              <a:t> – Timber Towers.</a:t>
            </a:r>
          </a:p>
          <a:p>
            <a:r>
              <a:rPr lang="en-US" dirty="0" err="1"/>
              <a:t>Lowa</a:t>
            </a:r>
            <a:r>
              <a:rPr lang="en-US" dirty="0"/>
              <a:t> state university.</a:t>
            </a:r>
          </a:p>
          <a:p>
            <a:r>
              <a:rPr lang="en-US" dirty="0" err="1"/>
              <a:t>Wikepedia</a:t>
            </a:r>
            <a:r>
              <a:rPr lang="en-US" dirty="0"/>
              <a:t>.</a:t>
            </a:r>
            <a:endParaRPr lang="ar-EG" dirty="0"/>
          </a:p>
          <a:p>
            <a:endParaRPr lang="en-US" dirty="0"/>
          </a:p>
        </p:txBody>
      </p:sp>
      <p:sp>
        <p:nvSpPr>
          <p:cNvPr id="4" name="Slide Number Placeholder 5">
            <a:extLst>
              <a:ext uri="{FF2B5EF4-FFF2-40B4-BE49-F238E27FC236}">
                <a16:creationId xmlns:a16="http://schemas.microsoft.com/office/drawing/2014/main" id="{C75864E6-F5EC-F092-4E61-3C21AD12DB12}"/>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125</a:t>
            </a:fld>
            <a:endParaRPr lang="en-GB" sz="1400" dirty="0">
              <a:solidFill>
                <a:schemeClr val="bg1"/>
              </a:solidFill>
            </a:endParaRPr>
          </a:p>
        </p:txBody>
      </p:sp>
    </p:spTree>
    <p:extLst>
      <p:ext uri="{BB962C8B-B14F-4D97-AF65-F5344CB8AC3E}">
        <p14:creationId xmlns:p14="http://schemas.microsoft.com/office/powerpoint/2010/main" val="12100021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0F644-5207-AF68-7EFA-B0BC8CAA59DB}"/>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F5AA283-793E-146B-EB67-7793F6443C1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CF5B1122-E0F4-44BE-28A6-282698727303}"/>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30715C6D-092F-0434-3A7D-7B6F35D2ADBB}"/>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177C97E-337C-BDBD-292C-CDF81646502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602E97B-A1C1-B710-D93D-36C5C1CE553D}"/>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3C063494-17FD-CF62-1A53-6680F10FEC02}"/>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13" name="Title 1">
            <a:extLst>
              <a:ext uri="{FF2B5EF4-FFF2-40B4-BE49-F238E27FC236}">
                <a16:creationId xmlns:a16="http://schemas.microsoft.com/office/drawing/2014/main" id="{CDC5F040-2FDA-109B-8CCF-E9438C543024}"/>
              </a:ext>
            </a:extLst>
          </p:cNvPr>
          <p:cNvSpPr txBox="1">
            <a:spLocks/>
          </p:cNvSpPr>
          <p:nvPr/>
        </p:nvSpPr>
        <p:spPr>
          <a:xfrm>
            <a:off x="512884" y="9119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Foundation Team </a:t>
            </a:r>
          </a:p>
        </p:txBody>
      </p:sp>
      <p:sp>
        <p:nvSpPr>
          <p:cNvPr id="14" name="Content Placeholder 2">
            <a:extLst>
              <a:ext uri="{FF2B5EF4-FFF2-40B4-BE49-F238E27FC236}">
                <a16:creationId xmlns:a16="http://schemas.microsoft.com/office/drawing/2014/main" id="{6F3076B6-5E8D-1023-2E4D-AC2604F17C2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Jehad </a:t>
            </a:r>
            <a:r>
              <a:rPr lang="en-GB" b="1" dirty="0" err="1"/>
              <a:t>Albaali</a:t>
            </a:r>
            <a:r>
              <a:rPr lang="en-GB" b="1" dirty="0"/>
              <a:t>  </a:t>
            </a:r>
          </a:p>
          <a:p>
            <a:r>
              <a:rPr lang="en-GB" b="1" dirty="0"/>
              <a:t>Reda Deif</a:t>
            </a:r>
          </a:p>
          <a:p>
            <a:r>
              <a:rPr lang="en-GB" b="1" dirty="0" err="1"/>
              <a:t>Amgad</a:t>
            </a:r>
            <a:r>
              <a:rPr lang="en-GB" b="1" dirty="0"/>
              <a:t> Gerges</a:t>
            </a:r>
          </a:p>
          <a:p>
            <a:endParaRPr lang="en-GB" dirty="0"/>
          </a:p>
        </p:txBody>
      </p:sp>
      <p:sp>
        <p:nvSpPr>
          <p:cNvPr id="2" name="Slide Number Placeholder 5">
            <a:extLst>
              <a:ext uri="{FF2B5EF4-FFF2-40B4-BE49-F238E27FC236}">
                <a16:creationId xmlns:a16="http://schemas.microsoft.com/office/drawing/2014/main" id="{C178987F-FA72-D88E-5C8F-DF9C697EE223}"/>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126</a:t>
            </a:fld>
            <a:endParaRPr lang="en-GB" sz="1400" dirty="0">
              <a:solidFill>
                <a:schemeClr val="bg1"/>
              </a:solidFill>
            </a:endParaRPr>
          </a:p>
        </p:txBody>
      </p:sp>
    </p:spTree>
    <p:extLst>
      <p:ext uri="{BB962C8B-B14F-4D97-AF65-F5344CB8AC3E}">
        <p14:creationId xmlns:p14="http://schemas.microsoft.com/office/powerpoint/2010/main" val="34441214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5183C-DA5D-EF2B-83FB-E4E62BBE7CD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DF6C7CF-CDB8-5A58-E00A-8313B1721C6F}"/>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AB3AB2EB-75A1-0C3B-A9AE-35F7095E8030}"/>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0FFDCCA-817A-B69A-74D0-7AB13351F95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E0B0A0D6-838C-9EB1-4B52-CA26BB83F0E2}"/>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0E67886C-F3CA-C84E-4262-803C871A4EF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357E4514-7B90-E52F-4521-8EC905888D0B}"/>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2" name="Title 1"/>
          <p:cNvSpPr>
            <a:spLocks noGrp="1"/>
          </p:cNvSpPr>
          <p:nvPr>
            <p:ph type="title"/>
          </p:nvPr>
        </p:nvSpPr>
        <p:spPr>
          <a:xfrm>
            <a:off x="484418" y="1243133"/>
            <a:ext cx="10515600" cy="1325563"/>
          </a:xfrm>
        </p:spPr>
        <p:txBody>
          <a:bodyPr>
            <a:normAutofit/>
          </a:bodyPr>
          <a:lstStyle/>
          <a:p>
            <a:r>
              <a:rPr dirty="0"/>
              <a:t>Soil Types in Syria &amp; Wind Turbine Foundation Suitability</a:t>
            </a:r>
          </a:p>
        </p:txBody>
      </p:sp>
      <p:sp>
        <p:nvSpPr>
          <p:cNvPr id="4" name="Content Placeholder 2"/>
          <p:cNvSpPr>
            <a:spLocks noGrp="1"/>
          </p:cNvSpPr>
          <p:nvPr>
            <p:ph idx="1"/>
          </p:nvPr>
        </p:nvSpPr>
        <p:spPr>
          <a:xfrm>
            <a:off x="484418" y="2703633"/>
            <a:ext cx="10515600" cy="4351338"/>
          </a:xfrm>
        </p:spPr>
        <p:txBody>
          <a:bodyPr/>
          <a:lstStyle/>
          <a:p>
            <a:r>
              <a:rPr dirty="0"/>
              <a:t>Overview of soil characteristics across Syrian regions</a:t>
            </a:r>
          </a:p>
          <a:p>
            <a:r>
              <a:rPr dirty="0"/>
              <a:t>Foundation challenges and solutions for wind turbines</a:t>
            </a:r>
          </a:p>
        </p:txBody>
      </p:sp>
      <p:sp>
        <p:nvSpPr>
          <p:cNvPr id="7" name="Slide Number Placeholder 5">
            <a:extLst>
              <a:ext uri="{FF2B5EF4-FFF2-40B4-BE49-F238E27FC236}">
                <a16:creationId xmlns:a16="http://schemas.microsoft.com/office/drawing/2014/main" id="{54C69722-846F-202E-4ACE-CC851275691E}"/>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127</a:t>
            </a:fld>
            <a:endParaRPr lang="en-GB" sz="1400" dirty="0">
              <a:solidFill>
                <a:schemeClr val="bg1"/>
              </a:solidFill>
            </a:endParaRPr>
          </a:p>
        </p:txBody>
      </p:sp>
    </p:spTree>
    <p:extLst>
      <p:ext uri="{BB962C8B-B14F-4D97-AF65-F5344CB8AC3E}">
        <p14:creationId xmlns:p14="http://schemas.microsoft.com/office/powerpoint/2010/main" val="25228542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27263-9490-43B5-BA65-4D098C7A2A4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8B760A0-672C-E4B9-A5DB-8A8E6296A06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BA12E489-DCF3-55AF-F916-E4AF748204E7}"/>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DFD3AA-8AFF-7DA5-2B0C-871B6B7FFE3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E5C6E54F-69C2-BBB8-FEC3-66ECAFAC4A8D}"/>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D5188068-5563-E43D-704B-E6B0A728EC2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02C0A5FD-029B-A323-90C0-99B307A90FC3}"/>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2" name="Title 1"/>
          <p:cNvSpPr>
            <a:spLocks noGrp="1"/>
          </p:cNvSpPr>
          <p:nvPr>
            <p:ph type="title"/>
          </p:nvPr>
        </p:nvSpPr>
        <p:spPr>
          <a:xfrm>
            <a:off x="694592" y="912665"/>
            <a:ext cx="10515600" cy="1325563"/>
          </a:xfrm>
        </p:spPr>
        <p:txBody>
          <a:bodyPr/>
          <a:lstStyle/>
          <a:p>
            <a:r>
              <a:rPr dirty="0"/>
              <a:t>Alluvial Soils (River Valleys)</a:t>
            </a:r>
          </a:p>
        </p:txBody>
      </p:sp>
      <p:sp>
        <p:nvSpPr>
          <p:cNvPr id="4" name="Content Placeholder 2"/>
          <p:cNvSpPr>
            <a:spLocks noGrp="1"/>
          </p:cNvSpPr>
          <p:nvPr>
            <p:ph idx="1"/>
          </p:nvPr>
        </p:nvSpPr>
        <p:spPr>
          <a:xfrm>
            <a:off x="694592" y="2373165"/>
            <a:ext cx="10515600" cy="4351338"/>
          </a:xfrm>
        </p:spPr>
        <p:txBody>
          <a:bodyPr/>
          <a:lstStyle/>
          <a:p>
            <a:r>
              <a:rPr dirty="0"/>
              <a:t>Location: Euphrates, Khabur, Orontes Valleys</a:t>
            </a:r>
          </a:p>
          <a:p>
            <a:r>
              <a:rPr dirty="0"/>
              <a:t>- Characteristics: Fine-grained (silty, clayey), fertile, weak bearing capacity</a:t>
            </a:r>
          </a:p>
          <a:p>
            <a:r>
              <a:rPr dirty="0"/>
              <a:t>- Challenges: Settlement risk, low strength</a:t>
            </a:r>
          </a:p>
          <a:p>
            <a:r>
              <a:rPr dirty="0"/>
              <a:t>- Suitability: Moderate – requires soil improvement (compaction, piles, deep foundations)</a:t>
            </a:r>
          </a:p>
        </p:txBody>
      </p:sp>
      <p:sp>
        <p:nvSpPr>
          <p:cNvPr id="7" name="Slide Number Placeholder 5">
            <a:extLst>
              <a:ext uri="{FF2B5EF4-FFF2-40B4-BE49-F238E27FC236}">
                <a16:creationId xmlns:a16="http://schemas.microsoft.com/office/drawing/2014/main" id="{8EB12320-4D7E-6742-6566-6D02EA17BF2D}"/>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128</a:t>
            </a:fld>
            <a:endParaRPr lang="en-GB" sz="1400" dirty="0">
              <a:solidFill>
                <a:schemeClr val="bg1"/>
              </a:solidFill>
            </a:endParaRPr>
          </a:p>
        </p:txBody>
      </p:sp>
    </p:spTree>
    <p:extLst>
      <p:ext uri="{BB962C8B-B14F-4D97-AF65-F5344CB8AC3E}">
        <p14:creationId xmlns:p14="http://schemas.microsoft.com/office/powerpoint/2010/main" val="3660238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E6B30-791D-BA11-E79A-CF545918BD86}"/>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C2783AFF-DE9C-8E6F-9019-D620CC928B8A}"/>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B26B77DC-7CE1-3ABE-3FB3-0D2DAC4814D1}"/>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BBDBAA2F-DA22-90E6-ACBE-2A41A34D4290}"/>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B6752A23-36B1-6100-2704-6648490C351B}"/>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5F4986ED-5C61-B9C6-6044-9DAB7DD477B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D80BA923-3AC7-7C7D-6B3C-BC7C4499CEDC}"/>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2" name="Title 1"/>
          <p:cNvSpPr>
            <a:spLocks noGrp="1"/>
          </p:cNvSpPr>
          <p:nvPr>
            <p:ph type="title"/>
          </p:nvPr>
        </p:nvSpPr>
        <p:spPr>
          <a:xfrm>
            <a:off x="484418" y="951558"/>
            <a:ext cx="10515600" cy="1325563"/>
          </a:xfrm>
        </p:spPr>
        <p:txBody>
          <a:bodyPr/>
          <a:lstStyle/>
          <a:p>
            <a:r>
              <a:rPr dirty="0"/>
              <a:t>Basaltic &amp; Calcareous Soils</a:t>
            </a:r>
          </a:p>
        </p:txBody>
      </p:sp>
      <p:sp>
        <p:nvSpPr>
          <p:cNvPr id="4" name="Content Placeholder 2"/>
          <p:cNvSpPr>
            <a:spLocks noGrp="1"/>
          </p:cNvSpPr>
          <p:nvPr>
            <p:ph idx="1"/>
          </p:nvPr>
        </p:nvSpPr>
        <p:spPr>
          <a:xfrm>
            <a:off x="484418" y="2412058"/>
            <a:ext cx="10515600" cy="4351338"/>
          </a:xfrm>
        </p:spPr>
        <p:txBody>
          <a:bodyPr>
            <a:normAutofit lnSpcReduction="10000"/>
          </a:bodyPr>
          <a:lstStyle/>
          <a:p>
            <a:r>
              <a:rPr dirty="0"/>
              <a:t>Basaltic Soils – Hauran, </a:t>
            </a:r>
            <a:r>
              <a:rPr dirty="0" err="1"/>
              <a:t>Sweida</a:t>
            </a:r>
            <a:r>
              <a:rPr dirty="0"/>
              <a:t>, Damascus countryside</a:t>
            </a:r>
          </a:p>
          <a:p>
            <a:r>
              <a:rPr dirty="0"/>
              <a:t>- Characteristics: Hard, strong, underlain by basalt</a:t>
            </a:r>
          </a:p>
          <a:p>
            <a:r>
              <a:rPr dirty="0"/>
              <a:t>- Suitability: Excellent – ideal for shallow foundations (raft/mat)</a:t>
            </a:r>
          </a:p>
          <a:p>
            <a:endParaRPr dirty="0"/>
          </a:p>
          <a:p>
            <a:r>
              <a:rPr dirty="0"/>
              <a:t>Calcareous Soils – Central Plateaus</a:t>
            </a:r>
          </a:p>
          <a:p>
            <a:r>
              <a:rPr dirty="0"/>
              <a:t>- Characteristics: Chalky, limestone-rich, moderately strong</a:t>
            </a:r>
          </a:p>
          <a:p>
            <a:r>
              <a:rPr dirty="0"/>
              <a:t>- Challenges: Karst cavities possible</a:t>
            </a:r>
          </a:p>
          <a:p>
            <a:r>
              <a:rPr dirty="0"/>
              <a:t>- Suitability: Good to Moderate – feasible with geotechnical checks</a:t>
            </a:r>
          </a:p>
        </p:txBody>
      </p:sp>
      <p:sp>
        <p:nvSpPr>
          <p:cNvPr id="7" name="Slide Number Placeholder 5">
            <a:extLst>
              <a:ext uri="{FF2B5EF4-FFF2-40B4-BE49-F238E27FC236}">
                <a16:creationId xmlns:a16="http://schemas.microsoft.com/office/drawing/2014/main" id="{931A8185-2F60-FCBE-D26F-81766A946FC9}"/>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129</a:t>
            </a:fld>
            <a:endParaRPr lang="en-GB" sz="1400" dirty="0">
              <a:solidFill>
                <a:schemeClr val="bg1"/>
              </a:solidFill>
            </a:endParaRPr>
          </a:p>
        </p:txBody>
      </p:sp>
    </p:spTree>
    <p:extLst>
      <p:ext uri="{BB962C8B-B14F-4D97-AF65-F5344CB8AC3E}">
        <p14:creationId xmlns:p14="http://schemas.microsoft.com/office/powerpoint/2010/main" val="1519804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3DAC1-CDA4-02F2-484F-A26C8BD65F34}"/>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BD44DD96-DAB9-5A3E-A7CB-A0F0FB13B105}"/>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EA3E59E7-2885-AA72-053C-8168F612F406}"/>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184CE8F-37A4-744E-0524-3C8BEF01DE11}"/>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EBFC3ED8-35B5-C8AA-3818-1082709E2013}"/>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1235E006-24DC-8768-9833-54D8470FB65D}"/>
              </a:ext>
            </a:extLst>
          </p:cNvPr>
          <p:cNvSpPr>
            <a:spLocks noGrp="1"/>
          </p:cNvSpPr>
          <p:nvPr>
            <p:ph type="title"/>
          </p:nvPr>
        </p:nvSpPr>
        <p:spPr>
          <a:xfrm>
            <a:off x="484415" y="502853"/>
            <a:ext cx="11469459" cy="712728"/>
          </a:xfrm>
        </p:spPr>
        <p:txBody>
          <a:bodyPr>
            <a:normAutofit/>
          </a:bodyPr>
          <a:lstStyle/>
          <a:p>
            <a:r>
              <a:rPr lang="de-DE" dirty="0">
                <a:latin typeface="Times New Roman" panose="02020603050405020304" pitchFamily="18" charset="0"/>
                <a:cs typeface="Times New Roman" panose="02020603050405020304" pitchFamily="18" charset="0"/>
              </a:rPr>
              <a:t>5-iii.  Transportation / </a:t>
            </a:r>
            <a:r>
              <a:rPr lang="de-DE" dirty="0" err="1">
                <a:latin typeface="Times New Roman" panose="02020603050405020304" pitchFamily="18" charset="0"/>
                <a:cs typeface="Times New Roman" panose="02020603050405020304" pitchFamily="18" charset="0"/>
              </a:rPr>
              <a:t>installation</a:t>
            </a:r>
            <a:r>
              <a:rPr lang="de-DE" dirty="0">
                <a:latin typeface="Times New Roman" panose="02020603050405020304" pitchFamily="18" charset="0"/>
                <a:cs typeface="Times New Roman" panose="02020603050405020304" pitchFamily="18" charset="0"/>
              </a:rPr>
              <a:t> </a:t>
            </a:r>
            <a:r>
              <a:rPr lang="de-DE" dirty="0" err="1">
                <a:latin typeface="Times New Roman" panose="02020603050405020304" pitchFamily="18" charset="0"/>
                <a:cs typeface="Times New Roman" panose="02020603050405020304" pitchFamily="18" charset="0"/>
              </a:rPr>
              <a:t>possibilities</a:t>
            </a:r>
            <a:endParaRPr lang="de-DE" dirty="0">
              <a:latin typeface="Times New Roman" panose="02020603050405020304" pitchFamily="18" charset="0"/>
              <a:cs typeface="Times New Roman" panose="02020603050405020304" pitchFamily="18" charset="0"/>
            </a:endParaRPr>
          </a:p>
        </p:txBody>
      </p:sp>
      <p:sp>
        <p:nvSpPr>
          <p:cNvPr id="5" name="Slide Number Placeholder 5">
            <a:extLst>
              <a:ext uri="{FF2B5EF4-FFF2-40B4-BE49-F238E27FC236}">
                <a16:creationId xmlns:a16="http://schemas.microsoft.com/office/drawing/2014/main" id="{81EF206C-0E5A-E052-14A3-0D715B27EE15}"/>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13</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1369D801-AD8E-455A-9E9C-00DC1B58172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05C4C753-56A0-62B6-A196-BA9B88605BC3}"/>
              </a:ext>
            </a:extLst>
          </p:cNvPr>
          <p:cNvSpPr txBox="1"/>
          <p:nvPr/>
        </p:nvSpPr>
        <p:spPr>
          <a:xfrm>
            <a:off x="484416" y="1424354"/>
            <a:ext cx="11218986" cy="2308324"/>
          </a:xfrm>
          <a:prstGeom prst="rect">
            <a:avLst/>
          </a:prstGeom>
          <a:noFill/>
        </p:spPr>
        <p:txBody>
          <a:bodyPr wrap="square" rtlCol="0">
            <a:spAutoFit/>
          </a:bodyPr>
          <a:lstStyle/>
          <a:p>
            <a:r>
              <a:rPr lang="it-IT" b="1" dirty="0" err="1">
                <a:latin typeface="Times New Roman" panose="02020603050405020304" pitchFamily="18" charset="0"/>
                <a:cs typeface="Times New Roman" panose="02020603050405020304" pitchFamily="18" charset="0"/>
              </a:rPr>
              <a:t>Transportation</a:t>
            </a:r>
            <a:r>
              <a:rPr lang="it-IT" b="1" dirty="0">
                <a:latin typeface="Times New Roman" panose="02020603050405020304" pitchFamily="18" charset="0"/>
                <a:cs typeface="Times New Roman" panose="02020603050405020304" pitchFamily="18" charset="0"/>
              </a:rPr>
              <a:t> / </a:t>
            </a:r>
            <a:r>
              <a:rPr lang="it-IT" b="1" dirty="0" err="1">
                <a:latin typeface="Times New Roman" panose="02020603050405020304" pitchFamily="18" charset="0"/>
                <a:cs typeface="Times New Roman" panose="02020603050405020304" pitchFamily="18" charset="0"/>
              </a:rPr>
              <a:t>installation</a:t>
            </a:r>
            <a:endParaRPr lang="it-IT"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Three </a:t>
            </a:r>
            <a:r>
              <a:rPr lang="it-IT" dirty="0" err="1">
                <a:latin typeface="Times New Roman" panose="02020603050405020304" pitchFamily="18" charset="0"/>
                <a:cs typeface="Times New Roman" panose="02020603050405020304" pitchFamily="18" charset="0"/>
              </a:rPr>
              <a:t>main</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motorways</a:t>
            </a:r>
            <a:r>
              <a:rPr lang="it-IT" dirty="0">
                <a:latin typeface="Times New Roman" panose="02020603050405020304" pitchFamily="18" charset="0"/>
                <a:cs typeface="Times New Roman" panose="02020603050405020304" pitchFamily="18" charset="0"/>
              </a:rPr>
              <a:t> in Syria: M1 (174 km) </a:t>
            </a:r>
            <a:r>
              <a:rPr lang="en-GB" sz="1800" dirty="0">
                <a:effectLst/>
                <a:latin typeface="Times New Roman" panose="02020603050405020304" pitchFamily="18" charset="0"/>
                <a:ea typeface="Aptos" panose="020B0004020202020204" pitchFamily="34" charset="0"/>
                <a:cs typeface="Times New Roman" panose="02020603050405020304" pitchFamily="18" charset="0"/>
              </a:rPr>
              <a:t>connects Latakia and Homs</a:t>
            </a:r>
          </a:p>
          <a:p>
            <a:pPr lvl="6"/>
            <a:r>
              <a:rPr lang="en-GB" dirty="0">
                <a:latin typeface="Times New Roman" panose="02020603050405020304" pitchFamily="18" charset="0"/>
                <a:cs typeface="Times New Roman" panose="02020603050405020304" pitchFamily="18" charset="0"/>
              </a:rPr>
              <a:t>          M4 (120 km) connects Latakia and </a:t>
            </a:r>
            <a:r>
              <a:rPr lang="en-GB" dirty="0" err="1">
                <a:latin typeface="Times New Roman" panose="02020603050405020304" pitchFamily="18" charset="0"/>
                <a:cs typeface="Times New Roman" panose="02020603050405020304" pitchFamily="18" charset="0"/>
              </a:rPr>
              <a:t>Saraqib</a:t>
            </a:r>
            <a:endParaRPr lang="en-GB" dirty="0">
              <a:latin typeface="Times New Roman" panose="02020603050405020304" pitchFamily="18" charset="0"/>
              <a:cs typeface="Times New Roman" panose="02020603050405020304" pitchFamily="18" charset="0"/>
            </a:endParaRPr>
          </a:p>
          <a:p>
            <a:pPr lvl="6"/>
            <a:r>
              <a:rPr lang="en-GB" dirty="0">
                <a:latin typeface="Times New Roman" panose="02020603050405020304" pitchFamily="18" charset="0"/>
                <a:cs typeface="Times New Roman" panose="02020603050405020304" pitchFamily="18" charset="0"/>
              </a:rPr>
              <a:t>          M5 (450 km) connects the north to the south	</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Two major </a:t>
            </a:r>
            <a:r>
              <a:rPr lang="it-IT" dirty="0" err="1">
                <a:latin typeface="Times New Roman" panose="02020603050405020304" pitchFamily="18" charset="0"/>
                <a:cs typeface="Times New Roman" panose="02020603050405020304" pitchFamily="18" charset="0"/>
              </a:rPr>
              <a:t>transport</a:t>
            </a:r>
            <a:r>
              <a:rPr lang="it-IT" dirty="0">
                <a:latin typeface="Times New Roman" panose="02020603050405020304" pitchFamily="18" charset="0"/>
                <a:cs typeface="Times New Roman" panose="02020603050405020304" pitchFamily="18" charset="0"/>
              </a:rPr>
              <a:t> companies from </a:t>
            </a:r>
            <a:r>
              <a:rPr lang="it-IT" dirty="0" err="1">
                <a:latin typeface="Times New Roman" panose="02020603050405020304" pitchFamily="18" charset="0"/>
                <a:cs typeface="Times New Roman" panose="02020603050405020304" pitchFamily="18" charset="0"/>
              </a:rPr>
              <a:t>Turkey</a:t>
            </a:r>
            <a:r>
              <a:rPr lang="it-IT" dirty="0">
                <a:latin typeface="Times New Roman" panose="02020603050405020304" pitchFamily="18" charset="0"/>
                <a:cs typeface="Times New Roman" panose="02020603050405020304" pitchFamily="18" charset="0"/>
              </a:rPr>
              <a:t> are </a:t>
            </a:r>
            <a:r>
              <a:rPr lang="it-IT" dirty="0" err="1">
                <a:latin typeface="Times New Roman" panose="02020603050405020304" pitchFamily="18" charset="0"/>
                <a:cs typeface="Times New Roman" panose="02020603050405020304" pitchFamily="18" charset="0"/>
              </a:rPr>
              <a:t>availabel</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Hazar</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Lojistik</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Metronak</a:t>
            </a:r>
            <a:r>
              <a:rPr lang="it-IT"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One </a:t>
            </a:r>
            <a:r>
              <a:rPr lang="it-IT" dirty="0" err="1">
                <a:latin typeface="Times New Roman" panose="02020603050405020304" pitchFamily="18" charset="0"/>
                <a:cs typeface="Times New Roman" panose="02020603050405020304" pitchFamily="18" charset="0"/>
              </a:rPr>
              <a:t>construction</a:t>
            </a:r>
            <a:r>
              <a:rPr lang="it-IT" dirty="0">
                <a:latin typeface="Times New Roman" panose="02020603050405020304" pitchFamily="18" charset="0"/>
                <a:cs typeface="Times New Roman" panose="02020603050405020304" pitchFamily="18" charset="0"/>
              </a:rPr>
              <a:t> company for </a:t>
            </a:r>
            <a:r>
              <a:rPr lang="it-IT" dirty="0" err="1">
                <a:latin typeface="Times New Roman" panose="02020603050405020304" pitchFamily="18" charset="0"/>
                <a:cs typeface="Times New Roman" panose="02020603050405020304" pitchFamily="18" charset="0"/>
              </a:rPr>
              <a:t>installation</a:t>
            </a:r>
            <a:r>
              <a:rPr lang="it-IT" dirty="0">
                <a:latin typeface="Times New Roman" panose="02020603050405020304" pitchFamily="18" charset="0"/>
                <a:cs typeface="Times New Roman" panose="02020603050405020304" pitchFamily="18" charset="0"/>
              </a:rPr>
              <a:t> from Syria (ZEIN BROTHERS &amp; CO.) </a:t>
            </a:r>
          </a:p>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p:txBody>
      </p:sp>
      <p:sp>
        <p:nvSpPr>
          <p:cNvPr id="8" name="Textfeld 7">
            <a:extLst>
              <a:ext uri="{FF2B5EF4-FFF2-40B4-BE49-F238E27FC236}">
                <a16:creationId xmlns:a16="http://schemas.microsoft.com/office/drawing/2014/main" id="{02A6D1DE-8468-6F6B-5BC4-AFA1AC4559D3}"/>
              </a:ext>
            </a:extLst>
          </p:cNvPr>
          <p:cNvSpPr txBox="1"/>
          <p:nvPr/>
        </p:nvSpPr>
        <p:spPr>
          <a:xfrm>
            <a:off x="484414" y="6105057"/>
            <a:ext cx="1020536" cy="307777"/>
          </a:xfrm>
          <a:prstGeom prst="rect">
            <a:avLst/>
          </a:prstGeom>
          <a:noFill/>
        </p:spPr>
        <p:txBody>
          <a:bodyPr wrap="square" rtlCol="0">
            <a:spAutoFit/>
          </a:bodyPr>
          <a:lstStyle/>
          <a:p>
            <a:r>
              <a:rPr lang="de-DE" sz="1400" dirty="0"/>
              <a:t>[3], [4], [5]</a:t>
            </a:r>
          </a:p>
        </p:txBody>
      </p:sp>
    </p:spTree>
    <p:extLst>
      <p:ext uri="{BB962C8B-B14F-4D97-AF65-F5344CB8AC3E}">
        <p14:creationId xmlns:p14="http://schemas.microsoft.com/office/powerpoint/2010/main" val="16595597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04705-1009-CC34-0C8A-4ECA73947588}"/>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377E6AF2-16F9-E0A8-E692-8A61C5FFF7D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26640F6B-A068-C433-DBC2-C47F67289D4B}"/>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1AA1615-541D-E26C-39FE-9F701BFD255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1AC30E61-9397-478E-FA27-5441A52F76C3}"/>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C17F585A-F74E-3E8F-32FF-91F3BE44E0B0}"/>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7F8670F0-1158-20D7-35C7-C6D56B4A86E6}"/>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2" name="Title 1"/>
          <p:cNvSpPr>
            <a:spLocks noGrp="1"/>
          </p:cNvSpPr>
          <p:nvPr>
            <p:ph type="title"/>
          </p:nvPr>
        </p:nvSpPr>
        <p:spPr>
          <a:xfrm>
            <a:off x="838200" y="741444"/>
            <a:ext cx="10515600" cy="1325563"/>
          </a:xfrm>
        </p:spPr>
        <p:txBody>
          <a:bodyPr/>
          <a:lstStyle/>
          <a:p>
            <a:r>
              <a:rPr dirty="0"/>
              <a:t>Problematic Soils</a:t>
            </a:r>
          </a:p>
        </p:txBody>
      </p:sp>
      <p:sp>
        <p:nvSpPr>
          <p:cNvPr id="4" name="Content Placeholder 2"/>
          <p:cNvSpPr>
            <a:spLocks noGrp="1"/>
          </p:cNvSpPr>
          <p:nvPr>
            <p:ph idx="1"/>
          </p:nvPr>
        </p:nvSpPr>
        <p:spPr>
          <a:xfrm>
            <a:off x="838200" y="2201944"/>
            <a:ext cx="10515600" cy="4351338"/>
          </a:xfrm>
        </p:spPr>
        <p:txBody>
          <a:bodyPr>
            <a:normAutofit fontScale="92500" lnSpcReduction="10000"/>
          </a:bodyPr>
          <a:lstStyle/>
          <a:p>
            <a:r>
              <a:rPr dirty="0"/>
              <a:t>Gypsiferous &amp; Saline Soils – Syrian Desert (Badia)</a:t>
            </a:r>
          </a:p>
          <a:p>
            <a:r>
              <a:rPr dirty="0"/>
              <a:t>- Characteristics: Weak, soluble, unstable</a:t>
            </a:r>
          </a:p>
          <a:p>
            <a:r>
              <a:rPr dirty="0"/>
              <a:t>- Suitability: Very Poor – unsuitable unless heavily treated (replacement, deep piles)</a:t>
            </a:r>
          </a:p>
          <a:p>
            <a:endParaRPr dirty="0"/>
          </a:p>
          <a:p>
            <a:r>
              <a:rPr dirty="0"/>
              <a:t>Sandy Soils – Eastern Syria &amp; Desert</a:t>
            </a:r>
          </a:p>
          <a:p>
            <a:r>
              <a:rPr dirty="0"/>
              <a:t>- Characteristics: Permeable, loose, low cohesion</a:t>
            </a:r>
          </a:p>
          <a:p>
            <a:r>
              <a:rPr dirty="0"/>
              <a:t>- Challenges: Settlement, erosion</a:t>
            </a:r>
          </a:p>
          <a:p>
            <a:r>
              <a:rPr dirty="0"/>
              <a:t>- Suitability: Weak to Moderate – requires compaction, stabilization, or piles</a:t>
            </a:r>
          </a:p>
        </p:txBody>
      </p:sp>
      <p:sp>
        <p:nvSpPr>
          <p:cNvPr id="7" name="Slide Number Placeholder 5">
            <a:extLst>
              <a:ext uri="{FF2B5EF4-FFF2-40B4-BE49-F238E27FC236}">
                <a16:creationId xmlns:a16="http://schemas.microsoft.com/office/drawing/2014/main" id="{384164C8-2930-A2C9-561F-C71324493E88}"/>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130</a:t>
            </a:fld>
            <a:endParaRPr lang="en-GB" sz="1400" dirty="0">
              <a:solidFill>
                <a:schemeClr val="bg1"/>
              </a:solidFill>
            </a:endParaRPr>
          </a:p>
        </p:txBody>
      </p:sp>
    </p:spTree>
    <p:extLst>
      <p:ext uri="{BB962C8B-B14F-4D97-AF65-F5344CB8AC3E}">
        <p14:creationId xmlns:p14="http://schemas.microsoft.com/office/powerpoint/2010/main" val="32027255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CF328-9416-5ADA-F8AC-6131229A1CBE}"/>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04E3F86-2F3B-8141-615D-30BB00752885}"/>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B9E5A012-8F29-0C3B-B9B8-C6AB4A2BE511}"/>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2C084540-3CBE-2D7A-9328-48F40585114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1B008661-6390-032D-DAD6-ECBBB6D3C4B7}"/>
              </a:ext>
            </a:extLst>
          </p:cNvPr>
          <p:cNvSpPr/>
          <p:nvPr/>
        </p:nvSpPr>
        <p:spPr>
          <a:xfrm>
            <a:off x="-7747" y="6549292"/>
            <a:ext cx="12207494" cy="304182"/>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11D8B91-8AFD-5826-0D0C-5DB9DE1ED1E1}"/>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2FA9BF2C-6907-D238-00A2-3BAFCE3EB1D9}"/>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2" name="Title 1"/>
          <p:cNvSpPr>
            <a:spLocks noGrp="1"/>
          </p:cNvSpPr>
          <p:nvPr>
            <p:ph type="title"/>
          </p:nvPr>
        </p:nvSpPr>
        <p:spPr>
          <a:xfrm>
            <a:off x="482328" y="888451"/>
            <a:ext cx="10515600" cy="1325563"/>
          </a:xfrm>
        </p:spPr>
        <p:txBody>
          <a:bodyPr/>
          <a:lstStyle/>
          <a:p>
            <a:r>
              <a:t>Red Soils (Terra Rossa)</a:t>
            </a:r>
          </a:p>
        </p:txBody>
      </p:sp>
      <p:sp>
        <p:nvSpPr>
          <p:cNvPr id="4" name="Content Placeholder 2"/>
          <p:cNvSpPr>
            <a:spLocks noGrp="1"/>
          </p:cNvSpPr>
          <p:nvPr>
            <p:ph idx="1"/>
          </p:nvPr>
        </p:nvSpPr>
        <p:spPr>
          <a:xfrm>
            <a:off x="482328" y="2348951"/>
            <a:ext cx="10515600" cy="4351338"/>
          </a:xfrm>
        </p:spPr>
        <p:txBody>
          <a:bodyPr/>
          <a:lstStyle/>
          <a:p>
            <a:r>
              <a:t>Location: Coastal regions (Latakia, Tartus)</a:t>
            </a:r>
          </a:p>
          <a:p>
            <a:r>
              <a:t>- Characteristics: Clayey, cohesive, iron-rich</a:t>
            </a:r>
          </a:p>
          <a:p>
            <a:r>
              <a:t>- Challenges: Slope instability in hilly areas</a:t>
            </a:r>
          </a:p>
          <a:p>
            <a:r>
              <a:t>- Suitability: Good – suitable for flat terrain</a:t>
            </a:r>
          </a:p>
        </p:txBody>
      </p:sp>
      <p:sp>
        <p:nvSpPr>
          <p:cNvPr id="7" name="Slide Number Placeholder 5">
            <a:extLst>
              <a:ext uri="{FF2B5EF4-FFF2-40B4-BE49-F238E27FC236}">
                <a16:creationId xmlns:a16="http://schemas.microsoft.com/office/drawing/2014/main" id="{7B5D023D-6443-9AB5-6A79-493DAE977B8B}"/>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131</a:t>
            </a:fld>
            <a:endParaRPr lang="en-GB" sz="1400" dirty="0">
              <a:solidFill>
                <a:schemeClr val="bg1"/>
              </a:solidFill>
            </a:endParaRPr>
          </a:p>
        </p:txBody>
      </p:sp>
    </p:spTree>
    <p:extLst>
      <p:ext uri="{BB962C8B-B14F-4D97-AF65-F5344CB8AC3E}">
        <p14:creationId xmlns:p14="http://schemas.microsoft.com/office/powerpoint/2010/main" val="19175068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3DC34-ADC0-32BE-29E5-5DF49EC66002}"/>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E11D1F87-F255-3EB8-6D86-285A6B4736D8}"/>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40D0A4DC-CB82-7274-E716-FBC212848B78}"/>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BECB375A-B423-4CAB-FA4A-73EBCFF506D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9CB6F916-331D-9F6B-BACA-F484C806E38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1926FC5-C5D0-77CF-0C33-11B949417437}"/>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5C470B3B-F6BC-CEF5-6AD1-8B298A7BE4CA}"/>
              </a:ext>
            </a:extLst>
          </p:cNvPr>
          <p:cNvGraphicFramePr>
            <a:graphicFrameLocks noGrp="1"/>
          </p:cNvGraphicFramePr>
          <p:nvPr/>
        </p:nvGraphicFramePr>
        <p:xfrm>
          <a:off x="2005818" y="5905891"/>
          <a:ext cx="10515600" cy="365760"/>
        </p:xfrm>
        <a:graphic>
          <a:graphicData uri="http://schemas.openxmlformats.org/drawingml/2006/table">
            <a:tbl>
              <a:tblPr/>
              <a:tblGrid>
                <a:gridCol w="10515600">
                  <a:extLst>
                    <a:ext uri="{9D8B030D-6E8A-4147-A177-3AD203B41FA5}">
                      <a16:colId xmlns:a16="http://schemas.microsoft.com/office/drawing/2014/main" val="516615326"/>
                    </a:ext>
                  </a:extLst>
                </a:gridCol>
              </a:tblGrid>
              <a:tr h="0">
                <a:tc>
                  <a:txBody>
                    <a:bodyPr/>
                    <a:lstStyle/>
                    <a:p>
                      <a:endParaRPr lang="en-US" dirty="0"/>
                    </a:p>
                  </a:txBody>
                  <a:tcPr anchor="ctr">
                    <a:lnL>
                      <a:noFill/>
                    </a:lnL>
                    <a:lnR>
                      <a:noFill/>
                    </a:lnR>
                    <a:lnT>
                      <a:noFill/>
                    </a:lnT>
                    <a:lnB>
                      <a:noFill/>
                    </a:lnB>
                  </a:tcPr>
                </a:tc>
                <a:extLst>
                  <a:ext uri="{0D108BD9-81ED-4DB2-BD59-A6C34878D82A}">
                    <a16:rowId xmlns:a16="http://schemas.microsoft.com/office/drawing/2014/main" val="429904757"/>
                  </a:ext>
                </a:extLst>
              </a:tr>
            </a:tbl>
          </a:graphicData>
        </a:graphic>
      </p:graphicFrame>
      <p:sp>
        <p:nvSpPr>
          <p:cNvPr id="2" name="Title 1"/>
          <p:cNvSpPr>
            <a:spLocks noGrp="1"/>
          </p:cNvSpPr>
          <p:nvPr>
            <p:ph type="title"/>
          </p:nvPr>
        </p:nvSpPr>
        <p:spPr>
          <a:xfrm>
            <a:off x="683455" y="277944"/>
            <a:ext cx="10515600" cy="1325563"/>
          </a:xfrm>
        </p:spPr>
        <p:txBody>
          <a:bodyPr/>
          <a:lstStyle/>
          <a:p>
            <a:r>
              <a:rPr dirty="0"/>
              <a:t>Practical Summary</a:t>
            </a:r>
          </a:p>
        </p:txBody>
      </p:sp>
      <p:sp>
        <p:nvSpPr>
          <p:cNvPr id="4" name="Content Placeholder 2"/>
          <p:cNvSpPr>
            <a:spLocks noGrp="1"/>
          </p:cNvSpPr>
          <p:nvPr>
            <p:ph idx="1"/>
          </p:nvPr>
        </p:nvSpPr>
        <p:spPr>
          <a:xfrm>
            <a:off x="1657643" y="1603507"/>
            <a:ext cx="8229600" cy="5164285"/>
          </a:xfrm>
        </p:spPr>
        <p:txBody>
          <a:bodyPr/>
          <a:lstStyle/>
          <a:p>
            <a:r>
              <a:rPr dirty="0"/>
              <a:t>Best soils for foundations:</a:t>
            </a:r>
          </a:p>
          <a:p>
            <a:r>
              <a:rPr lang="en-US" dirty="0"/>
              <a:t> B</a:t>
            </a:r>
            <a:r>
              <a:rPr dirty="0"/>
              <a:t>asaltic soils (Hauran, </a:t>
            </a:r>
            <a:r>
              <a:rPr dirty="0" err="1"/>
              <a:t>Sweida</a:t>
            </a:r>
            <a:r>
              <a:rPr dirty="0"/>
              <a:t>)</a:t>
            </a:r>
          </a:p>
          <a:p>
            <a:r>
              <a:rPr dirty="0"/>
              <a:t> Red soils (Coastal regions)</a:t>
            </a:r>
          </a:p>
          <a:p>
            <a:endParaRPr dirty="0"/>
          </a:p>
          <a:p>
            <a:r>
              <a:rPr dirty="0"/>
              <a:t>Soils needing treatment:</a:t>
            </a:r>
          </a:p>
          <a:p>
            <a:r>
              <a:rPr dirty="0"/>
              <a:t> Alluvial soils (river valleys)</a:t>
            </a:r>
          </a:p>
          <a:p>
            <a:r>
              <a:rPr dirty="0"/>
              <a:t> Sandy soils (east, desert)</a:t>
            </a:r>
          </a:p>
          <a:p>
            <a:r>
              <a:rPr dirty="0"/>
              <a:t>Unsuitable soils:</a:t>
            </a:r>
          </a:p>
          <a:p>
            <a:r>
              <a:rPr dirty="0"/>
              <a:t> Gypsiferous and saline soils (Badia)</a:t>
            </a:r>
          </a:p>
        </p:txBody>
      </p:sp>
      <p:sp>
        <p:nvSpPr>
          <p:cNvPr id="5" name="Slide Number Placeholder 5">
            <a:extLst>
              <a:ext uri="{FF2B5EF4-FFF2-40B4-BE49-F238E27FC236}">
                <a16:creationId xmlns:a16="http://schemas.microsoft.com/office/drawing/2014/main" id="{DC867E49-8313-9602-6288-E78F6584E930}"/>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132</a:t>
            </a:fld>
            <a:endParaRPr lang="en-GB" sz="1400" dirty="0">
              <a:solidFill>
                <a:schemeClr val="bg1"/>
              </a:solidFill>
            </a:endParaRPr>
          </a:p>
        </p:txBody>
      </p:sp>
    </p:spTree>
    <p:extLst>
      <p:ext uri="{BB962C8B-B14F-4D97-AF65-F5344CB8AC3E}">
        <p14:creationId xmlns:p14="http://schemas.microsoft.com/office/powerpoint/2010/main" val="28160032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9" name="TextBox 18"/>
          <p:cNvSpPr txBox="1"/>
          <p:nvPr/>
        </p:nvSpPr>
        <p:spPr>
          <a:xfrm>
            <a:off x="342900" y="1609971"/>
            <a:ext cx="11218984" cy="383181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400" b="1" i="0" u="none" strike="noStrike" kern="1200" cap="none" spc="0" normalizeH="0" baseline="0" noProof="0" dirty="0">
                <a:ln>
                  <a:noFill/>
                </a:ln>
                <a:solidFill>
                  <a:prstClr val="black"/>
                </a:solidFill>
                <a:effectLst/>
                <a:uLnTx/>
                <a:uFillTx/>
                <a:latin typeface="Aptos"/>
                <a:ea typeface="+mn-ea"/>
                <a:cs typeface="+mn-cs"/>
              </a:rPr>
              <a:t>Introduction to Energy Storage Systems (ESS)</a:t>
            </a:r>
            <a:br>
              <a:rPr kumimoji="0" lang="en-US" sz="2400" b="1" i="0" u="none" strike="noStrike" kern="1200" cap="none" spc="0" normalizeH="0" baseline="0" noProof="0" dirty="0">
                <a:ln>
                  <a:noFill/>
                </a:ln>
                <a:solidFill>
                  <a:prstClr val="black"/>
                </a:solidFill>
                <a:effectLst/>
                <a:uLnTx/>
                <a:uFillTx/>
                <a:latin typeface="Aptos"/>
                <a:ea typeface="+mn-ea"/>
                <a:cs typeface="+mn-cs"/>
              </a:rPr>
            </a:br>
            <a:br>
              <a:rPr kumimoji="0" lang="en-US" sz="2400" b="1" i="0" u="none" strike="noStrike" kern="1200" cap="none" spc="0" normalizeH="0" baseline="0" noProof="0" dirty="0">
                <a:ln>
                  <a:noFill/>
                </a:ln>
                <a:solidFill>
                  <a:prstClr val="black"/>
                </a:solidFill>
                <a:effectLst/>
                <a:uLnTx/>
                <a:uFillTx/>
                <a:latin typeface="Aptos"/>
                <a:ea typeface="+mn-ea"/>
                <a:cs typeface="+mn-cs"/>
              </a:rPr>
            </a:br>
            <a:r>
              <a:rPr kumimoji="0" lang="en-US" sz="1800" b="0" i="0" u="none" strike="noStrike" kern="1200" cap="none" spc="0" normalizeH="0" baseline="0" noProof="0" dirty="0">
                <a:ln>
                  <a:noFill/>
                </a:ln>
                <a:solidFill>
                  <a:prstClr val="black"/>
                </a:solidFill>
                <a:effectLst/>
                <a:uLnTx/>
                <a:uFillTx/>
                <a:latin typeface="Aptos"/>
                <a:ea typeface="+mn-ea"/>
                <a:cs typeface="+mn-cs"/>
              </a:rPr>
              <a:t>ESS are essential for integrating renewable energy, ensuring grid stability, and improving efficiency.</a:t>
            </a:r>
            <a:endParaRPr kumimoji="0" lang="en-US" sz="1800" b="1"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a:ea typeface="+mn-ea"/>
                <a:cs typeface="+mn-cs"/>
              </a:rPr>
              <a:t>     </a:t>
            </a:r>
            <a:r>
              <a:rPr kumimoji="0" lang="en-US" sz="1800" b="1" i="0" u="sng" strike="noStrike" kern="1200" cap="none" spc="0" normalizeH="0" baseline="0" noProof="0" dirty="0">
                <a:ln>
                  <a:noFill/>
                </a:ln>
                <a:solidFill>
                  <a:prstClr val="black"/>
                </a:solidFill>
                <a:effectLst/>
                <a:uLnTx/>
                <a:uFillTx/>
                <a:latin typeface="Aptos"/>
                <a:ea typeface="+mn-ea"/>
                <a:cs typeface="+mn-cs"/>
              </a:rPr>
              <a:t>Types of storage:</a:t>
            </a:r>
            <a:r>
              <a:rPr kumimoji="0" lang="en-US" sz="1800" b="1" i="0" u="none" strike="noStrike" kern="1200" cap="none" spc="0" normalizeH="0" baseline="0" noProof="0" dirty="0">
                <a:ln>
                  <a:noFill/>
                </a:ln>
                <a:solidFill>
                  <a:prstClr val="black"/>
                </a:solidFill>
                <a:effectLst/>
                <a:uLnTx/>
                <a:uFillTx/>
                <a:latin typeface="Aptos"/>
                <a:ea typeface="+mn-ea"/>
                <a:cs typeface="+mn-cs"/>
              </a:rPr>
              <a:t> </a:t>
            </a:r>
            <a:r>
              <a:rPr kumimoji="0" lang="en-US" sz="1800" b="0" i="0" u="none" strike="noStrike" kern="1200" cap="none" spc="0" normalizeH="0" baseline="0" noProof="0" dirty="0">
                <a:ln>
                  <a:noFill/>
                </a:ln>
                <a:solidFill>
                  <a:prstClr val="black"/>
                </a:solidFill>
                <a:effectLst/>
                <a:uLnTx/>
                <a:uFillTx/>
                <a:latin typeface="Aptos"/>
                <a:ea typeface="+mn-ea"/>
                <a:cs typeface="+mn-cs"/>
              </a:rPr>
              <a:t>Mechanical, Electrochemical, Thermal, Chemical.</a:t>
            </a:r>
            <a:br>
              <a:rPr kumimoji="0" lang="en-US" sz="1800" b="0" i="0" u="none" strike="noStrike" kern="1200" cap="none" spc="0" normalizeH="0" baseline="0" noProof="0" dirty="0">
                <a:ln>
                  <a:noFill/>
                </a:ln>
                <a:solidFill>
                  <a:prstClr val="black"/>
                </a:solidFill>
                <a:effectLst/>
                <a:uLnTx/>
                <a:uFillTx/>
                <a:latin typeface="Aptos"/>
                <a:ea typeface="+mn-ea"/>
                <a:cs typeface="+mn-cs"/>
              </a:rPr>
            </a:br>
            <a:br>
              <a:rPr kumimoji="0" lang="en-US" sz="1800" b="0" i="0" u="none" strike="noStrike" kern="1200" cap="none" spc="0" normalizeH="0" baseline="0" noProof="0" dirty="0">
                <a:ln>
                  <a:noFill/>
                </a:ln>
                <a:solidFill>
                  <a:prstClr val="black"/>
                </a:solidFill>
                <a:effectLst/>
                <a:uLnTx/>
                <a:uFillTx/>
                <a:latin typeface="Aptos"/>
                <a:ea typeface="+mn-ea"/>
                <a:cs typeface="+mn-cs"/>
              </a:rPr>
            </a:br>
            <a:r>
              <a:rPr kumimoji="0" lang="en-US" sz="1800" b="0" i="0" u="none" strike="noStrike" kern="1200" cap="none" spc="0" normalizeH="0" baseline="0" noProof="0" dirty="0">
                <a:ln>
                  <a:noFill/>
                </a:ln>
                <a:solidFill>
                  <a:prstClr val="black"/>
                </a:solidFill>
                <a:effectLst/>
                <a:uLnTx/>
                <a:uFillTx/>
                <a:latin typeface="Aptos"/>
                <a:ea typeface="+mn-ea"/>
                <a:cs typeface="+mn-cs"/>
              </a:rPr>
              <a:t>     </a:t>
            </a:r>
            <a:r>
              <a:rPr kumimoji="0" lang="en-US" sz="1800" b="1" i="0" u="sng" strike="noStrike" kern="1200" cap="none" spc="0" normalizeH="0" baseline="0" noProof="0" dirty="0">
                <a:ln>
                  <a:noFill/>
                </a:ln>
                <a:solidFill>
                  <a:prstClr val="black"/>
                </a:solidFill>
                <a:effectLst/>
                <a:uLnTx/>
                <a:uFillTx/>
                <a:latin typeface="Aptos"/>
                <a:ea typeface="+mn-ea"/>
                <a:cs typeface="+mn-cs"/>
              </a:rPr>
              <a:t>Applications: </a:t>
            </a:r>
            <a:r>
              <a:rPr kumimoji="0" lang="en-US" sz="1800" b="0" i="0" u="none" strike="noStrike" kern="1200" cap="none" spc="0" normalizeH="0" baseline="0" noProof="0" dirty="0">
                <a:ln>
                  <a:noFill/>
                </a:ln>
                <a:solidFill>
                  <a:prstClr val="black"/>
                </a:solidFill>
                <a:effectLst/>
                <a:uLnTx/>
                <a:uFillTx/>
                <a:latin typeface="Aptos"/>
                <a:ea typeface="+mn-ea"/>
                <a:cs typeface="+mn-cs"/>
              </a:rPr>
              <a:t>Renewable integration, load shifting, backup power</a:t>
            </a:r>
            <a:br>
              <a:rPr kumimoji="0" lang="en-US" sz="1800" b="0" i="0" u="none" strike="noStrike" kern="1200" cap="none" spc="0" normalizeH="0" baseline="0" noProof="0" dirty="0">
                <a:ln>
                  <a:noFill/>
                </a:ln>
                <a:solidFill>
                  <a:prstClr val="black"/>
                </a:solidFill>
                <a:effectLst/>
                <a:uLnTx/>
                <a:uFillTx/>
                <a:latin typeface="Aptos"/>
                <a:ea typeface="+mn-ea"/>
                <a:cs typeface="+mn-cs"/>
              </a:rPr>
            </a:br>
            <a:endParaRPr kumimoji="0" lang="it-IT"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itel 1"/>
          <p:cNvSpPr>
            <a:spLocks noGrp="1"/>
          </p:cNvSpPr>
          <p:nvPr>
            <p:ph type="title"/>
          </p:nvPr>
        </p:nvSpPr>
        <p:spPr>
          <a:xfrm>
            <a:off x="484418" y="1160559"/>
            <a:ext cx="7982574" cy="55021"/>
          </a:xfrm>
        </p:spPr>
        <p:txBody>
          <a:bodyPr>
            <a:normAutofit fontScale="90000"/>
          </a:bodyPr>
          <a:lstStyle/>
          <a:p>
            <a:r>
              <a:rPr lang="en-US" dirty="0"/>
              <a:t>Storage Systems</a:t>
            </a:r>
            <a:br>
              <a:rPr lang="de-DE" dirty="0"/>
            </a:br>
            <a:endParaRPr lang="de-DE" b="1" dirty="0">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5128B1FB-04B6-4E2C-801C-9ECC3C2DB0B2}"/>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8" name="Slide Number Placeholder 5">
            <a:extLst>
              <a:ext uri="{FF2B5EF4-FFF2-40B4-BE49-F238E27FC236}">
                <a16:creationId xmlns:a16="http://schemas.microsoft.com/office/drawing/2014/main" id="{168E5D26-332B-3FC6-5890-18602891AEAB}"/>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133</a:t>
            </a:fld>
            <a:endParaRPr lang="en-GB" sz="1400" dirty="0">
              <a:solidFill>
                <a:schemeClr val="bg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8"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2" name="Titel 1"/>
          <p:cNvSpPr>
            <a:spLocks noGrp="1"/>
          </p:cNvSpPr>
          <p:nvPr>
            <p:ph type="title"/>
          </p:nvPr>
        </p:nvSpPr>
        <p:spPr>
          <a:xfrm>
            <a:off x="484418" y="1169861"/>
            <a:ext cx="7982574" cy="45719"/>
          </a:xfrm>
        </p:spPr>
        <p:txBody>
          <a:bodyPr>
            <a:normAutofit fontScale="90000"/>
          </a:bodyPr>
          <a:lstStyle/>
          <a:p>
            <a:r>
              <a:rPr lang="en-US" b="1" dirty="0"/>
              <a:t>Mechanical Storage</a:t>
            </a:r>
            <a:br>
              <a:rPr lang="en-US" b="1" dirty="0"/>
            </a:b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45326" y="1496990"/>
            <a:ext cx="11130145" cy="4613058"/>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a:ea typeface="+mn-ea"/>
                <a:cs typeface="+mn-cs"/>
              </a:rPr>
              <a:t>Flywheel Energy Storage (FES):</a:t>
            </a:r>
            <a:r>
              <a:rPr kumimoji="0" lang="en-US" sz="1800" b="0" i="0" u="none" strike="noStrike" kern="1200" cap="none" spc="0" normalizeH="0" baseline="0" noProof="0" dirty="0">
                <a:ln>
                  <a:noFill/>
                </a:ln>
                <a:solidFill>
                  <a:prstClr val="black"/>
                </a:solidFill>
                <a:effectLst/>
                <a:uLnTx/>
                <a:uFillTx/>
                <a:latin typeface="Aptos"/>
                <a:ea typeface="+mn-ea"/>
                <a:cs typeface="+mn-cs"/>
              </a:rPr>
              <a:t> A mechanical energy storage system that stores kinetic energy using a rotating mass, or flywheel and has seen growing popularity in renewable energy applications.</a:t>
            </a:r>
            <a:br>
              <a:rPr kumimoji="0" lang="en-US" sz="1800" b="0" i="0" u="none" strike="noStrike" kern="1200" cap="none" spc="0" normalizeH="0" baseline="0" noProof="0" dirty="0">
                <a:ln>
                  <a:noFill/>
                </a:ln>
                <a:solidFill>
                  <a:prstClr val="black"/>
                </a:solidFill>
                <a:effectLst/>
                <a:uLnTx/>
                <a:uFillTx/>
                <a:latin typeface="Aptos"/>
                <a:ea typeface="+mn-ea"/>
                <a:cs typeface="+mn-cs"/>
              </a:rPr>
            </a:br>
            <a:br>
              <a:rPr kumimoji="0" lang="en-US" sz="1800" b="0" i="0" u="none" strike="noStrike" kern="1200" cap="none" spc="0" normalizeH="0" baseline="0" noProof="0" dirty="0">
                <a:ln>
                  <a:noFill/>
                </a:ln>
                <a:solidFill>
                  <a:prstClr val="black"/>
                </a:solidFill>
                <a:effectLst/>
                <a:uLnTx/>
                <a:uFillTx/>
                <a:latin typeface="Aptos"/>
                <a:ea typeface="+mn-ea"/>
                <a:cs typeface="+mn-cs"/>
              </a:rPr>
            </a:br>
            <a:br>
              <a:rPr kumimoji="0" lang="en-US" sz="1800" b="0" i="0" u="none" strike="noStrike" kern="1200" cap="none" spc="0" normalizeH="0" baseline="0" noProof="0" dirty="0">
                <a:ln>
                  <a:noFill/>
                </a:ln>
                <a:solidFill>
                  <a:prstClr val="black"/>
                </a:solidFill>
                <a:effectLst/>
                <a:uLnTx/>
                <a:uFillTx/>
                <a:latin typeface="Aptos"/>
                <a:ea typeface="+mn-ea"/>
                <a:cs typeface="+mn-cs"/>
              </a:rPr>
            </a:br>
            <a:br>
              <a:rPr kumimoji="0" lang="en-US" sz="1800" b="0" i="0" u="none" strike="noStrike" kern="1200" cap="none" spc="0" normalizeH="0" baseline="0" noProof="0" dirty="0">
                <a:ln>
                  <a:noFill/>
                </a:ln>
                <a:solidFill>
                  <a:prstClr val="black"/>
                </a:solidFill>
                <a:effectLst/>
                <a:uLnTx/>
                <a:uFillTx/>
                <a:latin typeface="Aptos"/>
                <a:ea typeface="+mn-ea"/>
                <a:cs typeface="+mn-cs"/>
              </a:rPr>
            </a:br>
            <a:br>
              <a:rPr kumimoji="0" lang="en-US" sz="1800" b="0" i="0" u="none" strike="noStrike" kern="1200" cap="none" spc="0" normalizeH="0" baseline="0" noProof="0" dirty="0">
                <a:ln>
                  <a:noFill/>
                </a:ln>
                <a:solidFill>
                  <a:prstClr val="black"/>
                </a:solidFill>
                <a:effectLst/>
                <a:uLnTx/>
                <a:uFillTx/>
                <a:latin typeface="Aptos"/>
                <a:ea typeface="+mn-ea"/>
                <a:cs typeface="+mn-cs"/>
              </a:rPr>
            </a:b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a:ea typeface="+mn-ea"/>
                <a:cs typeface="+mn-cs"/>
              </a:rPr>
              <a:t>Pumped Hydroelectric Storage (PHS):</a:t>
            </a:r>
            <a:r>
              <a:rPr kumimoji="0" lang="en-US" sz="1800" b="0" i="0" u="none" strike="noStrike" kern="1200" cap="none" spc="0" normalizeH="0" baseline="0" noProof="0" dirty="0">
                <a:ln>
                  <a:noFill/>
                </a:ln>
                <a:solidFill>
                  <a:prstClr val="black"/>
                </a:solidFill>
                <a:effectLst/>
                <a:uLnTx/>
                <a:uFillTx/>
                <a:latin typeface="Aptos"/>
                <a:ea typeface="+mn-ea"/>
                <a:cs typeface="+mn-cs"/>
              </a:rPr>
              <a:t>storing energy by pumping water to a higher reservoir and generating electricity by releasing it through turbines during high demand.</a:t>
            </a:r>
          </a:p>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Aptos"/>
                <a:ea typeface="+mn-ea"/>
                <a:cs typeface="+mn-cs"/>
              </a:rPr>
            </a:b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6" name="Picture 25" descr="Flywheel"/>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706"/>
          <a:stretch>
            <a:fillRect/>
          </a:stretch>
        </p:blipFill>
        <p:spPr bwMode="auto">
          <a:xfrm>
            <a:off x="7427857" y="2396397"/>
            <a:ext cx="4616605" cy="20233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Diagram of a power plant&#10;&#10;Description automatically generated"/>
          <p:cNvPicPr>
            <a:picLocks noChangeAspect="1"/>
          </p:cNvPicPr>
          <p:nvPr/>
        </p:nvPicPr>
        <p:blipFill>
          <a:blip r:embed="rId3">
            <a:extLst>
              <a:ext uri="{28A0092B-C50C-407E-A947-70E740481C1C}">
                <a14:useLocalDpi xmlns:a14="http://schemas.microsoft.com/office/drawing/2010/main" val="0"/>
              </a:ext>
            </a:extLst>
          </a:blip>
          <a:srcRect t="11521"/>
          <a:stretch>
            <a:fillRect/>
          </a:stretch>
        </p:blipFill>
        <p:spPr>
          <a:xfrm>
            <a:off x="6868004" y="5241073"/>
            <a:ext cx="5176458" cy="1134555"/>
          </a:xfrm>
          <a:prstGeom prst="rect">
            <a:avLst/>
          </a:prstGeom>
        </p:spPr>
      </p:pic>
      <p:sp>
        <p:nvSpPr>
          <p:cNvPr id="3" name="Slide Number Placeholder 5">
            <a:extLst>
              <a:ext uri="{FF2B5EF4-FFF2-40B4-BE49-F238E27FC236}">
                <a16:creationId xmlns:a16="http://schemas.microsoft.com/office/drawing/2014/main" id="{E4105C53-CC83-8E91-E11C-86CBE54DC11B}"/>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134</a:t>
            </a:fld>
            <a:endParaRPr lang="en-GB" sz="1400" dirty="0">
              <a:solidFill>
                <a:schemeClr val="bg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360927"/>
            <a:ext cx="12216286" cy="815842"/>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8"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2" name="Titel 1"/>
          <p:cNvSpPr>
            <a:spLocks noGrp="1"/>
          </p:cNvSpPr>
          <p:nvPr>
            <p:ph type="title"/>
          </p:nvPr>
        </p:nvSpPr>
        <p:spPr>
          <a:xfrm>
            <a:off x="484418" y="815515"/>
            <a:ext cx="7982574" cy="712728"/>
          </a:xfrm>
        </p:spPr>
        <p:txBody>
          <a:bodyPr>
            <a:normAutofit fontScale="90000"/>
          </a:bodyPr>
          <a:lstStyle/>
          <a:p>
            <a:r>
              <a:rPr lang="en-US" b="1" dirty="0"/>
              <a:t>Mechanical Storage</a:t>
            </a:r>
            <a:br>
              <a:rPr lang="en-US" b="1" dirty="0"/>
            </a:b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90853" y="1499010"/>
            <a:ext cx="11123078" cy="3876876"/>
            <a:chOff x="971550" y="1356712"/>
            <a:chExt cx="7820025" cy="784091"/>
          </a:xfrm>
        </p:grpSpPr>
        <p:sp>
          <p:nvSpPr>
            <p:cNvPr id="8" name="TextBox 7"/>
            <p:cNvSpPr txBox="1"/>
            <p:nvPr/>
          </p:nvSpPr>
          <p:spPr>
            <a:xfrm>
              <a:off x="1149453" y="1356712"/>
              <a:ext cx="6181725"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Times New Roman" panose="02020603050405020304" pitchFamily="18" charset="0"/>
              </a:endParaRPr>
            </a:p>
          </p:txBody>
        </p:sp>
        <p:sp>
          <p:nvSpPr>
            <p:cNvPr id="12" name="TextBox 11"/>
            <p:cNvSpPr txBox="1"/>
            <p:nvPr/>
          </p:nvSpPr>
          <p:spPr>
            <a:xfrm>
              <a:off x="971550" y="1771471"/>
              <a:ext cx="7820025"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15" name="TextBox 14"/>
          <p:cNvSpPr txBox="1"/>
          <p:nvPr/>
        </p:nvSpPr>
        <p:spPr>
          <a:xfrm>
            <a:off x="79312" y="1494120"/>
            <a:ext cx="11884088" cy="161582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ptos"/>
                <a:ea typeface="+mn-ea"/>
                <a:cs typeface="+mn-cs"/>
              </a:rPr>
              <a:t>Compressed Air Energy Storage (CAES): </a:t>
            </a:r>
            <a:r>
              <a:rPr kumimoji="0" lang="en-US" sz="1800" b="0" i="0" u="none" strike="noStrike" kern="1200" cap="none" spc="0" normalizeH="0" baseline="0" noProof="0" dirty="0">
                <a:ln>
                  <a:noFill/>
                </a:ln>
                <a:solidFill>
                  <a:prstClr val="black"/>
                </a:solidFill>
                <a:effectLst/>
                <a:uLnTx/>
                <a:uFillTx/>
                <a:latin typeface="Aptos"/>
                <a:ea typeface="+mn-ea"/>
                <a:cs typeface="+mn-cs"/>
              </a:rPr>
              <a:t>A technology that stores energy by compressing air in underground caverns or tanks during low demand times and releasing it to generate electricity during peak demand.</a:t>
            </a:r>
            <a:br>
              <a:rPr kumimoji="0" lang="en-US" sz="1800" b="0" i="0" u="none" strike="noStrike" kern="1200" cap="none" spc="0" normalizeH="0" baseline="0" noProof="0" dirty="0">
                <a:ln>
                  <a:noFill/>
                </a:ln>
                <a:solidFill>
                  <a:prstClr val="black"/>
                </a:solidFill>
                <a:effectLst/>
                <a:uLnTx/>
                <a:uFillTx/>
                <a:latin typeface="Aptos"/>
                <a:ea typeface="+mn-ea"/>
                <a:cs typeface="+mn-cs"/>
              </a:rPr>
            </a:b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Aptos"/>
              <a:ea typeface="+mn-ea"/>
              <a:cs typeface="Times New Roman" panose="02020603050405020304" pitchFamily="18" charset="0"/>
            </a:endParaRPr>
          </a:p>
        </p:txBody>
      </p:sp>
      <p:pic>
        <p:nvPicPr>
          <p:cNvPr id="16" name="Picture 15" descr="ISOTHERMAL CAES"/>
          <p:cNvPicPr>
            <a:picLocks noChangeAspect="1" noChangeArrowheads="1"/>
          </p:cNvPicPr>
          <p:nvPr/>
        </p:nvPicPr>
        <p:blipFill rotWithShape="1">
          <a:blip r:embed="rId2">
            <a:extLst>
              <a:ext uri="{28A0092B-C50C-407E-A947-70E740481C1C}">
                <a14:useLocalDpi xmlns:a14="http://schemas.microsoft.com/office/drawing/2010/main" val="0"/>
              </a:ext>
            </a:extLst>
          </a:blip>
          <a:srcRect t="7251"/>
          <a:stretch>
            <a:fillRect/>
          </a:stretch>
        </p:blipFill>
        <p:spPr bwMode="auto">
          <a:xfrm>
            <a:off x="1449659" y="3134161"/>
            <a:ext cx="8686801" cy="267562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B98EF490-A309-0C88-A77F-0B1AB4002455}"/>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135</a:t>
            </a:fld>
            <a:endParaRPr lang="en-GB" sz="1400" dirty="0">
              <a:solidFill>
                <a:schemeClr val="bg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8"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2" name="Titel 1"/>
          <p:cNvSpPr>
            <a:spLocks noGrp="1"/>
          </p:cNvSpPr>
          <p:nvPr>
            <p:ph type="title"/>
          </p:nvPr>
        </p:nvSpPr>
        <p:spPr>
          <a:xfrm>
            <a:off x="6702" y="530405"/>
            <a:ext cx="7982574" cy="712728"/>
          </a:xfrm>
        </p:spPr>
        <p:txBody>
          <a:bodyPr>
            <a:normAutofit/>
          </a:bodyPr>
          <a:lstStyle/>
          <a:p>
            <a:r>
              <a:rPr lang="de-DE" dirty="0"/>
              <a:t>Pros and Cons.</a:t>
            </a:r>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812527919"/>
              </p:ext>
            </p:extLst>
          </p:nvPr>
        </p:nvGraphicFramePr>
        <p:xfrm>
          <a:off x="213635" y="1267348"/>
          <a:ext cx="11760549" cy="5224587"/>
        </p:xfrm>
        <a:graphic>
          <a:graphicData uri="http://schemas.openxmlformats.org/drawingml/2006/table">
            <a:tbl>
              <a:tblPr rtl="1" firstRow="1" bandRow="1">
                <a:tableStyleId>{5C22544A-7EE6-4342-B048-85BDC9FD1C3A}</a:tableStyleId>
              </a:tblPr>
              <a:tblGrid>
                <a:gridCol w="3920183">
                  <a:extLst>
                    <a:ext uri="{9D8B030D-6E8A-4147-A177-3AD203B41FA5}">
                      <a16:colId xmlns:a16="http://schemas.microsoft.com/office/drawing/2014/main" val="2393366952"/>
                    </a:ext>
                  </a:extLst>
                </a:gridCol>
                <a:gridCol w="3920183">
                  <a:extLst>
                    <a:ext uri="{9D8B030D-6E8A-4147-A177-3AD203B41FA5}">
                      <a16:colId xmlns:a16="http://schemas.microsoft.com/office/drawing/2014/main" val="3433620218"/>
                    </a:ext>
                  </a:extLst>
                </a:gridCol>
                <a:gridCol w="3920183">
                  <a:extLst>
                    <a:ext uri="{9D8B030D-6E8A-4147-A177-3AD203B41FA5}">
                      <a16:colId xmlns:a16="http://schemas.microsoft.com/office/drawing/2014/main" val="3043535131"/>
                    </a:ext>
                  </a:extLst>
                </a:gridCol>
              </a:tblGrid>
              <a:tr h="2136419">
                <a:tc>
                  <a:txBody>
                    <a:bodyPr/>
                    <a:lstStyle/>
                    <a:p>
                      <a:pPr marL="285750" indent="-285750">
                        <a:buFontTx/>
                        <a:buChar char="-"/>
                      </a:pPr>
                      <a:r>
                        <a:rPr lang="en-US" sz="1800" dirty="0"/>
                        <a:t>Low  energy capacity (PHS/CAES)</a:t>
                      </a:r>
                    </a:p>
                    <a:p>
                      <a:pPr marL="285750" indent="-285750">
                        <a:buFontTx/>
                        <a:buChar char="-"/>
                      </a:pPr>
                      <a:r>
                        <a:rPr lang="en-US" sz="1800" dirty="0"/>
                        <a:t>High initial cost</a:t>
                      </a:r>
                    </a:p>
                    <a:p>
                      <a:pPr marL="285750" indent="-285750">
                        <a:buFontTx/>
                        <a:buChar char="-"/>
                      </a:pPr>
                      <a:r>
                        <a:rPr lang="en-US" sz="1800" dirty="0"/>
                        <a:t>Not suitable for long term storage</a:t>
                      </a:r>
                      <a:br>
                        <a:rPr lang="en-US" sz="1800" dirty="0"/>
                      </a:br>
                      <a:endParaRPr lang="de-DE" sz="1800" dirty="0"/>
                    </a:p>
                    <a:p>
                      <a:pPr rtl="1"/>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dirty="0"/>
                        <a:t>+ High efficiency</a:t>
                      </a:r>
                      <a:endParaRPr lang="de-DE" sz="1800" dirty="0"/>
                    </a:p>
                    <a:p>
                      <a:pPr rtl="1"/>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de-DE" sz="1800" dirty="0"/>
                        <a:t>FES</a:t>
                      </a:r>
                    </a:p>
                    <a:p>
                      <a:pPr rtl="1"/>
                      <a:endParaRPr lang="ar-EG" dirty="0"/>
                    </a:p>
                  </a:txBody>
                  <a:tcPr/>
                </a:tc>
                <a:extLst>
                  <a:ext uri="{0D108BD9-81ED-4DB2-BD59-A6C34878D82A}">
                    <a16:rowId xmlns:a16="http://schemas.microsoft.com/office/drawing/2014/main" val="1375434104"/>
                  </a:ext>
                </a:extLst>
              </a:tr>
              <a:tr h="1544084">
                <a:tc>
                  <a:txBody>
                    <a:bodyPr/>
                    <a:lstStyle/>
                    <a:p>
                      <a:pPr rtl="1"/>
                      <a:r>
                        <a:rPr lang="de-DE" sz="1800" dirty="0"/>
                        <a:t>Geographic limitations</a:t>
                      </a:r>
                      <a:endParaRPr lang="ar-EG" dirty="0"/>
                    </a:p>
                  </a:txBody>
                  <a:tcPr/>
                </a:tc>
                <a:tc>
                  <a:txBody>
                    <a:bodyPr/>
                    <a:lstStyle/>
                    <a:p>
                      <a:pPr marL="0" indent="0">
                        <a:buFontTx/>
                        <a:buNone/>
                      </a:pPr>
                      <a:r>
                        <a:rPr lang="de-DE" sz="1800" dirty="0"/>
                        <a:t>+ Cheap option for large scale</a:t>
                      </a:r>
                    </a:p>
                    <a:p>
                      <a:pPr marL="0" indent="0">
                        <a:buFontTx/>
                        <a:buNone/>
                      </a:pPr>
                      <a:r>
                        <a:rPr lang="de-DE" sz="1800" dirty="0"/>
                        <a:t>+ Suitable for longterm energy storage</a:t>
                      </a:r>
                    </a:p>
                    <a:p>
                      <a:pPr rtl="1"/>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de-DE" sz="1800" dirty="0"/>
                        <a:t>PHS</a:t>
                      </a:r>
                    </a:p>
                    <a:p>
                      <a:pPr rtl="1"/>
                      <a:endParaRPr lang="ar-EG" dirty="0"/>
                    </a:p>
                  </a:txBody>
                  <a:tcPr/>
                </a:tc>
                <a:extLst>
                  <a:ext uri="{0D108BD9-81ED-4DB2-BD59-A6C34878D82A}">
                    <a16:rowId xmlns:a16="http://schemas.microsoft.com/office/drawing/2014/main" val="44206900"/>
                  </a:ext>
                </a:extLst>
              </a:tr>
              <a:tr h="1544084">
                <a:tc>
                  <a:txBody>
                    <a:bodyPr/>
                    <a:lstStyle/>
                    <a:p>
                      <a:pPr rtl="1"/>
                      <a:r>
                        <a:rPr lang="de-DE" sz="1800" dirty="0"/>
                        <a:t>Geographic limitations</a:t>
                      </a:r>
                      <a:endParaRPr lang="ar-EG" dirty="0"/>
                    </a:p>
                  </a:txBody>
                  <a:tcPr/>
                </a:tc>
                <a:tc>
                  <a:txBody>
                    <a:bodyPr/>
                    <a:lstStyle/>
                    <a:p>
                      <a:pPr marL="0" indent="0">
                        <a:buFontTx/>
                        <a:buNone/>
                      </a:pPr>
                      <a:r>
                        <a:rPr lang="de-DE" sz="1800" dirty="0"/>
                        <a:t>+ Cheap option for large scale</a:t>
                      </a:r>
                    </a:p>
                    <a:p>
                      <a:pPr marL="0" marR="0" lvl="0" indent="0" algn="l" defTabSz="914400" rtl="0" eaLnBrk="1" fontAlgn="auto" latinLnBrk="0" hangingPunct="1">
                        <a:lnSpc>
                          <a:spcPct val="100000"/>
                        </a:lnSpc>
                        <a:spcBef>
                          <a:spcPts val="0"/>
                        </a:spcBef>
                        <a:spcAft>
                          <a:spcPts val="0"/>
                        </a:spcAft>
                        <a:buClrTx/>
                        <a:buSzTx/>
                        <a:buFontTx/>
                        <a:buNone/>
                        <a:defRPr/>
                      </a:pPr>
                      <a:r>
                        <a:rPr lang="de-DE" sz="1800" dirty="0"/>
                        <a:t>+ Suitable for longterm energy storage</a:t>
                      </a:r>
                    </a:p>
                    <a:p>
                      <a:pPr rtl="1"/>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de-DE" sz="1800" dirty="0"/>
                        <a:t>CAES</a:t>
                      </a:r>
                    </a:p>
                    <a:p>
                      <a:pPr rtl="1"/>
                      <a:endParaRPr lang="ar-EG" dirty="0"/>
                    </a:p>
                  </a:txBody>
                  <a:tcPr/>
                </a:tc>
                <a:extLst>
                  <a:ext uri="{0D108BD9-81ED-4DB2-BD59-A6C34878D82A}">
                    <a16:rowId xmlns:a16="http://schemas.microsoft.com/office/drawing/2014/main" val="4222243068"/>
                  </a:ext>
                </a:extLst>
              </a:tr>
            </a:tbl>
          </a:graphicData>
        </a:graphic>
      </p:graphicFrame>
      <p:sp>
        <p:nvSpPr>
          <p:cNvPr id="3" name="Slide Number Placeholder 5">
            <a:extLst>
              <a:ext uri="{FF2B5EF4-FFF2-40B4-BE49-F238E27FC236}">
                <a16:creationId xmlns:a16="http://schemas.microsoft.com/office/drawing/2014/main" id="{0922B0A5-4234-A2D3-518A-62926D92EDF9}"/>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136</a:t>
            </a:fld>
            <a:endParaRPr lang="en-GB" sz="1400" dirty="0">
              <a:solidFill>
                <a:schemeClr val="bg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8"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2" name="Titel 1"/>
          <p:cNvSpPr>
            <a:spLocks noGrp="1"/>
          </p:cNvSpPr>
          <p:nvPr>
            <p:ph type="title"/>
          </p:nvPr>
        </p:nvSpPr>
        <p:spPr>
          <a:xfrm>
            <a:off x="208302" y="829489"/>
            <a:ext cx="7982574" cy="712728"/>
          </a:xfrm>
        </p:spPr>
        <p:txBody>
          <a:bodyPr>
            <a:normAutofit fontScale="90000"/>
          </a:bodyPr>
          <a:lstStyle/>
          <a:p>
            <a:r>
              <a:rPr lang="de-DE" dirty="0"/>
              <a:t> </a:t>
            </a:r>
            <a:r>
              <a:rPr lang="en-US" sz="4000" kern="100" dirty="0">
                <a:ea typeface="Aptos" panose="020B0004020202020204" pitchFamily="34" charset="0"/>
                <a:cs typeface="Times New Roman" panose="02020603050405020304" pitchFamily="18" charset="0"/>
              </a:rPr>
              <a:t>Batteries as Energy Storage Systems</a:t>
            </a:r>
            <a:br>
              <a:rPr lang="de-DE" kern="100" dirty="0">
                <a:ea typeface="Aptos" panose="020B0004020202020204" pitchFamily="34" charset="0"/>
                <a:cs typeface="Arial" panose="020B0604020202020204" pitchFamily="34" charset="0"/>
              </a:rPr>
            </a:b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89932" y="1404226"/>
            <a:ext cx="11541512" cy="4862870"/>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prstClr val="black"/>
                </a:solidFill>
                <a:effectLst/>
                <a:uLnTx/>
                <a:uFillTx/>
                <a:latin typeface="Aptos Display" panose="020B0004020202020204" pitchFamily="34" charset="0"/>
                <a:ea typeface="Aptos" panose="020B0004020202020204" pitchFamily="34" charset="0"/>
                <a:cs typeface="Times New Roman" panose="02020603050405020304" pitchFamily="18" charset="0"/>
              </a:rPr>
              <a:t>Lithium-Ion Batteries</a:t>
            </a:r>
            <a:endParaRPr kumimoji="0" lang="de-DE"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200000"/>
              </a:lnSpc>
              <a:spcBef>
                <a:spcPts val="0"/>
              </a:spcBef>
              <a:spcAft>
                <a:spcPts val="80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Aptos Display" panose="020B0004020202020204" pitchFamily="34" charset="0"/>
                <a:ea typeface="Aptos" panose="020B0004020202020204" pitchFamily="34" charset="0"/>
                <a:cs typeface="Times New Roman" panose="02020603050405020304" pitchFamily="18" charset="0"/>
              </a:rPr>
              <a:t>Widely used in portable electronics and increasingly in grid storage due to high energy density and efficiency.</a:t>
            </a:r>
          </a:p>
          <a:p>
            <a:pPr marL="285750" marR="0" lvl="0" indent="-285750" algn="l" defTabSz="914400" rtl="0" eaLnBrk="1" fontAlgn="auto" latinLnBrk="0" hangingPunct="1">
              <a:lnSpc>
                <a:spcPct val="200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prstClr val="black"/>
                </a:solidFill>
                <a:effectLst/>
                <a:uLnTx/>
                <a:uFillTx/>
                <a:latin typeface="Aptos Display" panose="020B0004020202020204" pitchFamily="34" charset="0"/>
                <a:ea typeface="Aptos" panose="020B0004020202020204" pitchFamily="34" charset="0"/>
                <a:cs typeface="Times New Roman" panose="02020603050405020304" pitchFamily="18" charset="0"/>
              </a:rPr>
              <a:t> Flow Batteries</a:t>
            </a:r>
            <a:endParaRPr kumimoji="0" lang="de-DE"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200000"/>
              </a:lnSpc>
              <a:spcBef>
                <a:spcPts val="0"/>
              </a:spcBef>
              <a:spcAft>
                <a:spcPts val="80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Aptos Display" panose="020B0004020202020204" pitchFamily="34" charset="0"/>
                <a:ea typeface="Aptos" panose="020B0004020202020204" pitchFamily="34" charset="0"/>
                <a:cs typeface="Times New Roman" panose="02020603050405020304" pitchFamily="18" charset="0"/>
              </a:rPr>
              <a:t>Utilize liquid electrolytes stored in external tanks, suitable for large-scale energy storage.</a:t>
            </a:r>
            <a:endParaRPr kumimoji="0" lang="de-DE"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a:p>
            <a:pPr marL="285750" marR="0" lvl="0" indent="-285750" algn="l" defTabSz="914400" rtl="0" eaLnBrk="1" fontAlgn="auto" latinLnBrk="0" hangingPunct="1">
              <a:lnSpc>
                <a:spcPct val="200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prstClr val="black"/>
                </a:solidFill>
                <a:effectLst/>
                <a:uLnTx/>
                <a:uFillTx/>
                <a:latin typeface="Aptos Display" panose="020B0004020202020204" pitchFamily="34" charset="0"/>
                <a:ea typeface="Aptos" panose="020B0004020202020204" pitchFamily="34" charset="0"/>
                <a:cs typeface="Times New Roman" panose="02020603050405020304" pitchFamily="18" charset="0"/>
              </a:rPr>
              <a:t> Sodium-Sulfur Batteries</a:t>
            </a:r>
            <a:endParaRPr kumimoji="0" lang="de-DE"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200000"/>
              </a:lnSpc>
              <a:spcBef>
                <a:spcPts val="0"/>
              </a:spcBef>
              <a:spcAft>
                <a:spcPts val="80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Aptos Display" panose="020B0004020202020204" pitchFamily="34" charset="0"/>
                <a:ea typeface="Aptos" panose="020B0004020202020204" pitchFamily="34" charset="0"/>
                <a:cs typeface="Times New Roman" panose="02020603050405020304" pitchFamily="18" charset="0"/>
              </a:rPr>
              <a:t>High-temperature batteries with high energy density, used in grid storage applications.</a:t>
            </a:r>
            <a:endParaRPr kumimoji="0" lang="de-DE"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p:txBody>
      </p:sp>
      <p:sp>
        <p:nvSpPr>
          <p:cNvPr id="3" name="Slide Number Placeholder 5">
            <a:extLst>
              <a:ext uri="{FF2B5EF4-FFF2-40B4-BE49-F238E27FC236}">
                <a16:creationId xmlns:a16="http://schemas.microsoft.com/office/drawing/2014/main" id="{3351ADBF-626B-FA83-B886-9EF49D7B33DD}"/>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137</a:t>
            </a:fld>
            <a:endParaRPr lang="en-GB" sz="1400" dirty="0">
              <a:solidFill>
                <a:schemeClr val="bg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0" name="Free-form: Shape 13"/>
          <p:cNvSpPr/>
          <p:nvPr/>
        </p:nvSpPr>
        <p:spPr>
          <a:xfrm rot="10800000">
            <a:off x="-2090" y="4864"/>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8"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2" name="Titel 1"/>
          <p:cNvSpPr>
            <a:spLocks noGrp="1"/>
          </p:cNvSpPr>
          <p:nvPr>
            <p:ph type="title"/>
          </p:nvPr>
        </p:nvSpPr>
        <p:spPr>
          <a:xfrm>
            <a:off x="208302" y="829489"/>
            <a:ext cx="7982574" cy="712728"/>
          </a:xfrm>
        </p:spPr>
        <p:txBody>
          <a:bodyPr>
            <a:normAutofit fontScale="90000"/>
          </a:bodyPr>
          <a:lstStyle/>
          <a:p>
            <a:r>
              <a:rPr lang="de-DE" dirty="0"/>
              <a:t> </a:t>
            </a:r>
            <a:r>
              <a:rPr lang="en-US" sz="4000" kern="100" dirty="0">
                <a:ea typeface="Aptos" panose="020B0004020202020204" pitchFamily="34" charset="0"/>
                <a:cs typeface="Times New Roman" panose="02020603050405020304" pitchFamily="18" charset="0"/>
              </a:rPr>
              <a:t>Batteries as Energy Storage Systems</a:t>
            </a:r>
            <a:br>
              <a:rPr lang="de-DE" kern="100" dirty="0">
                <a:ea typeface="Aptos" panose="020B0004020202020204" pitchFamily="34" charset="0"/>
                <a:cs typeface="Arial" panose="020B0604020202020204" pitchFamily="34" charset="0"/>
              </a:rPr>
            </a:b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89932" y="1404226"/>
            <a:ext cx="1154151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p:txBody>
      </p:sp>
      <p:graphicFrame>
        <p:nvGraphicFramePr>
          <p:cNvPr id="3" name="Table 2"/>
          <p:cNvGraphicFramePr>
            <a:graphicFrameLocks noGrp="1"/>
          </p:cNvGraphicFramePr>
          <p:nvPr/>
        </p:nvGraphicFramePr>
        <p:xfrm>
          <a:off x="613315" y="1522442"/>
          <a:ext cx="10983952" cy="5014146"/>
        </p:xfrm>
        <a:graphic>
          <a:graphicData uri="http://schemas.openxmlformats.org/drawingml/2006/table">
            <a:tbl>
              <a:tblPr rtl="1" firstRow="1" bandRow="1">
                <a:tableStyleId>{5C22544A-7EE6-4342-B048-85BDC9FD1C3A}</a:tableStyleId>
              </a:tblPr>
              <a:tblGrid>
                <a:gridCol w="2745988">
                  <a:extLst>
                    <a:ext uri="{9D8B030D-6E8A-4147-A177-3AD203B41FA5}">
                      <a16:colId xmlns:a16="http://schemas.microsoft.com/office/drawing/2014/main" val="4108787352"/>
                    </a:ext>
                  </a:extLst>
                </a:gridCol>
                <a:gridCol w="2745988">
                  <a:extLst>
                    <a:ext uri="{9D8B030D-6E8A-4147-A177-3AD203B41FA5}">
                      <a16:colId xmlns:a16="http://schemas.microsoft.com/office/drawing/2014/main" val="849186700"/>
                    </a:ext>
                  </a:extLst>
                </a:gridCol>
                <a:gridCol w="2745988">
                  <a:extLst>
                    <a:ext uri="{9D8B030D-6E8A-4147-A177-3AD203B41FA5}">
                      <a16:colId xmlns:a16="http://schemas.microsoft.com/office/drawing/2014/main" val="3753047100"/>
                    </a:ext>
                  </a:extLst>
                </a:gridCol>
                <a:gridCol w="2745988">
                  <a:extLst>
                    <a:ext uri="{9D8B030D-6E8A-4147-A177-3AD203B41FA5}">
                      <a16:colId xmlns:a16="http://schemas.microsoft.com/office/drawing/2014/main" val="3766943957"/>
                    </a:ext>
                  </a:extLst>
                </a:gridCol>
              </a:tblGrid>
              <a:tr h="1173666">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br>
                        <a:rPr lang="ar-EG" dirty="0"/>
                      </a:br>
                      <a:r>
                        <a:rPr lang="ar-EG" dirty="0"/>
                        <a:t>  </a:t>
                      </a:r>
                      <a:r>
                        <a:rPr lang="en-US" dirty="0"/>
                        <a:t> </a:t>
                      </a:r>
                      <a:r>
                        <a:rPr lang="de-DE" dirty="0"/>
                        <a:t>Cost Reference</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br>
                        <a:rPr lang="ar-EG" dirty="0"/>
                      </a:br>
                      <a:r>
                        <a:rPr lang="de-DE" dirty="0"/>
                        <a:t>Chalenges</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br>
                        <a:rPr lang="ar-EG" dirty="0"/>
                      </a:br>
                      <a:r>
                        <a:rPr lang="de-DE" dirty="0"/>
                        <a:t>Advantages</a:t>
                      </a:r>
                    </a:p>
                    <a:p>
                      <a:pPr rtl="1"/>
                      <a:endParaRPr lang="ar-EG" dirty="0"/>
                    </a:p>
                  </a:txBody>
                  <a:tcPr/>
                </a:tc>
                <a:tc>
                  <a:txBody>
                    <a:bodyPr/>
                    <a:lstStyle/>
                    <a:p>
                      <a:pPr algn="ctr" rtl="1"/>
                      <a:br>
                        <a:rPr lang="en-US" dirty="0"/>
                      </a:br>
                      <a:r>
                        <a:rPr lang="en-US" sz="2800" dirty="0"/>
                        <a:t>Type</a:t>
                      </a:r>
                      <a:endParaRPr lang="ar-EG" dirty="0"/>
                    </a:p>
                  </a:txBody>
                  <a:tcPr/>
                </a:tc>
                <a:extLst>
                  <a:ext uri="{0D108BD9-81ED-4DB2-BD59-A6C34878D82A}">
                    <a16:rowId xmlns:a16="http://schemas.microsoft.com/office/drawing/2014/main" val="243989235"/>
                  </a:ext>
                </a:extLst>
              </a:tr>
              <a:tr h="1181719">
                <a:tc>
                  <a:txBody>
                    <a:bodyPr/>
                    <a:lstStyle/>
                    <a:p>
                      <a:pPr algn="ctr" rtl="1"/>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$137 per kWh </a:t>
                      </a:r>
                      <a:endParaRPr lang="ar-EG" dirty="0"/>
                    </a:p>
                  </a:txBody>
                  <a:tcPr/>
                </a:tc>
                <a:tc>
                  <a:txBody>
                    <a:bodyPr/>
                    <a:lstStyle/>
                    <a:p>
                      <a:pPr marL="285750" indent="-285750">
                        <a:buFontTx/>
                        <a:buChar char="-"/>
                      </a:pPr>
                      <a:r>
                        <a:rPr lang="de-DE" dirty="0"/>
                        <a:t>Thermal runaway risk</a:t>
                      </a:r>
                    </a:p>
                    <a:p>
                      <a:pPr marL="285750" indent="-285750">
                        <a:buFontTx/>
                        <a:buChar char="-"/>
                      </a:pPr>
                      <a:r>
                        <a:rPr lang="de-DE" dirty="0"/>
                        <a:t>Degradation at high temperatures</a:t>
                      </a:r>
                      <a:endParaRPr lang="ar-EG" dirty="0"/>
                    </a:p>
                  </a:txBody>
                  <a:tcPr/>
                </a:tc>
                <a:tc>
                  <a:txBody>
                    <a:bodyPr/>
                    <a:lstStyle/>
                    <a:p>
                      <a:pPr marL="285750" indent="-285750">
                        <a:buFontTx/>
                        <a:buChar char="-"/>
                      </a:pPr>
                      <a:r>
                        <a:rPr lang="de-DE" dirty="0"/>
                        <a:t>High Energy density</a:t>
                      </a:r>
                    </a:p>
                    <a:p>
                      <a:pPr marL="285750" indent="-285750">
                        <a:buFontTx/>
                        <a:buChar char="-"/>
                      </a:pPr>
                      <a:r>
                        <a:rPr lang="de-DE" dirty="0"/>
                        <a:t>High efficiency</a:t>
                      </a:r>
                    </a:p>
                    <a:p>
                      <a:pPr marL="285750" indent="-285750">
                        <a:buFontTx/>
                        <a:buChar char="-"/>
                      </a:pPr>
                      <a:r>
                        <a:rPr lang="de-DE" dirty="0"/>
                        <a:t>Long cycle life</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br>
                        <a:rPr lang="ar-EG" dirty="0"/>
                      </a:br>
                      <a:r>
                        <a:rPr lang="de-DE" dirty="0"/>
                        <a:t>Lithium-Ion Batteries</a:t>
                      </a:r>
                    </a:p>
                    <a:p>
                      <a:pPr rtl="1"/>
                      <a:endParaRPr lang="ar-EG" dirty="0"/>
                    </a:p>
                  </a:txBody>
                  <a:tcPr/>
                </a:tc>
                <a:extLst>
                  <a:ext uri="{0D108BD9-81ED-4DB2-BD59-A6C34878D82A}">
                    <a16:rowId xmlns:a16="http://schemas.microsoft.com/office/drawing/2014/main" val="3842748460"/>
                  </a:ext>
                </a:extLst>
              </a:tr>
              <a:tr h="1181719">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$300-$500 per kWh</a:t>
                      </a:r>
                      <a:endParaRPr lang="de-DE" sz="1800" kern="1200" dirty="0">
                        <a:solidFill>
                          <a:schemeClr val="dk1"/>
                        </a:solidFill>
                        <a:effectLst/>
                        <a:latin typeface="+mn-lt"/>
                        <a:ea typeface="+mn-ea"/>
                        <a:cs typeface="+mn-cs"/>
                      </a:endParaRPr>
                    </a:p>
                    <a:p>
                      <a:pPr rtl="1"/>
                      <a:endParaRPr lang="ar-EG" dirty="0"/>
                    </a:p>
                  </a:txBody>
                  <a:tcPr/>
                </a:tc>
                <a:tc>
                  <a:txBody>
                    <a:bodyPr/>
                    <a:lstStyle/>
                    <a:p>
                      <a:pPr marL="285750" indent="-285750">
                        <a:buFontTx/>
                        <a:buChar char="-"/>
                      </a:pPr>
                      <a:r>
                        <a:rPr lang="de-DE" dirty="0"/>
                        <a:t>Low energy density</a:t>
                      </a:r>
                    </a:p>
                    <a:p>
                      <a:pPr marL="285750" indent="-285750">
                        <a:buFontTx/>
                        <a:buChar char="-"/>
                      </a:pPr>
                      <a:r>
                        <a:rPr lang="de-DE" dirty="0"/>
                        <a:t>Complexity in system design</a:t>
                      </a:r>
                      <a:endParaRPr lang="ar-EG" dirty="0"/>
                    </a:p>
                  </a:txBody>
                  <a:tcPr/>
                </a:tc>
                <a:tc>
                  <a:txBody>
                    <a:bodyPr/>
                    <a:lstStyle/>
                    <a:p>
                      <a:pPr marL="285750" indent="-285750">
                        <a:buFontTx/>
                        <a:buChar char="-"/>
                      </a:pPr>
                      <a:r>
                        <a:rPr lang="de-DE" dirty="0"/>
                        <a:t>Scalability (Capacity depends on tank size)</a:t>
                      </a:r>
                    </a:p>
                    <a:p>
                      <a:pPr marL="285750" indent="-285750">
                        <a:buFontTx/>
                        <a:buChar char="-"/>
                      </a:pPr>
                      <a:r>
                        <a:rPr lang="de-DE" dirty="0"/>
                        <a:t>Long cycle life</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br>
                        <a:rPr lang="ar-EG" dirty="0"/>
                      </a:br>
                      <a:r>
                        <a:rPr lang="de-DE" dirty="0"/>
                        <a:t>Flow Batteries</a:t>
                      </a:r>
                    </a:p>
                    <a:p>
                      <a:pPr algn="ctr" rtl="1"/>
                      <a:endParaRPr lang="ar-EG" dirty="0"/>
                    </a:p>
                  </a:txBody>
                  <a:tcPr/>
                </a:tc>
                <a:extLst>
                  <a:ext uri="{0D108BD9-81ED-4DB2-BD59-A6C34878D82A}">
                    <a16:rowId xmlns:a16="http://schemas.microsoft.com/office/drawing/2014/main" val="3714049402"/>
                  </a:ext>
                </a:extLst>
              </a:tr>
              <a:tr h="1454423">
                <a:tc>
                  <a:txBody>
                    <a:bodyPr/>
                    <a:lstStyle/>
                    <a:p>
                      <a:pPr algn="ctr" rtl="1"/>
                      <a:r>
                        <a:rPr lang="de-DE" dirty="0"/>
                        <a:t> </a:t>
                      </a:r>
                      <a:br>
                        <a:rPr lang="en-US" dirty="0"/>
                      </a:br>
                      <a:r>
                        <a:rPr lang="en-US" sz="1800" kern="1200" dirty="0">
                          <a:solidFill>
                            <a:schemeClr val="dk1"/>
                          </a:solidFill>
                          <a:effectLst/>
                          <a:latin typeface="+mn-lt"/>
                          <a:ea typeface="+mn-ea"/>
                          <a:cs typeface="+mn-cs"/>
                        </a:rPr>
                        <a:t>$400-$500 per kWh</a:t>
                      </a:r>
                      <a:endParaRPr lang="ar-EG" dirty="0"/>
                    </a:p>
                  </a:txBody>
                  <a:tcPr/>
                </a:tc>
                <a:tc>
                  <a:txBody>
                    <a:bodyPr/>
                    <a:lstStyle/>
                    <a:p>
                      <a:pPr marL="285750" indent="-285750">
                        <a:buFontTx/>
                        <a:buChar char="-"/>
                      </a:pPr>
                      <a:r>
                        <a:rPr lang="de-DE" dirty="0"/>
                        <a:t>High operation temperature</a:t>
                      </a:r>
                    </a:p>
                    <a:p>
                      <a:pPr marL="285750" indent="-285750">
                        <a:buFontTx/>
                        <a:buChar char="-"/>
                      </a:pPr>
                      <a:r>
                        <a:rPr lang="de-DE" dirty="0"/>
                        <a:t>Safety concerns</a:t>
                      </a:r>
                      <a:endParaRPr lang="ar-EG" dirty="0"/>
                    </a:p>
                  </a:txBody>
                  <a:tcPr/>
                </a:tc>
                <a:tc>
                  <a:txBody>
                    <a:bodyPr/>
                    <a:lstStyle/>
                    <a:p>
                      <a:pPr marL="285750" indent="-285750">
                        <a:buFontTx/>
                        <a:buChar char="-"/>
                      </a:pPr>
                      <a:r>
                        <a:rPr lang="de-DE" dirty="0"/>
                        <a:t>High energy density</a:t>
                      </a:r>
                    </a:p>
                    <a:p>
                      <a:pPr marL="285750" indent="-285750">
                        <a:buFontTx/>
                        <a:buChar char="-"/>
                      </a:pPr>
                      <a:r>
                        <a:rPr lang="de-DE" dirty="0"/>
                        <a:t>Suitable for large-scale storage</a:t>
                      </a:r>
                    </a:p>
                    <a:p>
                      <a:pPr marL="285750" indent="-285750">
                        <a:buFontTx/>
                        <a:buChar char="-"/>
                      </a:pPr>
                      <a:r>
                        <a:rPr lang="de-DE" dirty="0"/>
                        <a:t>Long life cycle</a:t>
                      </a:r>
                    </a:p>
                    <a:p>
                      <a:pPr rtl="1"/>
                      <a:endParaRPr lang="ar-EG" dirty="0"/>
                    </a:p>
                  </a:txBody>
                  <a:tcPr/>
                </a:tc>
                <a:tc>
                  <a:txBody>
                    <a:bodyPr/>
                    <a:lstStyle/>
                    <a:p>
                      <a:pPr algn="ctr" rtl="1"/>
                      <a:br>
                        <a:rPr lang="ar-EG" dirty="0"/>
                      </a:br>
                      <a:r>
                        <a:rPr lang="de-DE" dirty="0"/>
                        <a:t>Sodium-Sulfur Batteries</a:t>
                      </a:r>
                      <a:endParaRPr lang="ar-EG" dirty="0"/>
                    </a:p>
                  </a:txBody>
                  <a:tcPr/>
                </a:tc>
                <a:extLst>
                  <a:ext uri="{0D108BD9-81ED-4DB2-BD59-A6C34878D82A}">
                    <a16:rowId xmlns:a16="http://schemas.microsoft.com/office/drawing/2014/main" val="2491839868"/>
                  </a:ext>
                </a:extLst>
              </a:tr>
            </a:tbl>
          </a:graphicData>
        </a:graphic>
      </p:graphicFrame>
      <p:sp>
        <p:nvSpPr>
          <p:cNvPr id="7" name="Slide Number Placeholder 5">
            <a:extLst>
              <a:ext uri="{FF2B5EF4-FFF2-40B4-BE49-F238E27FC236}">
                <a16:creationId xmlns:a16="http://schemas.microsoft.com/office/drawing/2014/main" id="{1BC36F41-CA84-7A22-5AC7-523EC65ED302}"/>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138</a:t>
            </a:fld>
            <a:endParaRPr lang="en-GB" sz="1400" dirty="0">
              <a:solidFill>
                <a:schemeClr val="bg1"/>
              </a:solidFill>
            </a:endParaRPr>
          </a:p>
        </p:txBody>
      </p:sp>
    </p:spTree>
    <p:extLst>
      <p:ext uri="{BB962C8B-B14F-4D97-AF65-F5344CB8AC3E}">
        <p14:creationId xmlns:p14="http://schemas.microsoft.com/office/powerpoint/2010/main" val="25831495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8"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2" name="Titel 1"/>
          <p:cNvSpPr>
            <a:spLocks noGrp="1"/>
          </p:cNvSpPr>
          <p:nvPr>
            <p:ph type="title"/>
          </p:nvPr>
        </p:nvSpPr>
        <p:spPr>
          <a:xfrm>
            <a:off x="289932" y="1383131"/>
            <a:ext cx="7900944" cy="159085"/>
          </a:xfrm>
        </p:spPr>
        <p:txBody>
          <a:bodyPr>
            <a:normAutofit fontScale="90000"/>
          </a:bodyPr>
          <a:lstStyle/>
          <a:p>
            <a:r>
              <a:rPr lang="de-DE" dirty="0"/>
              <a:t> </a:t>
            </a:r>
            <a:r>
              <a:rPr lang="de-DE" sz="4000" kern="100" dirty="0">
                <a:ea typeface="Aptos" panose="020B0004020202020204" pitchFamily="34" charset="0"/>
                <a:cs typeface="Times New Roman" panose="02020603050405020304" pitchFamily="18" charset="0"/>
              </a:rPr>
              <a:t>Power-to-Gas</a:t>
            </a:r>
            <a:br>
              <a:rPr lang="de-DE" sz="4000" kern="100" dirty="0">
                <a:ea typeface="Aptos" panose="020B0004020202020204" pitchFamily="34" charset="0"/>
                <a:cs typeface="Arial" panose="020B0604020202020204" pitchFamily="34" charset="0"/>
              </a:rPr>
            </a:br>
            <a:br>
              <a:rPr lang="de-DE" kern="100" dirty="0">
                <a:ea typeface="Aptos" panose="020B0004020202020204" pitchFamily="34" charset="0"/>
                <a:cs typeface="Arial" panose="020B0604020202020204" pitchFamily="34" charset="0"/>
              </a:rPr>
            </a:b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89932" y="1404226"/>
            <a:ext cx="11541512"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sng" strike="noStrike" kern="1200" cap="none" spc="0" normalizeH="0" baseline="0" noProof="0" dirty="0">
                <a:ln>
                  <a:noFill/>
                </a:ln>
                <a:solidFill>
                  <a:prstClr val="black"/>
                </a:solidFill>
                <a:effectLst/>
                <a:uLnTx/>
                <a:uFillTx/>
                <a:latin typeface="Aptos"/>
                <a:ea typeface="+mn-ea"/>
                <a:cs typeface="+mn-cs"/>
              </a:rPr>
              <a:t>Electrolysis:</a:t>
            </a:r>
            <a:br>
              <a:rPr kumimoji="0" lang="de-DE" sz="2400" b="0" i="0" u="none" strike="noStrike" kern="1200" cap="none" spc="0" normalizeH="0" baseline="0" noProof="0" dirty="0">
                <a:ln>
                  <a:noFill/>
                </a:ln>
                <a:solidFill>
                  <a:prstClr val="black"/>
                </a:solidFill>
                <a:effectLst/>
                <a:uLnTx/>
                <a:uFillTx/>
                <a:latin typeface="Aptos"/>
                <a:ea typeface="+mn-ea"/>
                <a:cs typeface="+mn-cs"/>
              </a:rPr>
            </a:br>
            <a:br>
              <a:rPr kumimoji="0" lang="de-DE" sz="1800" b="0" i="0" u="none" strike="noStrike" kern="1200" cap="none" spc="0" normalizeH="0" baseline="0" noProof="0" dirty="0">
                <a:ln>
                  <a:noFill/>
                </a:ln>
                <a:solidFill>
                  <a:prstClr val="black"/>
                </a:solidFill>
                <a:effectLst/>
                <a:uLnTx/>
                <a:uFillTx/>
                <a:latin typeface="Aptos"/>
                <a:ea typeface="+mn-ea"/>
                <a:cs typeface="+mn-cs"/>
              </a:rPr>
            </a:br>
            <a:r>
              <a:rPr kumimoji="0" lang="de-DE" sz="1800" b="0" i="0" u="none" strike="noStrike" kern="1200" cap="none" spc="0" normalizeH="0" baseline="0" noProof="0" dirty="0">
                <a:ln>
                  <a:noFill/>
                </a:ln>
                <a:solidFill>
                  <a:prstClr val="black"/>
                </a:solidFill>
                <a:effectLst/>
                <a:uLnTx/>
                <a:uFillTx/>
                <a:latin typeface="Aptos"/>
                <a:ea typeface="+mn-ea"/>
                <a:cs typeface="+mn-cs"/>
              </a:rPr>
              <a:t>Using electric current (DC) to split water into hydrogen and oxigen</a:t>
            </a:r>
            <a:br>
              <a:rPr kumimoji="0" lang="de-DE" sz="1800" b="0" i="0" u="none" strike="noStrike" kern="1200" cap="none" spc="0" normalizeH="0" baseline="0" noProof="0" dirty="0">
                <a:ln>
                  <a:noFill/>
                </a:ln>
                <a:solidFill>
                  <a:prstClr val="black"/>
                </a:solidFill>
                <a:effectLst/>
                <a:uLnTx/>
                <a:uFillTx/>
                <a:latin typeface="Aptos"/>
                <a:ea typeface="+mn-ea"/>
                <a:cs typeface="+mn-cs"/>
              </a:rPr>
            </a:b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p:txBody>
      </p:sp>
      <p:graphicFrame>
        <p:nvGraphicFramePr>
          <p:cNvPr id="3" name="Table 2"/>
          <p:cNvGraphicFramePr>
            <a:graphicFrameLocks noGrp="1"/>
          </p:cNvGraphicFramePr>
          <p:nvPr/>
        </p:nvGraphicFramePr>
        <p:xfrm>
          <a:off x="605378" y="2405220"/>
          <a:ext cx="10902680" cy="3844644"/>
        </p:xfrm>
        <a:graphic>
          <a:graphicData uri="http://schemas.openxmlformats.org/drawingml/2006/table">
            <a:tbl>
              <a:tblPr rtl="1" firstRow="1" bandRow="1">
                <a:tableStyleId>{5C22544A-7EE6-4342-B048-85BDC9FD1C3A}</a:tableStyleId>
              </a:tblPr>
              <a:tblGrid>
                <a:gridCol w="2725670">
                  <a:extLst>
                    <a:ext uri="{9D8B030D-6E8A-4147-A177-3AD203B41FA5}">
                      <a16:colId xmlns:a16="http://schemas.microsoft.com/office/drawing/2014/main" val="1963500670"/>
                    </a:ext>
                  </a:extLst>
                </a:gridCol>
                <a:gridCol w="2725670">
                  <a:extLst>
                    <a:ext uri="{9D8B030D-6E8A-4147-A177-3AD203B41FA5}">
                      <a16:colId xmlns:a16="http://schemas.microsoft.com/office/drawing/2014/main" val="2750559825"/>
                    </a:ext>
                  </a:extLst>
                </a:gridCol>
                <a:gridCol w="2725670">
                  <a:extLst>
                    <a:ext uri="{9D8B030D-6E8A-4147-A177-3AD203B41FA5}">
                      <a16:colId xmlns:a16="http://schemas.microsoft.com/office/drawing/2014/main" val="4138671100"/>
                    </a:ext>
                  </a:extLst>
                </a:gridCol>
                <a:gridCol w="2725670">
                  <a:extLst>
                    <a:ext uri="{9D8B030D-6E8A-4147-A177-3AD203B41FA5}">
                      <a16:colId xmlns:a16="http://schemas.microsoft.com/office/drawing/2014/main" val="4008675453"/>
                    </a:ext>
                  </a:extLst>
                </a:gridCol>
              </a:tblGrid>
              <a:tr h="961161">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br>
                        <a:rPr lang="ar-EG" dirty="0"/>
                      </a:br>
                      <a:r>
                        <a:rPr lang="ar-EG" dirty="0"/>
                        <a:t>  </a:t>
                      </a:r>
                      <a:r>
                        <a:rPr lang="de-DE" dirty="0"/>
                        <a:t>Cost</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br>
                        <a:rPr lang="ar-EG" dirty="0"/>
                      </a:br>
                      <a:r>
                        <a:rPr lang="de-DE" dirty="0"/>
                        <a:t>Effiency</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br>
                        <a:rPr lang="ar-EG" dirty="0"/>
                      </a:br>
                      <a:r>
                        <a:rPr lang="de-DE" dirty="0"/>
                        <a:t>State</a:t>
                      </a:r>
                    </a:p>
                    <a:p>
                      <a:pPr rtl="1"/>
                      <a:endParaRPr lang="ar-EG" dirty="0"/>
                    </a:p>
                  </a:txBody>
                  <a:tcPr/>
                </a:tc>
                <a:tc>
                  <a:txBody>
                    <a:bodyPr/>
                    <a:lstStyle/>
                    <a:p>
                      <a:pPr rtl="1"/>
                      <a:endParaRPr lang="ar-EG" dirty="0"/>
                    </a:p>
                  </a:txBody>
                  <a:tcPr/>
                </a:tc>
                <a:extLst>
                  <a:ext uri="{0D108BD9-81ED-4DB2-BD59-A6C34878D82A}">
                    <a16:rowId xmlns:a16="http://schemas.microsoft.com/office/drawing/2014/main" val="2018194836"/>
                  </a:ext>
                </a:extLst>
              </a:tr>
              <a:tr h="961161">
                <a:tc>
                  <a:txBody>
                    <a:bodyPr/>
                    <a:lstStyle/>
                    <a:p>
                      <a:pPr rtl="1"/>
                      <a:r>
                        <a:rPr lang="de-DE" dirty="0"/>
                        <a:t>500-1200€/kW</a:t>
                      </a:r>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de-DE" dirty="0"/>
                        <a:t>65%</a:t>
                      </a:r>
                    </a:p>
                    <a:p>
                      <a:pPr rtl="1"/>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de-DE" dirty="0"/>
                        <a:t>Worldwide industrial standard</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de-DE" dirty="0"/>
                        <a:t>AEL-Electrolysis</a:t>
                      </a:r>
                      <a:br>
                        <a:rPr lang="ar-EG" dirty="0"/>
                      </a:br>
                      <a:endParaRPr lang="de-DE" dirty="0"/>
                    </a:p>
                    <a:p>
                      <a:pPr rtl="1"/>
                      <a:endParaRPr lang="ar-EG" dirty="0"/>
                    </a:p>
                  </a:txBody>
                  <a:tcPr/>
                </a:tc>
                <a:extLst>
                  <a:ext uri="{0D108BD9-81ED-4DB2-BD59-A6C34878D82A}">
                    <a16:rowId xmlns:a16="http://schemas.microsoft.com/office/drawing/2014/main" val="2567136745"/>
                  </a:ext>
                </a:extLst>
              </a:tr>
              <a:tr h="961161">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de-DE" dirty="0"/>
                        <a:t>1000-1800€/kW</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70</a:t>
                      </a:r>
                      <a:r>
                        <a:rPr lang="de-DE" dirty="0"/>
                        <a:t>%</a:t>
                      </a:r>
                    </a:p>
                    <a:p>
                      <a:pPr rtl="1"/>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de-DE" dirty="0"/>
                        <a:t>Well established technology</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de-DE" dirty="0"/>
                        <a:t>PEM-Electrolysis</a:t>
                      </a:r>
                    </a:p>
                    <a:p>
                      <a:pPr rtl="1"/>
                      <a:endParaRPr lang="ar-EG" dirty="0"/>
                    </a:p>
                  </a:txBody>
                  <a:tcPr/>
                </a:tc>
                <a:extLst>
                  <a:ext uri="{0D108BD9-81ED-4DB2-BD59-A6C34878D82A}">
                    <a16:rowId xmlns:a16="http://schemas.microsoft.com/office/drawing/2014/main" val="4259456985"/>
                  </a:ext>
                </a:extLst>
              </a:tr>
              <a:tr h="961161">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de-DE" dirty="0"/>
                        <a:t>1200-2000€/kW</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de-DE" dirty="0"/>
                        <a:t>90%</a:t>
                      </a:r>
                    </a:p>
                    <a:p>
                      <a:pPr rtl="1"/>
                      <a:endParaRPr lang="ar-EG"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de-DE" dirty="0"/>
                        <a:t>Technology still in pilot phase</a:t>
                      </a:r>
                    </a:p>
                    <a:p>
                      <a:pPr rtl="1"/>
                      <a:endParaRPr lang="ar-EG"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de-DE" dirty="0"/>
                        <a:t>HTE-Electrolysis</a:t>
                      </a:r>
                    </a:p>
                    <a:p>
                      <a:pPr rtl="1"/>
                      <a:endParaRPr lang="ar-EG" dirty="0"/>
                    </a:p>
                  </a:txBody>
                  <a:tcPr/>
                </a:tc>
                <a:extLst>
                  <a:ext uri="{0D108BD9-81ED-4DB2-BD59-A6C34878D82A}">
                    <a16:rowId xmlns:a16="http://schemas.microsoft.com/office/drawing/2014/main" val="684779375"/>
                  </a:ext>
                </a:extLst>
              </a:tr>
            </a:tbl>
          </a:graphicData>
        </a:graphic>
      </p:graphicFrame>
      <p:sp>
        <p:nvSpPr>
          <p:cNvPr id="7" name="Slide Number Placeholder 5">
            <a:extLst>
              <a:ext uri="{FF2B5EF4-FFF2-40B4-BE49-F238E27FC236}">
                <a16:creationId xmlns:a16="http://schemas.microsoft.com/office/drawing/2014/main" id="{89B68F89-AB67-EF0B-C3C8-98DF08242C11}"/>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139</a:t>
            </a:fld>
            <a:endParaRPr lang="en-GB" sz="1400" dirty="0">
              <a:solidFill>
                <a:schemeClr val="bg1"/>
              </a:solidFill>
            </a:endParaRPr>
          </a:p>
        </p:txBody>
      </p:sp>
    </p:spTree>
    <p:extLst>
      <p:ext uri="{BB962C8B-B14F-4D97-AF65-F5344CB8AC3E}">
        <p14:creationId xmlns:p14="http://schemas.microsoft.com/office/powerpoint/2010/main" val="3993024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6583C-5383-3EB9-72CE-5956E4F8A585}"/>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ED215A4-AAA9-53DA-4BF4-59CE385BAE28}"/>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FF67369F-7BA4-45E2-8CEA-718B0EFF204C}"/>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930DCF1B-A8D9-B2A1-6951-78F6C5035493}"/>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BAAA958-52E1-EFDD-D1CA-4973EC62E58E}"/>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C8CB2D36-135F-A192-69D2-DDAF7EB206F5}"/>
              </a:ext>
            </a:extLst>
          </p:cNvPr>
          <p:cNvSpPr>
            <a:spLocks noGrp="1"/>
          </p:cNvSpPr>
          <p:nvPr>
            <p:ph type="title"/>
          </p:nvPr>
        </p:nvSpPr>
        <p:spPr>
          <a:xfrm>
            <a:off x="484416" y="502853"/>
            <a:ext cx="9916884" cy="712728"/>
          </a:xfrm>
        </p:spPr>
        <p:txBody>
          <a:bodyPr>
            <a:normAutofit/>
          </a:bodyPr>
          <a:lstStyle/>
          <a:p>
            <a:r>
              <a:rPr lang="de-DE" dirty="0">
                <a:latin typeface="Times New Roman" panose="02020603050405020304" pitchFamily="18" charset="0"/>
                <a:cs typeface="Times New Roman" panose="02020603050405020304" pitchFamily="18" charset="0"/>
              </a:rPr>
              <a:t>5-iv. Market </a:t>
            </a:r>
            <a:r>
              <a:rPr lang="de-DE" dirty="0" err="1">
                <a:latin typeface="Times New Roman" panose="02020603050405020304" pitchFamily="18" charset="0"/>
                <a:cs typeface="Times New Roman" panose="02020603050405020304" pitchFamily="18" charset="0"/>
              </a:rPr>
              <a:t>investigation</a:t>
            </a:r>
            <a:endParaRPr lang="en-US" dirty="0" err="1">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08869658-9921-D607-D8EB-1ECCDB50A1F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14</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DC323ECF-830F-3115-ACAD-69035B4B133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59C48C6-C52F-7C46-86C2-FA0CD757F9C6}"/>
              </a:ext>
            </a:extLst>
          </p:cNvPr>
          <p:cNvSpPr txBox="1"/>
          <p:nvPr/>
        </p:nvSpPr>
        <p:spPr>
          <a:xfrm>
            <a:off x="486825" y="1217212"/>
            <a:ext cx="11221252" cy="538609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r>
              <a:rPr lang="it-IT" sz="2000" b="1" dirty="0">
                <a:latin typeface="Times New Roman" panose="02020603050405020304" pitchFamily="18" charset="0"/>
                <a:cs typeface="Times New Roman" panose="02020603050405020304" pitchFamily="18" charset="0"/>
              </a:rPr>
              <a:t>Market </a:t>
            </a:r>
            <a:r>
              <a:rPr lang="it-IT" sz="2000" b="1" dirty="0" err="1">
                <a:latin typeface="Times New Roman" panose="02020603050405020304" pitchFamily="18" charset="0"/>
                <a:cs typeface="Times New Roman" panose="02020603050405020304" pitchFamily="18" charset="0"/>
              </a:rPr>
              <a:t>participants</a:t>
            </a:r>
            <a:endParaRPr lang="it-IT"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Syria:</a:t>
            </a:r>
          </a:p>
          <a:p>
            <a:pPr marL="742950" lvl="1" indent="-285750">
              <a:buFont typeface="Symbol" panose="05050102010706020507" pitchFamily="18" charset="2"/>
              <a:buChar char="-"/>
            </a:pPr>
            <a:r>
              <a:rPr lang="it-IT" dirty="0">
                <a:latin typeface="Times New Roman" panose="02020603050405020304" pitchFamily="18" charset="0"/>
                <a:cs typeface="Times New Roman" panose="02020603050405020304" pitchFamily="18" charset="0"/>
              </a:rPr>
              <a:t>WDRVM -&gt; turbine </a:t>
            </a:r>
            <a:r>
              <a:rPr lang="it-IT" dirty="0" err="1">
                <a:latin typeface="Times New Roman" panose="02020603050405020304" pitchFamily="18" charset="0"/>
                <a:cs typeface="Times New Roman" panose="02020603050405020304" pitchFamily="18" charset="0"/>
              </a:rPr>
              <a:t>manufacturer</a:t>
            </a:r>
            <a:endParaRPr lang="it-IT" dirty="0">
              <a:latin typeface="Times New Roman" panose="02020603050405020304" pitchFamily="18" charset="0"/>
              <a:cs typeface="Times New Roman" panose="02020603050405020304" pitchFamily="18" charset="0"/>
            </a:endParaRPr>
          </a:p>
          <a:p>
            <a:pPr lvl="1"/>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Turkey</a:t>
            </a:r>
            <a:r>
              <a:rPr lang="it-IT" dirty="0">
                <a:latin typeface="Times New Roman" panose="02020603050405020304" pitchFamily="18" charset="0"/>
                <a:cs typeface="Times New Roman" panose="02020603050405020304" pitchFamily="18" charset="0"/>
              </a:rPr>
              <a:t>:</a:t>
            </a:r>
          </a:p>
          <a:p>
            <a:pPr marL="742950" lvl="1" indent="-285750">
              <a:buFont typeface="Symbol" panose="05050102010706020507" pitchFamily="18" charset="2"/>
              <a:buChar char="-"/>
            </a:pPr>
            <a:r>
              <a:rPr lang="it-IT" dirty="0" err="1">
                <a:latin typeface="Times New Roman" panose="02020603050405020304" pitchFamily="18" charset="0"/>
                <a:cs typeface="Times New Roman" panose="02020603050405020304" pitchFamily="18" charset="0"/>
              </a:rPr>
              <a:t>SoyutWind</a:t>
            </a:r>
            <a:r>
              <a:rPr lang="it-IT" dirty="0">
                <a:latin typeface="Times New Roman" panose="02020603050405020304" pitchFamily="18" charset="0"/>
                <a:cs typeface="Times New Roman" panose="02020603050405020304" pitchFamily="18" charset="0"/>
              </a:rPr>
              <a:t> -&gt; turbine </a:t>
            </a:r>
            <a:r>
              <a:rPr lang="it-IT" dirty="0" err="1">
                <a:latin typeface="Times New Roman" panose="02020603050405020304" pitchFamily="18" charset="0"/>
                <a:cs typeface="Times New Roman" panose="02020603050405020304" pitchFamily="18" charset="0"/>
              </a:rPr>
              <a:t>manufacturer</a:t>
            </a:r>
            <a:endParaRPr lang="it-IT" dirty="0">
              <a:latin typeface="Times New Roman" panose="02020603050405020304" pitchFamily="18" charset="0"/>
              <a:cs typeface="Times New Roman" panose="02020603050405020304" pitchFamily="18" charset="0"/>
            </a:endParaRPr>
          </a:p>
          <a:p>
            <a:pPr marL="742950" lvl="1" indent="-285750">
              <a:buFont typeface="Symbol" panose="05050102010706020507" pitchFamily="18" charset="2"/>
              <a:buChar char="-"/>
            </a:pPr>
            <a:r>
              <a:rPr lang="it-IT" dirty="0" err="1">
                <a:latin typeface="Times New Roman" panose="02020603050405020304" pitchFamily="18" charset="0"/>
                <a:cs typeface="Times New Roman" panose="02020603050405020304" pitchFamily="18" charset="0"/>
              </a:rPr>
              <a:t>Gesbey</a:t>
            </a:r>
            <a:r>
              <a:rPr lang="it-IT" dirty="0">
                <a:latin typeface="Times New Roman" panose="02020603050405020304" pitchFamily="18" charset="0"/>
                <a:cs typeface="Times New Roman" panose="02020603050405020304" pitchFamily="18" charset="0"/>
              </a:rPr>
              <a:t> -&gt; tower </a:t>
            </a:r>
            <a:r>
              <a:rPr lang="it-IT" dirty="0" err="1">
                <a:latin typeface="Times New Roman" panose="02020603050405020304" pitchFamily="18" charset="0"/>
                <a:cs typeface="Times New Roman" panose="02020603050405020304" pitchFamily="18" charset="0"/>
              </a:rPr>
              <a:t>manufacturer</a:t>
            </a:r>
            <a:endParaRPr lang="it-IT" dirty="0">
              <a:latin typeface="Times New Roman" panose="02020603050405020304" pitchFamily="18" charset="0"/>
              <a:cs typeface="Times New Roman" panose="02020603050405020304" pitchFamily="18" charset="0"/>
            </a:endParaRPr>
          </a:p>
          <a:p>
            <a:pPr marL="742950" lvl="1" indent="-285750">
              <a:buFont typeface="Symbol" panose="05050102010706020507" pitchFamily="18" charset="2"/>
              <a:buChar char="-"/>
            </a:pPr>
            <a:r>
              <a:rPr lang="it-IT" dirty="0" err="1">
                <a:latin typeface="Times New Roman" panose="02020603050405020304" pitchFamily="18" charset="0"/>
                <a:cs typeface="Times New Roman" panose="02020603050405020304" pitchFamily="18" charset="0"/>
              </a:rPr>
              <a:t>Nordex</a:t>
            </a:r>
            <a:r>
              <a:rPr lang="it-IT" dirty="0">
                <a:latin typeface="Times New Roman" panose="02020603050405020304" pitchFamily="18" charset="0"/>
                <a:cs typeface="Times New Roman" panose="02020603050405020304" pitchFamily="18" charset="0"/>
              </a:rPr>
              <a:t> -&gt; Turbine delivery</a:t>
            </a:r>
          </a:p>
          <a:p>
            <a:pPr marL="742950" lvl="1" indent="-285750">
              <a:buFont typeface="Symbol" panose="05050102010706020507" pitchFamily="18" charset="2"/>
              <a:buChar char="-"/>
            </a:pPr>
            <a:r>
              <a:rPr lang="it-IT" dirty="0" err="1">
                <a:latin typeface="Times New Roman" panose="02020603050405020304" pitchFamily="18" charset="0"/>
                <a:cs typeface="Times New Roman" panose="02020603050405020304" pitchFamily="18" charset="0"/>
              </a:rPr>
              <a:t>Enercon</a:t>
            </a:r>
            <a:r>
              <a:rPr lang="it-IT" dirty="0">
                <a:latin typeface="Times New Roman" panose="02020603050405020304" pitchFamily="18" charset="0"/>
                <a:cs typeface="Times New Roman" panose="02020603050405020304" pitchFamily="18" charset="0"/>
              </a:rPr>
              <a:t> -&gt; Turbine delivery</a:t>
            </a:r>
          </a:p>
          <a:p>
            <a:pPr marL="742950" lvl="1" indent="-285750">
              <a:buFont typeface="Symbol" panose="05050102010706020507" pitchFamily="18" charset="2"/>
              <a:buChar char="-"/>
            </a:pPr>
            <a:r>
              <a:rPr lang="it-IT" dirty="0">
                <a:latin typeface="Times New Roman" panose="02020603050405020304" pitchFamily="18" charset="0"/>
                <a:cs typeface="Times New Roman" panose="02020603050405020304" pitchFamily="18" charset="0"/>
              </a:rPr>
              <a:t>Vestas -&gt; Turbine delivery</a:t>
            </a:r>
          </a:p>
          <a:p>
            <a:pPr marL="742950" lvl="1" indent="-285750">
              <a:buFont typeface="Symbol" panose="05050102010706020507" pitchFamily="18" charset="2"/>
              <a:buChar char="-"/>
            </a:pPr>
            <a:r>
              <a:rPr lang="it-IT" dirty="0" err="1">
                <a:latin typeface="Times New Roman" panose="02020603050405020304" pitchFamily="18" charset="0"/>
                <a:cs typeface="Times New Roman" panose="02020603050405020304" pitchFamily="18" charset="0"/>
              </a:rPr>
              <a:t>Goldwind</a:t>
            </a:r>
            <a:r>
              <a:rPr lang="it-IT" dirty="0">
                <a:latin typeface="Times New Roman" panose="02020603050405020304" pitchFamily="18" charset="0"/>
                <a:cs typeface="Times New Roman" panose="02020603050405020304" pitchFamily="18" charset="0"/>
              </a:rPr>
              <a:t> -&gt; Turbine delivery</a:t>
            </a:r>
          </a:p>
          <a:p>
            <a:pPr marL="742950" lvl="1" indent="-285750">
              <a:buFont typeface="Symbol" panose="05050102010706020507" pitchFamily="18" charset="2"/>
              <a:buChar char="-"/>
            </a:pPr>
            <a:r>
              <a:rPr lang="it-IT" dirty="0" err="1">
                <a:latin typeface="Times New Roman" panose="02020603050405020304" pitchFamily="18" charset="0"/>
                <a:cs typeface="Times New Roman" panose="02020603050405020304" pitchFamily="18" charset="0"/>
              </a:rPr>
              <a:t>Suzlon</a:t>
            </a:r>
            <a:r>
              <a:rPr lang="it-IT" dirty="0">
                <a:latin typeface="Times New Roman" panose="02020603050405020304" pitchFamily="18" charset="0"/>
                <a:cs typeface="Times New Roman" panose="02020603050405020304" pitchFamily="18" charset="0"/>
              </a:rPr>
              <a:t> -&gt; Turbine delivery</a:t>
            </a:r>
          </a:p>
          <a:p>
            <a:pPr marL="742950" lvl="1" indent="-285750">
              <a:buFont typeface="Symbol" panose="05050102010706020507" pitchFamily="18" charset="2"/>
              <a:buChar char="-"/>
            </a:pPr>
            <a:r>
              <a:rPr lang="it-IT" dirty="0">
                <a:latin typeface="Times New Roman" panose="02020603050405020304" pitchFamily="18" charset="0"/>
                <a:cs typeface="Times New Roman" panose="02020603050405020304" pitchFamily="18" charset="0"/>
              </a:rPr>
              <a:t>Siemens Gamesa -&gt; Turbine delivery</a:t>
            </a:r>
          </a:p>
          <a:p>
            <a:endParaRPr lang="it-IT" dirty="0">
              <a:latin typeface="Times New Roman" panose="02020603050405020304" pitchFamily="18" charset="0"/>
              <a:cs typeface="Times New Roman" panose="02020603050405020304" pitchFamily="18" charset="0"/>
            </a:endParaRPr>
          </a:p>
          <a:p>
            <a:pPr marL="742950" lvl="1" indent="-285750">
              <a:buFont typeface="Symbol" panose="05050102010706020507" pitchFamily="18" charset="2"/>
              <a:buChar char="-"/>
            </a:pP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sp>
        <p:nvSpPr>
          <p:cNvPr id="7" name="Textfeld 6">
            <a:extLst>
              <a:ext uri="{FF2B5EF4-FFF2-40B4-BE49-F238E27FC236}">
                <a16:creationId xmlns:a16="http://schemas.microsoft.com/office/drawing/2014/main" id="{5EC6F74B-8D3E-130E-3332-FD256F776365}"/>
              </a:ext>
            </a:extLst>
          </p:cNvPr>
          <p:cNvSpPr txBox="1"/>
          <p:nvPr/>
        </p:nvSpPr>
        <p:spPr>
          <a:xfrm>
            <a:off x="484414" y="6105057"/>
            <a:ext cx="4144736" cy="307777"/>
          </a:xfrm>
          <a:prstGeom prst="rect">
            <a:avLst/>
          </a:prstGeom>
          <a:noFill/>
        </p:spPr>
        <p:txBody>
          <a:bodyPr wrap="square" rtlCol="0">
            <a:spAutoFit/>
          </a:bodyPr>
          <a:lstStyle/>
          <a:p>
            <a:r>
              <a:rPr lang="de-DE" sz="1400" dirty="0"/>
              <a:t>[6], [7], [8], [9], [10], [11], [12], [13], [14]</a:t>
            </a:r>
          </a:p>
        </p:txBody>
      </p:sp>
    </p:spTree>
    <p:extLst>
      <p:ext uri="{BB962C8B-B14F-4D97-AF65-F5344CB8AC3E}">
        <p14:creationId xmlns:p14="http://schemas.microsoft.com/office/powerpoint/2010/main" val="25380288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8"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2" name="Titel 1"/>
          <p:cNvSpPr>
            <a:spLocks noGrp="1"/>
          </p:cNvSpPr>
          <p:nvPr>
            <p:ph type="title"/>
          </p:nvPr>
        </p:nvSpPr>
        <p:spPr>
          <a:xfrm>
            <a:off x="217094" y="830953"/>
            <a:ext cx="7982574" cy="712728"/>
          </a:xfrm>
        </p:spPr>
        <p:txBody>
          <a:bodyPr>
            <a:normAutofit fontScale="90000"/>
          </a:bodyPr>
          <a:lstStyle/>
          <a:p>
            <a:r>
              <a:rPr lang="de-DE" dirty="0"/>
              <a:t> </a:t>
            </a:r>
            <a:r>
              <a:rPr lang="de-DE" sz="4000" kern="100" dirty="0">
                <a:ea typeface="Aptos" panose="020B0004020202020204" pitchFamily="34" charset="0"/>
                <a:cs typeface="Times New Roman" panose="02020603050405020304" pitchFamily="18" charset="0"/>
              </a:rPr>
              <a:t>Hydrogen Storage</a:t>
            </a:r>
            <a:br>
              <a:rPr lang="de-DE" kern="100" dirty="0">
                <a:ea typeface="Aptos" panose="020B0004020202020204" pitchFamily="34" charset="0"/>
                <a:cs typeface="Arial" panose="020B0604020202020204" pitchFamily="34" charset="0"/>
              </a:rPr>
            </a:b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89932" y="1404226"/>
            <a:ext cx="1154151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p:txBody>
      </p:sp>
      <p:pic>
        <p:nvPicPr>
          <p:cNvPr id="3" name="Picture 2"/>
          <p:cNvPicPr>
            <a:picLocks noChangeAspect="1"/>
          </p:cNvPicPr>
          <p:nvPr/>
        </p:nvPicPr>
        <p:blipFill>
          <a:blip r:embed="rId2"/>
          <a:stretch>
            <a:fillRect/>
          </a:stretch>
        </p:blipFill>
        <p:spPr>
          <a:xfrm>
            <a:off x="289932" y="1567895"/>
            <a:ext cx="11541511" cy="4520876"/>
          </a:xfrm>
          <a:prstGeom prst="rect">
            <a:avLst/>
          </a:prstGeom>
        </p:spPr>
      </p:pic>
      <p:sp>
        <p:nvSpPr>
          <p:cNvPr id="7" name="Slide Number Placeholder 5">
            <a:extLst>
              <a:ext uri="{FF2B5EF4-FFF2-40B4-BE49-F238E27FC236}">
                <a16:creationId xmlns:a16="http://schemas.microsoft.com/office/drawing/2014/main" id="{F32D0B1A-FB7F-CE01-4502-D281C510C0B1}"/>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140</a:t>
            </a:fld>
            <a:endParaRPr lang="en-GB" sz="1400" dirty="0">
              <a:solidFill>
                <a:schemeClr val="bg1"/>
              </a:solidFill>
            </a:endParaRPr>
          </a:p>
        </p:txBody>
      </p:sp>
    </p:spTree>
    <p:extLst>
      <p:ext uri="{BB962C8B-B14F-4D97-AF65-F5344CB8AC3E}">
        <p14:creationId xmlns:p14="http://schemas.microsoft.com/office/powerpoint/2010/main" val="5928988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8"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2" name="Titel 1"/>
          <p:cNvSpPr>
            <a:spLocks noGrp="1"/>
          </p:cNvSpPr>
          <p:nvPr>
            <p:ph type="title"/>
          </p:nvPr>
        </p:nvSpPr>
        <p:spPr>
          <a:xfrm>
            <a:off x="217094" y="506538"/>
            <a:ext cx="7982574" cy="712728"/>
          </a:xfrm>
        </p:spPr>
        <p:txBody>
          <a:bodyPr>
            <a:normAutofit/>
          </a:bodyPr>
          <a:lstStyle/>
          <a:p>
            <a:r>
              <a:rPr lang="de-DE" kern="100" dirty="0">
                <a:ea typeface="Aptos" panose="020B0004020202020204" pitchFamily="34" charset="0"/>
                <a:cs typeface="Times New Roman" panose="02020603050405020304" pitchFamily="18" charset="0"/>
              </a:rPr>
              <a:t>Use of Hydrogen</a:t>
            </a:r>
            <a:endParaRPr lang="de-DE" kern="100" dirty="0">
              <a:ea typeface="Aptos" panose="020B0004020202020204" pitchFamily="34" charset="0"/>
              <a:cs typeface="Arial" panose="020B0604020202020204" pitchFamily="34" charset="0"/>
            </a:endParaRPr>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89932" y="1404226"/>
            <a:ext cx="11541512" cy="3693319"/>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q"/>
              <a:tabLst/>
              <a:defRPr/>
            </a:pPr>
            <a:r>
              <a:rPr kumimoji="0" lang="de-DE" sz="1800" b="1" i="0" u="sng" strike="noStrike" kern="1200" cap="none" spc="0" normalizeH="0" baseline="0" noProof="0" dirty="0">
                <a:ln>
                  <a:noFill/>
                </a:ln>
                <a:solidFill>
                  <a:prstClr val="black"/>
                </a:solidFill>
                <a:effectLst/>
                <a:uLnTx/>
                <a:uFillTx/>
                <a:latin typeface="Aptos"/>
                <a:ea typeface="+mn-ea"/>
                <a:cs typeface="+mn-cs"/>
              </a:rPr>
              <a:t>Power-to-Power:</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solidFill>
                <a:effectLst/>
                <a:uLnTx/>
                <a:uFillTx/>
                <a:latin typeface="Aptos"/>
                <a:ea typeface="+mn-ea"/>
                <a:cs typeface="+mn-cs"/>
              </a:rPr>
              <a:t>Fuel cell transforms hydrogen back into DC-current</a:t>
            </a: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q"/>
              <a:tabLst/>
              <a:defRPr/>
            </a:pPr>
            <a:r>
              <a:rPr kumimoji="0" lang="de-DE" sz="1800" b="1" i="0" u="sng" strike="noStrike" kern="1200" cap="none" spc="0" normalizeH="0" baseline="0" noProof="0" dirty="0">
                <a:ln>
                  <a:noFill/>
                </a:ln>
                <a:solidFill>
                  <a:prstClr val="black"/>
                </a:solidFill>
                <a:effectLst/>
                <a:uLnTx/>
                <a:uFillTx/>
                <a:latin typeface="Aptos"/>
                <a:ea typeface="+mn-ea"/>
                <a:cs typeface="+mn-cs"/>
              </a:rPr>
              <a:t>Industry: </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solidFill>
                <a:effectLst/>
                <a:uLnTx/>
                <a:uFillTx/>
                <a:latin typeface="Aptos"/>
                <a:ea typeface="+mn-ea"/>
                <a:cs typeface="+mn-cs"/>
              </a:rPr>
              <a:t>Use of Hydrogen instead of fossil fuels</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solidFill>
                <a:effectLst/>
                <a:uLnTx/>
                <a:uFillTx/>
                <a:latin typeface="Aptos"/>
                <a:ea typeface="+mn-ea"/>
                <a:cs typeface="+mn-cs"/>
              </a:rPr>
              <a:t>Use of green Hydrogen as direct resource for the chemical 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p:txBody>
      </p:sp>
      <p:sp>
        <p:nvSpPr>
          <p:cNvPr id="3" name="Slide Number Placeholder 5">
            <a:extLst>
              <a:ext uri="{FF2B5EF4-FFF2-40B4-BE49-F238E27FC236}">
                <a16:creationId xmlns:a16="http://schemas.microsoft.com/office/drawing/2014/main" id="{2B0E6596-30C2-22CD-CC4F-E03FEBFF6E64}"/>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141</a:t>
            </a:fld>
            <a:endParaRPr lang="en-GB" sz="1400" dirty="0">
              <a:solidFill>
                <a:schemeClr val="bg1"/>
              </a:solidFill>
            </a:endParaRPr>
          </a:p>
        </p:txBody>
      </p:sp>
    </p:spTree>
    <p:extLst>
      <p:ext uri="{BB962C8B-B14F-4D97-AF65-F5344CB8AC3E}">
        <p14:creationId xmlns:p14="http://schemas.microsoft.com/office/powerpoint/2010/main" val="30050139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77635-CC4D-4FD5-97E8-6635F2B8CD38}"/>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DCDCEB7-F590-D73E-A9C8-24B5253906EC}"/>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FEB42992-B1D7-2A32-7B92-E5DCCC520D05}"/>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82CDEF9-3850-8361-B5B2-DBF29EE04410}"/>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2488D5F6-DB09-B253-FC42-D8662D554D43}"/>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1463B087-0563-47E0-E9E4-9471930144E5}"/>
              </a:ext>
            </a:extLst>
          </p:cNvPr>
          <p:cNvSpPr txBox="1"/>
          <p:nvPr/>
        </p:nvSpPr>
        <p:spPr>
          <a:xfrm>
            <a:off x="463483" y="2837660"/>
            <a:ext cx="11218984" cy="2677656"/>
          </a:xfrm>
          <a:prstGeom prst="rect">
            <a:avLst/>
          </a:prstGeom>
          <a:noFill/>
        </p:spPr>
        <p:txBody>
          <a:bodyPr wrap="square" lIns="91440" tIns="45720" rIns="91440" bIns="45720" rtlCol="0" anchor="t">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 are grateful to all professors and tutors  </a:t>
            </a:r>
          </a:p>
          <a:p>
            <a:r>
              <a:rPr lang="en-US" sz="2400" dirty="0">
                <a:latin typeface="Times New Roman" panose="02020603050405020304" pitchFamily="18" charset="0"/>
                <a:cs typeface="Times New Roman" panose="02020603050405020304" pitchFamily="18" charset="0"/>
              </a:rPr>
              <a:t>from Hochschule Flensburg, FH Kiel, and Damascus University  </a:t>
            </a:r>
          </a:p>
          <a:p>
            <a:r>
              <a:rPr lang="en-US" sz="2400" dirty="0">
                <a:latin typeface="Times New Roman" panose="02020603050405020304" pitchFamily="18" charset="0"/>
                <a:cs typeface="Times New Roman" panose="02020603050405020304" pitchFamily="18" charset="0"/>
              </a:rPr>
              <a:t>for making this collaboration possible.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 look forward to a productive and successful semester.</a:t>
            </a:r>
          </a:p>
          <a:p>
            <a:endParaRPr lang="it-IT" sz="2400" dirty="0">
              <a:latin typeface="Times New Roman" panose="02020603050405020304" pitchFamily="18" charset="0"/>
              <a:cs typeface="Times New Roman" panose="02020603050405020304" pitchFamily="18" charset="0"/>
            </a:endParaRPr>
          </a:p>
        </p:txBody>
      </p:sp>
      <p:sp>
        <p:nvSpPr>
          <p:cNvPr id="2" name="Titel 1">
            <a:extLst>
              <a:ext uri="{FF2B5EF4-FFF2-40B4-BE49-F238E27FC236}">
                <a16:creationId xmlns:a16="http://schemas.microsoft.com/office/drawing/2014/main" id="{A79D86C2-7DD3-3068-AC38-CCE9FE2267FA}"/>
              </a:ext>
            </a:extLst>
          </p:cNvPr>
          <p:cNvSpPr>
            <a:spLocks noGrp="1"/>
          </p:cNvSpPr>
          <p:nvPr>
            <p:ph type="title"/>
          </p:nvPr>
        </p:nvSpPr>
        <p:spPr>
          <a:xfrm>
            <a:off x="1221021" y="2338972"/>
            <a:ext cx="9462741" cy="712728"/>
          </a:xfrm>
        </p:spPr>
        <p:txBody>
          <a:bodyPr>
            <a:noAutofit/>
          </a:bodyPr>
          <a:lstStyle/>
          <a:p>
            <a:pPr algn="ctr"/>
            <a:r>
              <a:rPr lang="en-US" sz="4800" dirty="0">
                <a:latin typeface="Times New Roman" panose="02020603050405020304" pitchFamily="18" charset="0"/>
                <a:cs typeface="Times New Roman" panose="02020603050405020304" pitchFamily="18" charset="0"/>
              </a:rPr>
              <a:t>Thank you for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your attention and support</a:t>
            </a:r>
            <a:br>
              <a:rPr lang="en-US" sz="4800" dirty="0">
                <a:latin typeface="Times New Roman" panose="02020603050405020304" pitchFamily="18" charset="0"/>
                <a:cs typeface="Times New Roman" panose="02020603050405020304" pitchFamily="18" charset="0"/>
              </a:rPr>
            </a:br>
            <a:endParaRPr lang="de-DE" sz="48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2BB745F4-4853-FE82-6139-329E2C771117}"/>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04B13EA9-2165-E20C-05D4-4445549108A4}"/>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142</a:t>
            </a:fld>
            <a:endParaRPr lang="en-GB" sz="1400" dirty="0">
              <a:solidFill>
                <a:schemeClr val="bg1"/>
              </a:solidFill>
            </a:endParaRPr>
          </a:p>
        </p:txBody>
      </p:sp>
    </p:spTree>
    <p:extLst>
      <p:ext uri="{BB962C8B-B14F-4D97-AF65-F5344CB8AC3E}">
        <p14:creationId xmlns:p14="http://schemas.microsoft.com/office/powerpoint/2010/main" val="19312931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541417"/>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E32C03B4-4368-B8A0-5078-A33BA60C0D0C}"/>
              </a:ext>
            </a:extLst>
          </p:cNvPr>
          <p:cNvSpPr txBox="1"/>
          <p:nvPr/>
        </p:nvSpPr>
        <p:spPr>
          <a:xfrm>
            <a:off x="463483" y="1401679"/>
            <a:ext cx="11218984" cy="5632311"/>
          </a:xfrm>
          <a:prstGeom prst="rect">
            <a:avLst/>
          </a:prstGeom>
          <a:noFill/>
        </p:spPr>
        <p:txBody>
          <a:bodyPr wrap="square" lIns="91440" tIns="45720" rIns="91440" bIns="45720" rtlCol="0" anchor="t">
            <a:spAutoFit/>
          </a:bodyPr>
          <a:lstStyle/>
          <a:p>
            <a:r>
              <a:rPr lang="it-IT" dirty="0">
                <a:latin typeface="Times New Roman" panose="02020603050405020304" pitchFamily="18" charset="0"/>
                <a:cs typeface="Times New Roman" panose="02020603050405020304" pitchFamily="18" charset="0"/>
              </a:rPr>
              <a:t>Website / </a:t>
            </a:r>
            <a:r>
              <a:rPr lang="it-IT" dirty="0" err="1">
                <a:latin typeface="Times New Roman" panose="02020603050405020304" pitchFamily="18" charset="0"/>
                <a:cs typeface="Times New Roman" panose="02020603050405020304" pitchFamily="18" charset="0"/>
              </a:rPr>
              <a:t>document</a:t>
            </a:r>
            <a:r>
              <a:rPr lang="it-IT" dirty="0">
                <a:latin typeface="Times New Roman" panose="02020603050405020304" pitchFamily="18" charset="0"/>
                <a:cs typeface="Times New Roman" panose="02020603050405020304" pitchFamily="18" charset="0"/>
              </a:rPr>
              <a:t> sources:</a:t>
            </a:r>
          </a:p>
          <a:p>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[1] “Syria”, Wikipedia. https://en.wikipedia.org/wiki/Syria (accessed Sept. 20, 2025)</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[2] Energy / Electricity diagram (self-made on base of) "Where does Syria get its energy?", IEA,2022. https://www.iea.org/countries/syria/energy-mix (accessed Sept. 20, 2025).</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[3] </a:t>
            </a:r>
            <a:r>
              <a:rPr lang="en-GB" dirty="0">
                <a:latin typeface="Times New Roman" panose="02020603050405020304" pitchFamily="18" charset="0"/>
                <a:cs typeface="Times New Roman" panose="02020603050405020304" pitchFamily="18" charset="0"/>
              </a:rPr>
              <a:t>“</a:t>
            </a:r>
            <a:r>
              <a:rPr lang="it-IT" dirty="0" err="1">
                <a:latin typeface="Times New Roman" panose="02020603050405020304" pitchFamily="18" charset="0"/>
                <a:cs typeface="Times New Roman" panose="02020603050405020304" pitchFamily="18" charset="0"/>
              </a:rPr>
              <a:t>Transport</a:t>
            </a:r>
            <a:r>
              <a:rPr lang="it-IT" dirty="0">
                <a:latin typeface="Times New Roman" panose="02020603050405020304" pitchFamily="18" charset="0"/>
                <a:cs typeface="Times New Roman" panose="02020603050405020304" pitchFamily="18" charset="0"/>
              </a:rPr>
              <a:t> in Syria</a:t>
            </a:r>
            <a:r>
              <a:rPr lang="en-GB" dirty="0">
                <a:latin typeface="Times New Roman" panose="02020603050405020304" pitchFamily="18" charset="0"/>
                <a:cs typeface="Times New Roman" panose="02020603050405020304" pitchFamily="18" charset="0"/>
              </a:rPr>
              <a:t>”</a:t>
            </a:r>
            <a:r>
              <a:rPr lang="it-IT" dirty="0">
                <a:latin typeface="Times New Roman" panose="02020603050405020304" pitchFamily="18" charset="0"/>
                <a:cs typeface="Times New Roman" panose="02020603050405020304" pitchFamily="18" charset="0"/>
              </a:rPr>
              <a:t>, Wikipedia. https://en.wikipedia.org/wiki/Transport_in_Syria (</a:t>
            </a:r>
            <a:r>
              <a:rPr lang="it-IT" dirty="0" err="1">
                <a:latin typeface="Times New Roman" panose="02020603050405020304" pitchFamily="18" charset="0"/>
                <a:cs typeface="Times New Roman" panose="02020603050405020304" pitchFamily="18" charset="0"/>
              </a:rPr>
              <a:t>accessed</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Sept</a:t>
            </a:r>
            <a:r>
              <a:rPr lang="it-IT" dirty="0">
                <a:latin typeface="Times New Roman" panose="02020603050405020304" pitchFamily="18" charset="0"/>
                <a:cs typeface="Times New Roman" panose="02020603050405020304" pitchFamily="18" charset="0"/>
              </a:rPr>
              <a:t>. 20, 2025)</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[4] </a:t>
            </a:r>
            <a:r>
              <a:rPr lang="it-IT" dirty="0" err="1">
                <a:latin typeface="Times New Roman" panose="02020603050405020304" pitchFamily="18" charset="0"/>
                <a:cs typeface="Times New Roman" panose="02020603050405020304" pitchFamily="18" charset="0"/>
              </a:rPr>
              <a:t>Transportation</a:t>
            </a:r>
            <a:r>
              <a:rPr lang="it-IT" dirty="0">
                <a:latin typeface="Times New Roman" panose="02020603050405020304" pitchFamily="18" charset="0"/>
                <a:cs typeface="Times New Roman" panose="02020603050405020304" pitchFamily="18" charset="0"/>
              </a:rPr>
              <a:t> Companies. https://www.metronak.com.tr/hakkimizda/ ; https://www.hazarlojistik.com/  (</a:t>
            </a:r>
            <a:r>
              <a:rPr lang="en-GB" dirty="0">
                <a:latin typeface="Times New Roman" panose="02020603050405020304" pitchFamily="18" charset="0"/>
                <a:cs typeface="Times New Roman" panose="02020603050405020304" pitchFamily="18" charset="0"/>
              </a:rPr>
              <a:t>accessed Sept. 21, 2025)</a:t>
            </a:r>
            <a:r>
              <a:rPr lang="it-IT"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[5] </a:t>
            </a:r>
            <a:r>
              <a:rPr lang="it-IT" dirty="0" err="1">
                <a:latin typeface="Times New Roman" panose="02020603050405020304" pitchFamily="18" charset="0"/>
                <a:cs typeface="Times New Roman" panose="02020603050405020304" pitchFamily="18" charset="0"/>
              </a:rPr>
              <a:t>Dun&amp;bradstreet</a:t>
            </a:r>
            <a:r>
              <a:rPr lang="it-IT" dirty="0">
                <a:latin typeface="Times New Roman" panose="02020603050405020304" pitchFamily="18" charset="0"/>
                <a:cs typeface="Times New Roman" panose="02020603050405020304" pitchFamily="18" charset="0"/>
              </a:rPr>
              <a:t> / ZEIN BROTHERS &amp; CO. https://www.dnb.com/business-directory/company-profiles.zein_brothers__co.6402754b62c9451aeea1722de50d4fd1.html (</a:t>
            </a:r>
            <a:r>
              <a:rPr lang="it-IT" dirty="0" err="1">
                <a:latin typeface="Times New Roman" panose="02020603050405020304" pitchFamily="18" charset="0"/>
                <a:cs typeface="Times New Roman" panose="02020603050405020304" pitchFamily="18" charset="0"/>
              </a:rPr>
              <a:t>accessed</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Sept</a:t>
            </a:r>
            <a:r>
              <a:rPr lang="it-IT" dirty="0">
                <a:latin typeface="Times New Roman" panose="02020603050405020304" pitchFamily="18" charset="0"/>
                <a:cs typeface="Times New Roman" panose="02020603050405020304" pitchFamily="18" charset="0"/>
              </a:rPr>
              <a:t>. 19, 2025)</a:t>
            </a:r>
          </a:p>
          <a:p>
            <a:pPr marL="285750" indent="-285750">
              <a:buFont typeface="Arial" panose="020B0604020202020204" pitchFamily="34" charset="0"/>
              <a:buChar char="•"/>
            </a:pPr>
            <a:r>
              <a:rPr lang="en-GB" dirty="0">
                <a:latin typeface="Times New Roman" panose="02020603050405020304" pitchFamily="18" charset="0"/>
                <a:ea typeface="+mn-lt"/>
                <a:cs typeface="Times New Roman" panose="02020603050405020304" pitchFamily="18" charset="0"/>
              </a:rPr>
              <a:t>[6] Turbine </a:t>
            </a:r>
            <a:r>
              <a:rPr lang="en-GB" dirty="0" err="1">
                <a:latin typeface="Times New Roman" panose="02020603050405020304" pitchFamily="18" charset="0"/>
                <a:ea typeface="+mn-lt"/>
                <a:cs typeface="Times New Roman" panose="02020603050405020304" pitchFamily="18" charset="0"/>
              </a:rPr>
              <a:t>informations</a:t>
            </a:r>
            <a:r>
              <a:rPr lang="en-GB" dirty="0">
                <a:latin typeface="Times New Roman" panose="02020603050405020304" pitchFamily="18" charset="0"/>
                <a:ea typeface="+mn-lt"/>
                <a:cs typeface="Times New Roman" panose="02020603050405020304" pitchFamily="18" charset="0"/>
              </a:rPr>
              <a:t>, The wind power. https://www.thewindpower.net/turbine_en_1718_wdrvm_wd2.5-103.php (</a:t>
            </a:r>
            <a:r>
              <a:rPr lang="en-GB" dirty="0">
                <a:latin typeface="Times New Roman" panose="02020603050405020304" pitchFamily="18" charset="0"/>
                <a:cs typeface="Times New Roman" panose="02020603050405020304" pitchFamily="18" charset="0"/>
              </a:rPr>
              <a:t>accessed Sept. 21, 2025)</a:t>
            </a:r>
          </a:p>
          <a:p>
            <a:pPr marL="285750" indent="-285750">
              <a:buFont typeface="Arial" panose="020B0604020202020204" pitchFamily="34" charset="0"/>
              <a:buChar char="•"/>
            </a:pPr>
            <a:r>
              <a:rPr lang="en-GB" dirty="0">
                <a:latin typeface="Times New Roman" panose="02020603050405020304" pitchFamily="18" charset="0"/>
                <a:ea typeface="+mn-lt"/>
                <a:cs typeface="Times New Roman" panose="02020603050405020304" pitchFamily="18" charset="0"/>
              </a:rPr>
              <a:t>[7] </a:t>
            </a:r>
            <a:r>
              <a:rPr lang="en-GB" dirty="0" err="1">
                <a:latin typeface="Times New Roman" panose="02020603050405020304" pitchFamily="18" charset="0"/>
                <a:ea typeface="+mn-lt"/>
                <a:cs typeface="Times New Roman" panose="02020603050405020304" pitchFamily="18" charset="0"/>
              </a:rPr>
              <a:t>Soyut</a:t>
            </a:r>
            <a:r>
              <a:rPr lang="en-GB" dirty="0">
                <a:latin typeface="Times New Roman" panose="02020603050405020304" pitchFamily="18" charset="0"/>
                <a:ea typeface="+mn-lt"/>
                <a:cs typeface="Times New Roman" panose="02020603050405020304" pitchFamily="18" charset="0"/>
              </a:rPr>
              <a:t> Wind. </a:t>
            </a:r>
            <a:r>
              <a:rPr lang="en-GB" sz="1800" dirty="0">
                <a:effectLst/>
                <a:latin typeface="Times New Roman" panose="02020603050405020304" pitchFamily="18" charset="0"/>
                <a:ea typeface="Aptos" panose="020B0004020202020204" pitchFamily="34" charset="0"/>
                <a:cs typeface="Times New Roman" panose="02020603050405020304" pitchFamily="18" charset="0"/>
              </a:rPr>
              <a:t>https://soyutwind.com/en/ (accessed Sept. 21, 2025)</a:t>
            </a:r>
          </a:p>
          <a:p>
            <a:pPr marL="285750" indent="-285750">
              <a:buFont typeface="Arial" panose="020B0604020202020204" pitchFamily="34" charset="0"/>
              <a:buChar char="•"/>
            </a:pPr>
            <a:r>
              <a:rPr lang="en-GB" dirty="0">
                <a:latin typeface="Times New Roman" panose="02020603050405020304" pitchFamily="18" charset="0"/>
                <a:ea typeface="+mn-lt"/>
                <a:cs typeface="Times New Roman" panose="02020603050405020304" pitchFamily="18" charset="0"/>
              </a:rPr>
              <a:t>[8] </a:t>
            </a:r>
            <a:r>
              <a:rPr lang="en-GB" dirty="0" err="1">
                <a:latin typeface="Times New Roman" panose="02020603050405020304" pitchFamily="18" charset="0"/>
                <a:ea typeface="+mn-lt"/>
                <a:cs typeface="Times New Roman" panose="02020603050405020304" pitchFamily="18" charset="0"/>
              </a:rPr>
              <a:t>Gesbey</a:t>
            </a:r>
            <a:r>
              <a:rPr lang="en-GB" dirty="0">
                <a:latin typeface="Times New Roman" panose="02020603050405020304" pitchFamily="18" charset="0"/>
                <a:ea typeface="+mn-lt"/>
                <a:cs typeface="Times New Roman" panose="02020603050405020304" pitchFamily="18" charset="0"/>
              </a:rPr>
              <a:t>. https://www.gesbey.com.tr/ (</a:t>
            </a:r>
            <a:r>
              <a:rPr lang="en-GB" sz="1800" dirty="0">
                <a:effectLst/>
                <a:latin typeface="Times New Roman" panose="02020603050405020304" pitchFamily="18" charset="0"/>
                <a:ea typeface="Aptos" panose="020B0004020202020204" pitchFamily="34" charset="0"/>
                <a:cs typeface="Times New Roman" panose="02020603050405020304" pitchFamily="18" charset="0"/>
              </a:rPr>
              <a:t>accessed Sept. 21, 2025)</a:t>
            </a:r>
          </a:p>
          <a:p>
            <a:pPr marL="285750" indent="-285750">
              <a:buFont typeface="Arial" panose="020B0604020202020204" pitchFamily="34" charset="0"/>
              <a:buChar char="•"/>
            </a:pPr>
            <a:r>
              <a:rPr lang="en-GB" dirty="0">
                <a:latin typeface="Times New Roman" panose="02020603050405020304" pitchFamily="18" charset="0"/>
                <a:ea typeface="Aptos" panose="020B0004020202020204" pitchFamily="34" charset="0"/>
                <a:cs typeface="Times New Roman" panose="02020603050405020304" pitchFamily="18" charset="0"/>
              </a:rPr>
              <a:t>[9] Nordex. https://www.nordex-online.com/en/turkey/ (</a:t>
            </a:r>
            <a:r>
              <a:rPr lang="en-GB" sz="1800" dirty="0">
                <a:effectLst/>
                <a:latin typeface="Times New Roman" panose="02020603050405020304" pitchFamily="18" charset="0"/>
                <a:ea typeface="Aptos" panose="020B0004020202020204" pitchFamily="34" charset="0"/>
                <a:cs typeface="Times New Roman" panose="02020603050405020304" pitchFamily="18" charset="0"/>
              </a:rPr>
              <a:t>accessed Sept. 21, 2025)</a:t>
            </a:r>
            <a:endParaRPr lang="en-GB" dirty="0">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GB" sz="1800" dirty="0">
                <a:effectLst/>
                <a:latin typeface="Times New Roman" panose="02020603050405020304" pitchFamily="18" charset="0"/>
                <a:ea typeface="Aptos" panose="020B0004020202020204" pitchFamily="34" charset="0"/>
                <a:cs typeface="Times New Roman" panose="02020603050405020304" pitchFamily="18" charset="0"/>
              </a:rPr>
              <a:t>[1</a:t>
            </a:r>
            <a:r>
              <a:rPr lang="en-GB" dirty="0">
                <a:latin typeface="Times New Roman" panose="02020603050405020304" pitchFamily="18" charset="0"/>
                <a:ea typeface="Aptos" panose="020B0004020202020204" pitchFamily="34" charset="0"/>
                <a:cs typeface="Times New Roman" panose="02020603050405020304" pitchFamily="18" charset="0"/>
              </a:rPr>
              <a:t>0] Vestas. https://www.vestas.com/en/media/company-news/2021/vestas-wins-66-mw-enventus-order-in-turkey-c3318775 (accessed Sept. 21, 2025)</a:t>
            </a:r>
          </a:p>
          <a:p>
            <a:pPr marL="285750" indent="-285750">
              <a:buFont typeface="Arial" panose="020B0604020202020204" pitchFamily="34" charset="0"/>
              <a:buChar char="•"/>
            </a:pPr>
            <a:endParaRPr lang="en-GB" sz="18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GB" dirty="0">
              <a:latin typeface="Times New Roman" panose="02020603050405020304" pitchFamily="18" charset="0"/>
              <a:ea typeface="+mn-lt"/>
              <a:cs typeface="Times New Roman" panose="02020603050405020304" pitchFamily="18" charset="0"/>
            </a:endParaRPr>
          </a:p>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484416" y="502853"/>
            <a:ext cx="7815522" cy="712728"/>
          </a:xfrm>
        </p:spPr>
        <p:txBody>
          <a:bodyPr>
            <a:normAutofit/>
          </a:bodyPr>
          <a:lstStyle/>
          <a:p>
            <a:r>
              <a:rPr lang="de-DE" sz="4000" dirty="0">
                <a:latin typeface="Times New Roman" panose="02020603050405020304" pitchFamily="18" charset="0"/>
                <a:cs typeface="Times New Roman" panose="02020603050405020304" pitchFamily="18" charset="0"/>
              </a:rPr>
              <a:t>Bibliography - Managment Team</a:t>
            </a:r>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16BE1F7D-B382-C512-A2C7-BD57D2B9AF8A}"/>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143</a:t>
            </a:fld>
            <a:endParaRPr lang="en-GB" sz="1400" dirty="0">
              <a:solidFill>
                <a:schemeClr val="bg1"/>
              </a:solidFill>
            </a:endParaRPr>
          </a:p>
        </p:txBody>
      </p:sp>
    </p:spTree>
    <p:extLst>
      <p:ext uri="{BB962C8B-B14F-4D97-AF65-F5344CB8AC3E}">
        <p14:creationId xmlns:p14="http://schemas.microsoft.com/office/powerpoint/2010/main" val="22350203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E32C03B4-4368-B8A0-5078-A33BA60C0D0C}"/>
              </a:ext>
            </a:extLst>
          </p:cNvPr>
          <p:cNvSpPr txBox="1"/>
          <p:nvPr/>
        </p:nvSpPr>
        <p:spPr>
          <a:xfrm>
            <a:off x="463483" y="1401679"/>
            <a:ext cx="11218984" cy="5078313"/>
          </a:xfrm>
          <a:prstGeom prst="rect">
            <a:avLst/>
          </a:prstGeom>
          <a:noFill/>
        </p:spPr>
        <p:txBody>
          <a:bodyPr wrap="square" lIns="91440" tIns="45720" rIns="91440" bIns="45720" rtlCol="0" anchor="t">
            <a:spAutoFit/>
          </a:bodyPr>
          <a:lstStyle/>
          <a:p>
            <a:r>
              <a:rPr lang="it-IT" dirty="0">
                <a:latin typeface="Times New Roman" panose="02020603050405020304" pitchFamily="18" charset="0"/>
                <a:cs typeface="Times New Roman" panose="02020603050405020304" pitchFamily="18" charset="0"/>
              </a:rPr>
              <a:t>Website / </a:t>
            </a:r>
            <a:r>
              <a:rPr lang="it-IT" dirty="0" err="1">
                <a:latin typeface="Times New Roman" panose="02020603050405020304" pitchFamily="18" charset="0"/>
                <a:cs typeface="Times New Roman" panose="02020603050405020304" pitchFamily="18" charset="0"/>
              </a:rPr>
              <a:t>document</a:t>
            </a:r>
            <a:r>
              <a:rPr lang="it-IT" dirty="0">
                <a:latin typeface="Times New Roman" panose="02020603050405020304" pitchFamily="18" charset="0"/>
                <a:cs typeface="Times New Roman" panose="02020603050405020304" pitchFamily="18" charset="0"/>
              </a:rPr>
              <a:t> sources:</a:t>
            </a:r>
          </a:p>
          <a:p>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800" dirty="0">
                <a:effectLst/>
                <a:latin typeface="Times New Roman" panose="02020603050405020304" pitchFamily="18" charset="0"/>
                <a:ea typeface="Aptos" panose="020B0004020202020204" pitchFamily="34" charset="0"/>
                <a:cs typeface="Times New Roman" panose="02020603050405020304" pitchFamily="18" charset="0"/>
              </a:rPr>
              <a:t>[11] Enercon. https://www.enercon.de/en/news/memorandum-of-understanding-signed-with-is-enerji-and-polat-enerji-for-the-installation-of-e-175-ep5-wind-turbines (</a:t>
            </a:r>
            <a:r>
              <a:rPr lang="en-GB" dirty="0">
                <a:latin typeface="Times New Roman" panose="02020603050405020304" pitchFamily="18" charset="0"/>
                <a:ea typeface="Aptos" panose="020B0004020202020204" pitchFamily="34" charset="0"/>
                <a:cs typeface="Times New Roman" panose="02020603050405020304" pitchFamily="18" charset="0"/>
              </a:rPr>
              <a:t>accessed Sept. 21, 2025)</a:t>
            </a:r>
          </a:p>
          <a:p>
            <a:pPr marL="285750" indent="-285750">
              <a:buFont typeface="Arial" panose="020B0604020202020204" pitchFamily="34" charset="0"/>
              <a:buChar char="•"/>
            </a:pPr>
            <a:r>
              <a:rPr lang="en-GB" dirty="0">
                <a:latin typeface="Times New Roman" panose="02020603050405020304" pitchFamily="18" charset="0"/>
                <a:ea typeface="Aptos" panose="020B0004020202020204" pitchFamily="34" charset="0"/>
                <a:cs typeface="Times New Roman" panose="02020603050405020304" pitchFamily="18" charset="0"/>
              </a:rPr>
              <a:t>[12] </a:t>
            </a:r>
            <a:r>
              <a:rPr lang="en-GB" dirty="0" err="1">
                <a:latin typeface="Times New Roman" panose="02020603050405020304" pitchFamily="18" charset="0"/>
                <a:ea typeface="Aptos" panose="020B0004020202020204" pitchFamily="34" charset="0"/>
                <a:cs typeface="Times New Roman" panose="02020603050405020304" pitchFamily="18" charset="0"/>
              </a:rPr>
              <a:t>Goldwind</a:t>
            </a:r>
            <a:r>
              <a:rPr lang="en-GB" dirty="0">
                <a:latin typeface="Times New Roman" panose="02020603050405020304" pitchFamily="18" charset="0"/>
                <a:ea typeface="Aptos" panose="020B0004020202020204" pitchFamily="34" charset="0"/>
                <a:cs typeface="Times New Roman" panose="02020603050405020304" pitchFamily="18" charset="0"/>
              </a:rPr>
              <a:t>. https://en.prnasia.com/releases/apac/the-first-turbines-for-goldwind-s-usak-project-in-turkey-have-shipped-384208.shtml (accessed Sept. 21, 2025)</a:t>
            </a:r>
          </a:p>
          <a:p>
            <a:pPr marL="285750" indent="-285750">
              <a:buFont typeface="Arial" panose="020B0604020202020204" pitchFamily="34" charset="0"/>
              <a:buChar char="•"/>
            </a:pPr>
            <a:r>
              <a:rPr lang="en-GB" dirty="0">
                <a:latin typeface="Times New Roman" panose="02020603050405020304" pitchFamily="18" charset="0"/>
                <a:ea typeface="Aptos" panose="020B0004020202020204" pitchFamily="34" charset="0"/>
                <a:cs typeface="Times New Roman" panose="02020603050405020304" pitchFamily="18" charset="0"/>
              </a:rPr>
              <a:t>[13] Suzlon. https://www.suzlon.com/in-en/suzlon-worldwide/turkey/home.php (accessed Sept. 21, 2025)</a:t>
            </a:r>
          </a:p>
          <a:p>
            <a:pPr marL="285750" indent="-285750">
              <a:buFont typeface="Arial" panose="020B0604020202020204" pitchFamily="34" charset="0"/>
              <a:buChar char="•"/>
            </a:pPr>
            <a:r>
              <a:rPr lang="en-GB" dirty="0">
                <a:latin typeface="Times New Roman" panose="02020603050405020304" pitchFamily="18" charset="0"/>
                <a:ea typeface="Aptos" panose="020B0004020202020204" pitchFamily="34" charset="0"/>
                <a:cs typeface="Times New Roman" panose="02020603050405020304" pitchFamily="18" charset="0"/>
              </a:rPr>
              <a:t>[14] Siemens Gamesa. https://evwind.aeeolica.org/2017/07/14/siemens-gamesa-to-supply-118-mw-in-turkey-marking-the-debut-order-in-europe-for-its-new-3-3-mw-platform/60451 (accessed Sept. 21, 2025)</a:t>
            </a:r>
          </a:p>
          <a:p>
            <a:pPr marL="285750" indent="-285750">
              <a:buFont typeface="Arial" panose="020B0604020202020204" pitchFamily="34" charset="0"/>
              <a:buChar char="•"/>
            </a:pPr>
            <a:r>
              <a:rPr lang="en-GB" dirty="0">
                <a:latin typeface="Times New Roman" panose="02020603050405020304" pitchFamily="18" charset="0"/>
                <a:ea typeface="Aptos" panose="020B0004020202020204" pitchFamily="34" charset="0"/>
                <a:cs typeface="Times New Roman" panose="02020603050405020304" pitchFamily="18" charset="0"/>
              </a:rPr>
              <a:t>[15] V136-3.45. https://www.vestas.com/content/dam/vestas-com/global/en/brochures/onshore/4MW_Platform_Brochure.pdf.coredownload.inline.pdf (accessed Sept. 21, 2025)</a:t>
            </a:r>
          </a:p>
          <a:p>
            <a:pPr marL="285750" indent="-285750">
              <a:buFont typeface="Arial" panose="020B0604020202020204" pitchFamily="34" charset="0"/>
              <a:buChar char="•"/>
            </a:pPr>
            <a:r>
              <a:rPr lang="en-GB" dirty="0">
                <a:latin typeface="Times New Roman" panose="02020603050405020304" pitchFamily="18" charset="0"/>
                <a:ea typeface="Aptos" panose="020B0004020202020204" pitchFamily="34" charset="0"/>
                <a:cs typeface="Times New Roman" panose="02020603050405020304" pitchFamily="18" charset="0"/>
              </a:rPr>
              <a:t>[16] E-138 EP3. https://www.uvp-verbund.de/documents-ige-ng/igc_rp/EBD6F947-5317-4927-A722-4A7C9783E046/1_E-138%20EP3_E2_4200_kW_WEC_tech.Daten.pdf (accessed Sept. 21, 2025)</a:t>
            </a:r>
          </a:p>
          <a:p>
            <a:pPr marL="285750" indent="-285750">
              <a:buFont typeface="Arial" panose="020B0604020202020204" pitchFamily="34" charset="0"/>
              <a:buChar char="•"/>
            </a:pPr>
            <a:r>
              <a:rPr lang="en-GB" dirty="0">
                <a:latin typeface="Times New Roman" panose="02020603050405020304" pitchFamily="18" charset="0"/>
                <a:ea typeface="Aptos" panose="020B0004020202020204" pitchFamily="34" charset="0"/>
                <a:cs typeface="Times New Roman" panose="02020603050405020304" pitchFamily="18" charset="0"/>
              </a:rPr>
              <a:t>[17] E-160 EP5. https://www.enercon.de/de/windanlagen/e-160-ep5 (accessed Sept. 21, 2025)</a:t>
            </a:r>
          </a:p>
          <a:p>
            <a:pPr marL="285750" indent="-285750">
              <a:buFont typeface="Arial" panose="020B0604020202020204" pitchFamily="34" charset="0"/>
              <a:buChar char="•"/>
            </a:pPr>
            <a:r>
              <a:rPr lang="en-GB" dirty="0">
                <a:latin typeface="Times New Roman" panose="02020603050405020304" pitchFamily="18" charset="0"/>
                <a:ea typeface="Aptos" panose="020B0004020202020204" pitchFamily="34" charset="0"/>
                <a:cs typeface="Times New Roman" panose="02020603050405020304" pitchFamily="18" charset="0"/>
              </a:rPr>
              <a:t>[18] SG 4.3-140. https://www.siemensgamesa.com/global/en/home/products-and-services/onshore/direct-drive-solutions.html (accessed Sept. 21, 2025)</a:t>
            </a:r>
            <a:endParaRPr lang="it-IT" dirty="0">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a:p>
            <a:endParaRPr lang="it-IT" dirty="0">
              <a:latin typeface="Times New Roman" panose="02020603050405020304" pitchFamily="18" charset="0"/>
              <a:cs typeface="Times New Roman" panose="02020603050405020304" pitchFamily="18" charset="0"/>
            </a:endParaRPr>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484418" y="502853"/>
            <a:ext cx="3074708" cy="712728"/>
          </a:xfrm>
        </p:spPr>
        <p:txBody>
          <a:bodyPr>
            <a:normAutofit fontScale="90000"/>
          </a:bodyPr>
          <a:lstStyle/>
          <a:p>
            <a:r>
              <a:rPr lang="de-DE" dirty="0" err="1">
                <a:latin typeface="Times New Roman" panose="02020603050405020304" pitchFamily="18" charset="0"/>
                <a:cs typeface="Times New Roman" panose="02020603050405020304" pitchFamily="18" charset="0"/>
              </a:rPr>
              <a:t>Bibliography</a:t>
            </a:r>
            <a:endParaRPr lang="de-DE"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3D86AF69-E0C7-991C-84EE-2DE48E5ADDBC}"/>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144</a:t>
            </a:fld>
            <a:endParaRPr lang="en-GB" sz="1400" dirty="0">
              <a:solidFill>
                <a:schemeClr val="bg1"/>
              </a:solidFill>
            </a:endParaRPr>
          </a:p>
        </p:txBody>
      </p:sp>
    </p:spTree>
    <p:extLst>
      <p:ext uri="{BB962C8B-B14F-4D97-AF65-F5344CB8AC3E}">
        <p14:creationId xmlns:p14="http://schemas.microsoft.com/office/powerpoint/2010/main" val="29266428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E32C03B4-4368-B8A0-5078-A33BA60C0D0C}"/>
              </a:ext>
            </a:extLst>
          </p:cNvPr>
          <p:cNvSpPr txBox="1"/>
          <p:nvPr/>
        </p:nvSpPr>
        <p:spPr>
          <a:xfrm>
            <a:off x="463483" y="1401679"/>
            <a:ext cx="11218984" cy="3416320"/>
          </a:xfrm>
          <a:prstGeom prst="rect">
            <a:avLst/>
          </a:prstGeom>
          <a:noFill/>
        </p:spPr>
        <p:txBody>
          <a:bodyPr wrap="square" lIns="91440" tIns="45720" rIns="91440" bIns="45720" rtlCol="0" anchor="t">
            <a:spAutoFit/>
          </a:bodyPr>
          <a:lstStyle/>
          <a:p>
            <a:r>
              <a:rPr lang="it-IT" dirty="0"/>
              <a:t>Website / </a:t>
            </a:r>
            <a:r>
              <a:rPr lang="it-IT" dirty="0" err="1"/>
              <a:t>document</a:t>
            </a:r>
            <a:r>
              <a:rPr lang="it-IT" dirty="0"/>
              <a:t> sources:</a:t>
            </a:r>
          </a:p>
          <a:p>
            <a:endParaRPr lang="it-IT" dirty="0"/>
          </a:p>
          <a:p>
            <a:pPr marL="285750" indent="-285750">
              <a:buFont typeface="Arial" panose="020B0604020202020204" pitchFamily="34" charset="0"/>
              <a:buChar char="•"/>
            </a:pPr>
            <a:r>
              <a:rPr lang="en-GB" dirty="0">
                <a:latin typeface="Calibri" panose="020F0502020204030204" pitchFamily="34" charset="0"/>
                <a:ea typeface="Aptos" panose="020B0004020202020204" pitchFamily="34" charset="0"/>
              </a:rPr>
              <a:t>[19] GW140/3000. </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https://www.thewindpower.net/turbine_de_1732_goldwind_gw140-3400.php </a:t>
            </a:r>
            <a:r>
              <a:rPr lang="en-GB" dirty="0">
                <a:latin typeface="Calibri" panose="020F0502020204030204" pitchFamily="34" charset="0"/>
                <a:ea typeface="Aptos" panose="020B0004020202020204" pitchFamily="34" charset="0"/>
              </a:rPr>
              <a:t>(accessed Sept. 21, 2025)</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dirty="0">
              <a:latin typeface="Calibri" panose="020F0502020204030204" pitchFamily="34" charset="0"/>
              <a:ea typeface="Aptos" panose="020B0004020202020204" pitchFamily="34" charset="0"/>
            </a:endParaRPr>
          </a:p>
          <a:p>
            <a:pPr marL="285750" indent="-285750">
              <a:buFont typeface="Arial" panose="020B0604020202020204" pitchFamily="34" charset="0"/>
              <a:buChar char="•"/>
            </a:pPr>
            <a:r>
              <a:rPr lang="en-GB" dirty="0">
                <a:latin typeface="Calibri" panose="020F0502020204030204" pitchFamily="34" charset="0"/>
                <a:ea typeface="Aptos" panose="020B0004020202020204" pitchFamily="34" charset="0"/>
              </a:rPr>
              <a:t>[20] GW140/3400. </a:t>
            </a:r>
            <a:r>
              <a:rPr lang="de-DE" sz="1800" kern="100" dirty="0">
                <a:effectLst/>
                <a:latin typeface="Calibri" panose="020F0502020204030204" pitchFamily="34" charset="0"/>
                <a:ea typeface="Calibri" panose="020F0502020204030204" pitchFamily="34" charset="0"/>
                <a:cs typeface="Times New Roman" panose="02020603050405020304" pitchFamily="18" charset="0"/>
              </a:rPr>
              <a:t>https://www.thewindpower.net/turbine_de_1437_goldwind_gw140-3000.php </a:t>
            </a:r>
            <a:r>
              <a:rPr lang="en-GB" dirty="0">
                <a:latin typeface="Calibri" panose="020F0502020204030204" pitchFamily="34" charset="0"/>
                <a:ea typeface="Aptos" panose="020B0004020202020204" pitchFamily="34" charset="0"/>
              </a:rPr>
              <a:t>(accessed Sept. 21, 2025)</a:t>
            </a:r>
          </a:p>
          <a:p>
            <a:pPr marL="285750" indent="-285750">
              <a:buFont typeface="Arial" panose="020B0604020202020204" pitchFamily="34" charset="0"/>
              <a:buChar char="•"/>
            </a:pPr>
            <a:r>
              <a:rPr lang="en-GB" dirty="0">
                <a:latin typeface="Calibri" panose="020F0502020204030204" pitchFamily="34" charset="0"/>
                <a:ea typeface="Aptos" panose="020B0004020202020204" pitchFamily="34" charset="0"/>
              </a:rPr>
              <a:t>[21] S111/2100. https://www.suzlon.com/in-en/energy-solutions/s111-wind-turbine-generator (accessed Sept. 21, 2025)</a:t>
            </a:r>
            <a:endParaRPr lang="it-IT" dirty="0"/>
          </a:p>
          <a:p>
            <a:pPr marL="285750" indent="-285750">
              <a:buFont typeface="Arial" panose="020B0604020202020204" pitchFamily="34" charset="0"/>
              <a:buChar char="•"/>
            </a:pPr>
            <a:endParaRPr lang="en-GB" dirty="0">
              <a:latin typeface="Calibri" panose="020F0502020204030204" pitchFamily="34" charset="0"/>
              <a:ea typeface="Aptos" panose="020B0004020202020204" pitchFamily="34" charset="0"/>
            </a:endParaRPr>
          </a:p>
          <a:p>
            <a:pPr marL="285750" indent="-285750">
              <a:buFont typeface="Arial" panose="020B0604020202020204" pitchFamily="34" charset="0"/>
              <a:buChar char="•"/>
            </a:pPr>
            <a:endParaRPr lang="it-IT" dirty="0"/>
          </a:p>
          <a:p>
            <a:endParaRPr lang="it-IT" dirty="0"/>
          </a:p>
          <a:p>
            <a:endParaRPr lang="it-IT" dirty="0"/>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484418" y="502853"/>
            <a:ext cx="2724774" cy="712728"/>
          </a:xfrm>
        </p:spPr>
        <p:txBody>
          <a:bodyPr>
            <a:normAutofit fontScale="90000"/>
          </a:bodyPr>
          <a:lstStyle/>
          <a:p>
            <a:r>
              <a:rPr lang="de-DE" dirty="0" err="1"/>
              <a:t>Bibliography</a:t>
            </a:r>
            <a:endParaRPr lang="de-DE" dirty="0"/>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AD7FA152-D5AA-77E0-A84D-13471382947A}"/>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145</a:t>
            </a:fld>
            <a:endParaRPr lang="en-GB" sz="1400" dirty="0">
              <a:solidFill>
                <a:schemeClr val="bg1"/>
              </a:solidFill>
            </a:endParaRPr>
          </a:p>
        </p:txBody>
      </p:sp>
    </p:spTree>
    <p:extLst>
      <p:ext uri="{BB962C8B-B14F-4D97-AF65-F5344CB8AC3E}">
        <p14:creationId xmlns:p14="http://schemas.microsoft.com/office/powerpoint/2010/main" val="38269225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E32C03B4-4368-B8A0-5078-A33BA60C0D0C}"/>
              </a:ext>
            </a:extLst>
          </p:cNvPr>
          <p:cNvSpPr txBox="1"/>
          <p:nvPr/>
        </p:nvSpPr>
        <p:spPr>
          <a:xfrm>
            <a:off x="463483" y="1401679"/>
            <a:ext cx="11218984" cy="1477328"/>
          </a:xfrm>
          <a:prstGeom prst="rect">
            <a:avLst/>
          </a:prstGeom>
          <a:noFill/>
        </p:spPr>
        <p:txBody>
          <a:bodyPr wrap="square" lIns="91440" tIns="45720" rIns="91440" bIns="45720" rtlCol="0" anchor="t">
            <a:spAutoFit/>
          </a:bodyPr>
          <a:lstStyle/>
          <a:p>
            <a:r>
              <a:rPr lang="it-IT" dirty="0"/>
              <a:t>Picture sources:</a:t>
            </a:r>
          </a:p>
          <a:p>
            <a:endParaRPr lang="it-IT" dirty="0"/>
          </a:p>
          <a:p>
            <a:pPr marL="285750" indent="-285750">
              <a:buFont typeface="Arial" panose="020B0604020202020204" pitchFamily="34" charset="0"/>
              <a:buChar char="•"/>
            </a:pPr>
            <a:r>
              <a:rPr lang="en-GB" dirty="0">
                <a:ea typeface="+mn-lt"/>
                <a:cs typeface="+mn-lt"/>
              </a:rPr>
              <a:t>[A] Syria flag - https://www.viaggiatori.net/turismoestero/Siria/bandiera/ (</a:t>
            </a:r>
            <a:r>
              <a:rPr lang="en-GB" dirty="0"/>
              <a:t>accessed Sept. 19, 2025)</a:t>
            </a:r>
            <a:endParaRPr lang="en-GB" dirty="0">
              <a:ea typeface="+mn-lt"/>
              <a:cs typeface="+mn-lt"/>
            </a:endParaRPr>
          </a:p>
          <a:p>
            <a:pPr marL="285750" indent="-285750">
              <a:buFont typeface="Arial" panose="020B0604020202020204" pitchFamily="34" charset="0"/>
              <a:buChar char="•"/>
            </a:pPr>
            <a:r>
              <a:rPr lang="en-GB" dirty="0">
                <a:ea typeface="+mn-lt"/>
                <a:cs typeface="+mn-lt"/>
              </a:rPr>
              <a:t>[B] Map Syria - https://www.ezilon.com/maps/asia/syria-physical-maps.html (</a:t>
            </a:r>
            <a:r>
              <a:rPr lang="en-GB" dirty="0"/>
              <a:t>accessed Sept. 20, 2025)</a:t>
            </a:r>
          </a:p>
          <a:p>
            <a:pPr marL="285750" indent="-285750">
              <a:buFont typeface="Arial" panose="020B0604020202020204" pitchFamily="34" charset="0"/>
              <a:buChar char="•"/>
            </a:pPr>
            <a:endParaRPr lang="en-GB" dirty="0">
              <a:ea typeface="+mn-lt"/>
              <a:cs typeface="+mn-lt"/>
            </a:endParaRPr>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484418" y="502853"/>
            <a:ext cx="2724774" cy="712728"/>
          </a:xfrm>
        </p:spPr>
        <p:txBody>
          <a:bodyPr>
            <a:normAutofit fontScale="90000"/>
          </a:bodyPr>
          <a:lstStyle/>
          <a:p>
            <a:r>
              <a:rPr lang="de-DE" dirty="0" err="1"/>
              <a:t>Bibliography</a:t>
            </a:r>
            <a:endParaRPr lang="de-DE" dirty="0"/>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4D9B79DF-B8A6-C1A5-8F71-4CF477D4E27E}"/>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146</a:t>
            </a:fld>
            <a:endParaRPr lang="en-GB" sz="1400" dirty="0">
              <a:solidFill>
                <a:schemeClr val="bg1"/>
              </a:solidFill>
            </a:endParaRPr>
          </a:p>
        </p:txBody>
      </p:sp>
    </p:spTree>
    <p:extLst>
      <p:ext uri="{BB962C8B-B14F-4D97-AF65-F5344CB8AC3E}">
        <p14:creationId xmlns:p14="http://schemas.microsoft.com/office/powerpoint/2010/main" val="38593936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A2447-9F3D-9203-A29F-68ED7EF48B67}"/>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BC010DB9-B9A3-4B73-B3E3-D8674C2F93F9}"/>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FF445E85-FF35-756C-2772-29030A242202}"/>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F1F1ECD-76F4-A4E8-25D8-EAE2755AAA6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D8187B5-BEAA-1733-584D-176607E94ED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586A3CC6-174A-888C-850D-3ADC4447CF2F}"/>
              </a:ext>
            </a:extLst>
          </p:cNvPr>
          <p:cNvSpPr>
            <a:spLocks noGrp="1"/>
          </p:cNvSpPr>
          <p:nvPr>
            <p:ph type="title"/>
          </p:nvPr>
        </p:nvSpPr>
        <p:spPr>
          <a:xfrm>
            <a:off x="484417" y="502853"/>
            <a:ext cx="11218984" cy="712728"/>
          </a:xfrm>
        </p:spPr>
        <p:txBody>
          <a:bodyPr>
            <a:normAutofit/>
          </a:bodyPr>
          <a:lstStyle/>
          <a:p>
            <a:r>
              <a:rPr lang="de-DE" dirty="0"/>
              <a:t>References - Project Develompent Team</a:t>
            </a:r>
          </a:p>
        </p:txBody>
      </p:sp>
      <p:cxnSp>
        <p:nvCxnSpPr>
          <p:cNvPr id="6" name="Straight Connector 5">
            <a:extLst>
              <a:ext uri="{FF2B5EF4-FFF2-40B4-BE49-F238E27FC236}">
                <a16:creationId xmlns:a16="http://schemas.microsoft.com/office/drawing/2014/main" id="{944022A3-EFCA-EE72-042E-043B9CDF3F61}"/>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A7C092C6-ED6E-8531-0D86-BF949EA55974}"/>
              </a:ext>
            </a:extLst>
          </p:cNvPr>
          <p:cNvSpPr>
            <a:spLocks noGrp="1"/>
          </p:cNvSpPr>
          <p:nvPr>
            <p:ph idx="1"/>
          </p:nvPr>
        </p:nvSpPr>
        <p:spPr>
          <a:xfrm>
            <a:off x="838200" y="1825625"/>
            <a:ext cx="10515600" cy="4351338"/>
          </a:xfrm>
        </p:spPr>
        <p:txBody>
          <a:bodyPr>
            <a:normAutofit/>
          </a:bodyPr>
          <a:lstStyle/>
          <a:p>
            <a:r>
              <a:rPr lang="tr-TR" sz="1900" dirty="0"/>
              <a:t>[1] Global Wind Atlas, </a:t>
            </a:r>
            <a:r>
              <a:rPr lang="tr-TR" sz="1900" i="1" dirty="0"/>
              <a:t>Global Wind Atlas</a:t>
            </a:r>
            <a:r>
              <a:rPr lang="tr-TR" sz="1900" dirty="0"/>
              <a:t>. [Online]. Available: </a:t>
            </a:r>
            <a:r>
              <a:rPr lang="tr-TR" sz="1900" dirty="0">
                <a:hlinkClick r:id="rId2"/>
              </a:rPr>
              <a:t>https://globalwindatlas.info/en/</a:t>
            </a:r>
            <a:r>
              <a:rPr lang="tr-TR" sz="1900" dirty="0"/>
              <a:t>. [Accessed: Sep. 17, 2025].</a:t>
            </a:r>
          </a:p>
          <a:p>
            <a:r>
              <a:rPr lang="tr-TR" sz="1900" dirty="0"/>
              <a:t>[2] Google Earth, </a:t>
            </a:r>
            <a:r>
              <a:rPr lang="tr-TR" sz="1900" i="1" dirty="0"/>
              <a:t>Google Earth Web</a:t>
            </a:r>
            <a:r>
              <a:rPr lang="tr-TR" sz="1900" dirty="0"/>
              <a:t>. [Online]. Available: </a:t>
            </a:r>
            <a:r>
              <a:rPr lang="tr-TR" sz="1900" dirty="0">
                <a:hlinkClick r:id="rId3"/>
              </a:rPr>
              <a:t>https://earth.google.com/web/@34.29977563,36.68817928,1384.78342427a,853580.17318904d,35y,0h,0t,0r/data=CgRCAggBOgMKATBCAggASg0I____________ARAA</a:t>
            </a:r>
            <a:r>
              <a:rPr lang="tr-TR" sz="1900" dirty="0"/>
              <a:t>. [Accessed: Sep. 17, 2025].</a:t>
            </a:r>
          </a:p>
          <a:p>
            <a:r>
              <a:rPr lang="tr-TR" sz="1900" dirty="0"/>
              <a:t>[3] Google Maps, </a:t>
            </a:r>
            <a:r>
              <a:rPr lang="tr-TR" sz="1900" i="1" dirty="0"/>
              <a:t>Google Maps</a:t>
            </a:r>
            <a:r>
              <a:rPr lang="tr-TR" sz="1900" dirty="0"/>
              <a:t>. [Online]. Available: </a:t>
            </a:r>
            <a:r>
              <a:rPr lang="tr-TR" sz="1900" dirty="0">
                <a:hlinkClick r:id="rId4"/>
              </a:rPr>
              <a:t>https://www.google.com/maps</a:t>
            </a:r>
            <a:r>
              <a:rPr lang="tr-TR" sz="1900" dirty="0"/>
              <a:t>. [Accessed: Sep. 17, 2025].</a:t>
            </a:r>
          </a:p>
          <a:p>
            <a:r>
              <a:rPr lang="tr-TR" sz="1900" dirty="0"/>
              <a:t>[4] Open Infrastructure Map, </a:t>
            </a:r>
            <a:r>
              <a:rPr lang="tr-TR" sz="1900" i="1" dirty="0"/>
              <a:t>OpenInfraMap</a:t>
            </a:r>
            <a:r>
              <a:rPr lang="tr-TR" sz="1900" dirty="0"/>
              <a:t>. [Online]. Available: </a:t>
            </a:r>
            <a:r>
              <a:rPr lang="tr-TR" sz="1900" dirty="0">
                <a:hlinkClick r:id="rId5"/>
              </a:rPr>
              <a:t>https://openinframap.org/#10.04/33.2058/36.2058</a:t>
            </a:r>
            <a:r>
              <a:rPr lang="tr-TR" sz="1900" dirty="0"/>
              <a:t>. [Accessed: Sep. 17, 2025].</a:t>
            </a:r>
          </a:p>
          <a:p>
            <a:r>
              <a:rPr lang="tr-TR" sz="1900" dirty="0"/>
              <a:t>[5] Soilgrids, </a:t>
            </a:r>
            <a:r>
              <a:rPr lang="tr-TR" sz="1900" i="1" dirty="0"/>
              <a:t>Soilgrids REST API - Swagger UI</a:t>
            </a:r>
            <a:r>
              <a:rPr lang="tr-TR" sz="1900" dirty="0"/>
              <a:t>. [Online]. Available: https://soilgrids.org/?utm. [Accessed: Sep. 17, 2025].</a:t>
            </a:r>
          </a:p>
          <a:p>
            <a:endParaRPr lang="tr-TR" dirty="0"/>
          </a:p>
        </p:txBody>
      </p:sp>
      <p:sp>
        <p:nvSpPr>
          <p:cNvPr id="4" name="Slide Number Placeholder 5">
            <a:extLst>
              <a:ext uri="{FF2B5EF4-FFF2-40B4-BE49-F238E27FC236}">
                <a16:creationId xmlns:a16="http://schemas.microsoft.com/office/drawing/2014/main" id="{B299EAC4-B0CC-92EC-C751-3CD3F2EDE356}"/>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147</a:t>
            </a:fld>
            <a:endParaRPr lang="en-GB" sz="1400" dirty="0">
              <a:solidFill>
                <a:schemeClr val="bg1"/>
              </a:solidFill>
            </a:endParaRPr>
          </a:p>
        </p:txBody>
      </p:sp>
    </p:spTree>
    <p:extLst>
      <p:ext uri="{BB962C8B-B14F-4D97-AF65-F5344CB8AC3E}">
        <p14:creationId xmlns:p14="http://schemas.microsoft.com/office/powerpoint/2010/main" val="10905377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E32C03B4-4368-B8A0-5078-A33BA60C0D0C}"/>
              </a:ext>
            </a:extLst>
          </p:cNvPr>
          <p:cNvSpPr txBox="1"/>
          <p:nvPr/>
        </p:nvSpPr>
        <p:spPr>
          <a:xfrm>
            <a:off x="463483" y="1401679"/>
            <a:ext cx="10547024" cy="1200329"/>
          </a:xfrm>
          <a:prstGeom prst="rect">
            <a:avLst/>
          </a:prstGeom>
          <a:noFill/>
        </p:spPr>
        <p:txBody>
          <a:bodyPr wrap="square" rtlCol="0">
            <a:spAutoFit/>
          </a:bodyPr>
          <a:lstStyle/>
          <a:p>
            <a:endParaRPr lang="it-IT" dirty="0"/>
          </a:p>
          <a:p>
            <a:pPr marL="285750" indent="-285750">
              <a:buFont typeface="Arial" panose="020B0604020202020204" pitchFamily="34" charset="0"/>
              <a:buChar char="•"/>
            </a:pPr>
            <a:r>
              <a:rPr lang="en-GB" dirty="0">
                <a:solidFill>
                  <a:schemeClr val="tx1">
                    <a:lumMod val="95000"/>
                    <a:lumOff val="5000"/>
                  </a:schemeClr>
                </a:solidFill>
                <a:latin typeface="Times New Roman" panose="02020603050405020304" pitchFamily="18" charset="0"/>
                <a:cs typeface="Times New Roman" panose="02020603050405020304" pitchFamily="18" charset="0"/>
              </a:rPr>
              <a:t>Load Reports of the previous OPTIMUS projects </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Loads and site conditions for wind turbines, DNVGL-ST-437,Edition November 2016</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it-IT" dirty="0"/>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484418" y="502853"/>
            <a:ext cx="7027730" cy="712728"/>
          </a:xfrm>
        </p:spPr>
        <p:txBody>
          <a:bodyPr>
            <a:normAutofit fontScale="90000"/>
          </a:bodyPr>
          <a:lstStyle/>
          <a:p>
            <a:r>
              <a:rPr lang="en-US" dirty="0"/>
              <a:t>References – Load and Dynamic</a:t>
            </a:r>
            <a:endParaRPr lang="de-DE" dirty="0"/>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Slide Number Placeholder 5">
            <a:extLst>
              <a:ext uri="{FF2B5EF4-FFF2-40B4-BE49-F238E27FC236}">
                <a16:creationId xmlns:a16="http://schemas.microsoft.com/office/drawing/2014/main" id="{ACE5CE77-8806-C942-2952-76601826220D}"/>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148</a:t>
            </a:fld>
            <a:endParaRPr lang="en-GB" sz="1400" dirty="0">
              <a:solidFill>
                <a:schemeClr val="bg1"/>
              </a:solidFill>
            </a:endParaRPr>
          </a:p>
        </p:txBody>
      </p:sp>
    </p:spTree>
    <p:extLst>
      <p:ext uri="{BB962C8B-B14F-4D97-AF65-F5344CB8AC3E}">
        <p14:creationId xmlns:p14="http://schemas.microsoft.com/office/powerpoint/2010/main" val="24553531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65388-F263-5832-9665-3260011DC171}"/>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49B2C63-87EB-B1EC-80E8-2314CA6A9A18}"/>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E1F3AE80-24BD-7CC5-24A9-2C43612879A0}"/>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38313091-CC76-714B-1DA0-1C15D6BCF35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93637C5A-FC67-1EE7-0EBC-D5183CB38F5A}"/>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6FC18E5E-615D-ACA4-F7BC-FACBFAAEEBC4}"/>
              </a:ext>
            </a:extLst>
          </p:cNvPr>
          <p:cNvSpPr txBox="1"/>
          <p:nvPr/>
        </p:nvSpPr>
        <p:spPr>
          <a:xfrm>
            <a:off x="342900" y="1465091"/>
            <a:ext cx="11562588" cy="3139321"/>
          </a:xfrm>
          <a:prstGeom prst="rect">
            <a:avLst/>
          </a:prstGeom>
          <a:noFill/>
        </p:spPr>
        <p:txBody>
          <a:bodyPr wrap="square" rtlCol="0">
            <a:spAutoFit/>
          </a:bodyPr>
          <a:lstStyle/>
          <a:p>
            <a:r>
              <a:rPr lang="en-GB" dirty="0">
                <a:hlinkClick r:id="rId2" action="ppaction://hlinksldjump"/>
              </a:rPr>
              <a:t>[1]</a:t>
            </a:r>
            <a:r>
              <a:rPr lang="en-GB" dirty="0"/>
              <a:t>  “1. Standard ROSCO Workflow — ROSCO 2.9.4 documentation,” </a:t>
            </a:r>
            <a:r>
              <a:rPr lang="en-GB" i="1" dirty="0"/>
              <a:t>Readthedocs.io</a:t>
            </a:r>
            <a:r>
              <a:rPr lang="en-GB" dirty="0"/>
              <a:t>, 2025. https://rosco.readthedocs.io/en/latest/source/standard_use.html# (accessed Sep. 09, 2025).</a:t>
            </a:r>
          </a:p>
          <a:p>
            <a:endParaRPr lang="en-GB" dirty="0"/>
          </a:p>
          <a:p>
            <a:r>
              <a:rPr lang="en-GB" dirty="0"/>
              <a:t>[2] P. Bortolotti </a:t>
            </a:r>
            <a:r>
              <a:rPr lang="en-GB" i="1" dirty="0"/>
              <a:t>et al.</a:t>
            </a:r>
            <a:r>
              <a:rPr lang="en-GB" dirty="0"/>
              <a:t>, “IEA Wind TCP Task 37: Systems Engineering in Wind Energy - WP2.1 Reference Wind Turbines,” </a:t>
            </a:r>
            <a:r>
              <a:rPr lang="en-GB" i="1" dirty="0"/>
              <a:t>OSTI OAI (U.S. Department of Energy Office of Scientific and Technical Information)</a:t>
            </a:r>
            <a:r>
              <a:rPr lang="en-GB" dirty="0"/>
              <a:t>, May 2019, </a:t>
            </a:r>
            <a:r>
              <a:rPr lang="en-GB" dirty="0" err="1"/>
              <a:t>doi</a:t>
            </a:r>
            <a:r>
              <a:rPr lang="en-GB" dirty="0"/>
              <a:t>: </a:t>
            </a:r>
            <a:r>
              <a:rPr lang="en-GB" dirty="0">
                <a:hlinkClick r:id="rId3"/>
              </a:rPr>
              <a:t>https://doi.org/10.2172/1529216</a:t>
            </a:r>
            <a:r>
              <a:rPr lang="en-GB" dirty="0"/>
              <a:t>.</a:t>
            </a:r>
          </a:p>
          <a:p>
            <a:endParaRPr lang="en-GB" dirty="0"/>
          </a:p>
          <a:p>
            <a:r>
              <a:rPr lang="en-GB" dirty="0"/>
              <a:t>‌</a:t>
            </a:r>
          </a:p>
          <a:p>
            <a:endParaRPr lang="en-GB" dirty="0"/>
          </a:p>
          <a:p>
            <a:r>
              <a:rPr lang="en-GB" dirty="0"/>
              <a:t>‌</a:t>
            </a:r>
          </a:p>
          <a:p>
            <a:endParaRPr lang="it-IT" dirty="0"/>
          </a:p>
        </p:txBody>
      </p:sp>
      <p:sp>
        <p:nvSpPr>
          <p:cNvPr id="2" name="Titel 1">
            <a:extLst>
              <a:ext uri="{FF2B5EF4-FFF2-40B4-BE49-F238E27FC236}">
                <a16:creationId xmlns:a16="http://schemas.microsoft.com/office/drawing/2014/main" id="{8F530A6C-7201-E5A9-2B21-4DC0A5D2CDF4}"/>
              </a:ext>
            </a:extLst>
          </p:cNvPr>
          <p:cNvSpPr>
            <a:spLocks noGrp="1"/>
          </p:cNvSpPr>
          <p:nvPr>
            <p:ph type="title"/>
          </p:nvPr>
        </p:nvSpPr>
        <p:spPr>
          <a:xfrm>
            <a:off x="484417" y="502853"/>
            <a:ext cx="8434499" cy="712728"/>
          </a:xfrm>
        </p:spPr>
        <p:txBody>
          <a:bodyPr>
            <a:normAutofit fontScale="90000"/>
          </a:bodyPr>
          <a:lstStyle/>
          <a:p>
            <a:r>
              <a:rPr lang="de-DE" dirty="0"/>
              <a:t>Bibliography - Feedback Control System</a:t>
            </a:r>
          </a:p>
        </p:txBody>
      </p:sp>
      <p:cxnSp>
        <p:nvCxnSpPr>
          <p:cNvPr id="6" name="Straight Connector 5">
            <a:extLst>
              <a:ext uri="{FF2B5EF4-FFF2-40B4-BE49-F238E27FC236}">
                <a16:creationId xmlns:a16="http://schemas.microsoft.com/office/drawing/2014/main" id="{2DF8FCA9-E7AD-CC90-56A2-5AFD26CB447E}"/>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Slide Number Placeholder 5">
            <a:extLst>
              <a:ext uri="{FF2B5EF4-FFF2-40B4-BE49-F238E27FC236}">
                <a16:creationId xmlns:a16="http://schemas.microsoft.com/office/drawing/2014/main" id="{5203A045-BC66-296F-A818-9C322182B119}"/>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149</a:t>
            </a:fld>
            <a:endParaRPr lang="en-GB" sz="1400" dirty="0">
              <a:solidFill>
                <a:schemeClr val="bg1"/>
              </a:solidFill>
            </a:endParaRPr>
          </a:p>
        </p:txBody>
      </p:sp>
    </p:spTree>
    <p:extLst>
      <p:ext uri="{BB962C8B-B14F-4D97-AF65-F5344CB8AC3E}">
        <p14:creationId xmlns:p14="http://schemas.microsoft.com/office/powerpoint/2010/main" val="1628262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6583C-5383-3EB9-72CE-5956E4F8A585}"/>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ED215A4-AAA9-53DA-4BF4-59CE385BAE28}"/>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FF67369F-7BA4-45E2-8CEA-718B0EFF204C}"/>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930DCF1B-A8D9-B2A1-6951-78F6C5035493}"/>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BAAA958-52E1-EFDD-D1CA-4973EC62E58E}"/>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C8CB2D36-135F-A192-69D2-DDAF7EB206F5}"/>
              </a:ext>
            </a:extLst>
          </p:cNvPr>
          <p:cNvSpPr>
            <a:spLocks noGrp="1"/>
          </p:cNvSpPr>
          <p:nvPr>
            <p:ph type="title"/>
          </p:nvPr>
        </p:nvSpPr>
        <p:spPr>
          <a:xfrm>
            <a:off x="484416" y="502853"/>
            <a:ext cx="9916884" cy="712728"/>
          </a:xfrm>
        </p:spPr>
        <p:txBody>
          <a:bodyPr>
            <a:normAutofit/>
          </a:bodyPr>
          <a:lstStyle/>
          <a:p>
            <a:r>
              <a:rPr lang="de-DE" dirty="0">
                <a:latin typeface="Times New Roman" panose="02020603050405020304" pitchFamily="18" charset="0"/>
                <a:cs typeface="Times New Roman" panose="02020603050405020304" pitchFamily="18" charset="0"/>
              </a:rPr>
              <a:t>5-iv. Market </a:t>
            </a:r>
            <a:r>
              <a:rPr lang="de-DE" dirty="0" err="1">
                <a:latin typeface="Times New Roman" panose="02020603050405020304" pitchFamily="18" charset="0"/>
                <a:cs typeface="Times New Roman" panose="02020603050405020304" pitchFamily="18" charset="0"/>
              </a:rPr>
              <a:t>investigation</a:t>
            </a:r>
            <a:endParaRPr lang="en-US" dirty="0" err="1">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08869658-9921-D607-D8EB-1ECCDB50A1F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15</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DC323ECF-830F-3115-ACAD-69035B4B133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59C48C6-C52F-7C46-86C2-FA0CD757F9C6}"/>
              </a:ext>
            </a:extLst>
          </p:cNvPr>
          <p:cNvSpPr txBox="1"/>
          <p:nvPr/>
        </p:nvSpPr>
        <p:spPr>
          <a:xfrm>
            <a:off x="486825" y="1217212"/>
            <a:ext cx="11221252" cy="181588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r>
              <a:rPr lang="it-IT" sz="2000" b="1" dirty="0">
                <a:latin typeface="Times New Roman" panose="02020603050405020304" pitchFamily="18" charset="0"/>
                <a:cs typeface="Times New Roman" panose="02020603050405020304" pitchFamily="18" charset="0"/>
              </a:rPr>
              <a:t>Turbine </a:t>
            </a:r>
            <a:r>
              <a:rPr lang="it-IT" sz="2000" b="1" dirty="0" err="1">
                <a:latin typeface="Times New Roman" panose="02020603050405020304" pitchFamily="18" charset="0"/>
                <a:cs typeface="Times New Roman" panose="02020603050405020304" pitchFamily="18" charset="0"/>
              </a:rPr>
              <a:t>competition</a:t>
            </a:r>
            <a:r>
              <a:rPr lang="it-IT" sz="2000" b="1" dirty="0">
                <a:latin typeface="Times New Roman" panose="02020603050405020304" pitchFamily="18" charset="0"/>
                <a:cs typeface="Times New Roman" panose="02020603050405020304" pitchFamily="18" charset="0"/>
              </a:rPr>
              <a:t> in the IEC-Class: IIIA</a:t>
            </a:r>
          </a:p>
          <a:p>
            <a:pPr marL="342900" indent="-34290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graphicFrame>
        <p:nvGraphicFramePr>
          <p:cNvPr id="3" name="Tabelle 2">
            <a:extLst>
              <a:ext uri="{FF2B5EF4-FFF2-40B4-BE49-F238E27FC236}">
                <a16:creationId xmlns:a16="http://schemas.microsoft.com/office/drawing/2014/main" id="{C4DE90D4-C3D8-46C0-AC8A-C8F4E31FCBFA}"/>
              </a:ext>
            </a:extLst>
          </p:cNvPr>
          <p:cNvGraphicFramePr>
            <a:graphicFrameLocks noGrp="1"/>
          </p:cNvGraphicFramePr>
          <p:nvPr>
            <p:extLst>
              <p:ext uri="{D42A27DB-BD31-4B8C-83A1-F6EECF244321}">
                <p14:modId xmlns:p14="http://schemas.microsoft.com/office/powerpoint/2010/main" val="3633402271"/>
              </p:ext>
            </p:extLst>
          </p:nvPr>
        </p:nvGraphicFramePr>
        <p:xfrm>
          <a:off x="2854835" y="2125153"/>
          <a:ext cx="6195113" cy="3992444"/>
        </p:xfrm>
        <a:graphic>
          <a:graphicData uri="http://schemas.openxmlformats.org/drawingml/2006/table">
            <a:tbl>
              <a:tblPr firstRow="1" firstCol="1" bandRow="1"/>
              <a:tblGrid>
                <a:gridCol w="2068037">
                  <a:extLst>
                    <a:ext uri="{9D8B030D-6E8A-4147-A177-3AD203B41FA5}">
                      <a16:colId xmlns:a16="http://schemas.microsoft.com/office/drawing/2014/main" val="2495624918"/>
                    </a:ext>
                  </a:extLst>
                </a:gridCol>
                <a:gridCol w="2063538">
                  <a:extLst>
                    <a:ext uri="{9D8B030D-6E8A-4147-A177-3AD203B41FA5}">
                      <a16:colId xmlns:a16="http://schemas.microsoft.com/office/drawing/2014/main" val="3598618850"/>
                    </a:ext>
                  </a:extLst>
                </a:gridCol>
                <a:gridCol w="2063538">
                  <a:extLst>
                    <a:ext uri="{9D8B030D-6E8A-4147-A177-3AD203B41FA5}">
                      <a16:colId xmlns:a16="http://schemas.microsoft.com/office/drawing/2014/main" val="2330205164"/>
                    </a:ext>
                  </a:extLst>
                </a:gridCol>
              </a:tblGrid>
              <a:tr h="456634">
                <a:tc>
                  <a:txBody>
                    <a:bodyPr/>
                    <a:lstStyle/>
                    <a:p>
                      <a:pPr algn="ctr">
                        <a:lnSpc>
                          <a:spcPct val="115000"/>
                        </a:lnSpc>
                        <a:spcAft>
                          <a:spcPts val="800"/>
                        </a:spcAft>
                      </a:pPr>
                      <a:r>
                        <a:rPr lang="it-IT" sz="1200" b="1" dirty="0">
                          <a:effectLst/>
                          <a:latin typeface="Aptos" panose="020B0004020202020204" pitchFamily="34" charset="0"/>
                          <a:ea typeface="Aptos" panose="020B0004020202020204" pitchFamily="34" charset="0"/>
                          <a:cs typeface="Arial" panose="020B0604020202020204" pitchFamily="34" charset="0"/>
                        </a:rPr>
                        <a:t>Turbine </a:t>
                      </a:r>
                      <a:r>
                        <a:rPr lang="it-IT" sz="1200" b="1" dirty="0" err="1">
                          <a:effectLst/>
                          <a:latin typeface="Aptos" panose="020B0004020202020204" pitchFamily="34" charset="0"/>
                          <a:ea typeface="Aptos" panose="020B0004020202020204" pitchFamily="34" charset="0"/>
                          <a:cs typeface="Arial" panose="020B0604020202020204" pitchFamily="34" charset="0"/>
                        </a:rPr>
                        <a:t>manufacturer</a:t>
                      </a:r>
                      <a:endParaRPr lang="de-DE" sz="1200" b="1"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b="1" dirty="0" err="1">
                          <a:effectLst/>
                          <a:latin typeface="Aptos" panose="020B0004020202020204" pitchFamily="34" charset="0"/>
                          <a:ea typeface="Aptos" panose="020B0004020202020204" pitchFamily="34" charset="0"/>
                          <a:cs typeface="Arial" panose="020B0604020202020204" pitchFamily="34" charset="0"/>
                        </a:rPr>
                        <a:t>Type</a:t>
                      </a:r>
                      <a:r>
                        <a:rPr lang="it-IT" sz="1200" b="1" dirty="0">
                          <a:effectLst/>
                          <a:latin typeface="Aptos" panose="020B0004020202020204" pitchFamily="34" charset="0"/>
                          <a:ea typeface="Aptos" panose="020B0004020202020204" pitchFamily="34" charset="0"/>
                          <a:cs typeface="Arial" panose="020B0604020202020204" pitchFamily="34" charset="0"/>
                        </a:rPr>
                        <a:t> in the IEC-Class IIIA</a:t>
                      </a:r>
                      <a:endParaRPr lang="de-DE" sz="1200" b="1"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b="1" dirty="0">
                          <a:effectLst/>
                          <a:latin typeface="Aptos" panose="020B0004020202020204" pitchFamily="34" charset="0"/>
                          <a:ea typeface="Aptos" panose="020B0004020202020204" pitchFamily="34" charset="0"/>
                          <a:cs typeface="Arial" panose="020B0604020202020204" pitchFamily="34" charset="0"/>
                        </a:rPr>
                        <a:t>Power in MW</a:t>
                      </a:r>
                      <a:endParaRPr lang="de-DE" sz="1200" b="1"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1465171"/>
                  </a:ext>
                </a:extLst>
              </a:tr>
              <a:tr h="504000">
                <a:tc>
                  <a:txBody>
                    <a:bodyPr/>
                    <a:lstStyle/>
                    <a:p>
                      <a:pPr algn="ctr">
                        <a:lnSpc>
                          <a:spcPct val="115000"/>
                        </a:lnSpc>
                        <a:spcAft>
                          <a:spcPts val="800"/>
                        </a:spcAft>
                      </a:pPr>
                      <a:r>
                        <a:rPr lang="it-IT" sz="1200">
                          <a:effectLst/>
                          <a:latin typeface="Aptos" panose="020B0004020202020204" pitchFamily="34" charset="0"/>
                          <a:ea typeface="Aptos" panose="020B0004020202020204" pitchFamily="34" charset="0"/>
                          <a:cs typeface="Arial" panose="020B0604020202020204" pitchFamily="34" charset="0"/>
                        </a:rPr>
                        <a:t>Vestas</a:t>
                      </a:r>
                      <a:endParaRPr lang="de-DE" sz="12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V136-3.45</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3.45</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941811"/>
                  </a:ext>
                </a:extLst>
              </a:tr>
              <a:tr h="504000">
                <a:tc rowSpan="2">
                  <a:txBody>
                    <a:bodyPr/>
                    <a:lstStyle/>
                    <a:p>
                      <a:pPr algn="ctr">
                        <a:lnSpc>
                          <a:spcPct val="115000"/>
                        </a:lnSpc>
                        <a:spcAft>
                          <a:spcPts val="800"/>
                        </a:spcAft>
                      </a:pPr>
                      <a:r>
                        <a:rPr lang="it-IT" sz="1200">
                          <a:effectLst/>
                          <a:latin typeface="Aptos" panose="020B0004020202020204" pitchFamily="34" charset="0"/>
                          <a:ea typeface="Aptos" panose="020B0004020202020204" pitchFamily="34" charset="0"/>
                          <a:cs typeface="Arial" panose="020B0604020202020204" pitchFamily="34" charset="0"/>
                        </a:rPr>
                        <a:t>Enercon</a:t>
                      </a:r>
                      <a:endParaRPr lang="de-DE" sz="12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a:effectLst/>
                          <a:latin typeface="Aptos" panose="020B0004020202020204" pitchFamily="34" charset="0"/>
                          <a:ea typeface="Aptos" panose="020B0004020202020204" pitchFamily="34" charset="0"/>
                          <a:cs typeface="Arial" panose="020B0604020202020204" pitchFamily="34" charset="0"/>
                        </a:rPr>
                        <a:t>E-138 EP3</a:t>
                      </a:r>
                      <a:endParaRPr lang="de-DE" sz="12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4.2</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63394"/>
                  </a:ext>
                </a:extLst>
              </a:tr>
              <a:tr h="504000">
                <a:tc vMerge="1">
                  <a:txBody>
                    <a:bodyPr/>
                    <a:lstStyle/>
                    <a:p>
                      <a:endParaRPr lang="de-DE"/>
                    </a:p>
                  </a:txBody>
                  <a:tcPr/>
                </a:tc>
                <a:tc>
                  <a:txBody>
                    <a:bodyPr/>
                    <a:lstStyle/>
                    <a:p>
                      <a:pPr algn="ctr">
                        <a:lnSpc>
                          <a:spcPct val="115000"/>
                        </a:lnSpc>
                        <a:spcAft>
                          <a:spcPts val="800"/>
                        </a:spcAft>
                      </a:pPr>
                      <a:r>
                        <a:rPr lang="it-IT" sz="1200">
                          <a:effectLst/>
                          <a:latin typeface="Aptos" panose="020B0004020202020204" pitchFamily="34" charset="0"/>
                          <a:ea typeface="Aptos" panose="020B0004020202020204" pitchFamily="34" charset="0"/>
                          <a:cs typeface="Arial" panose="020B0604020202020204" pitchFamily="34" charset="0"/>
                        </a:rPr>
                        <a:t>E-160 EP5</a:t>
                      </a:r>
                      <a:endParaRPr lang="de-DE" sz="12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5.56</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091301"/>
                  </a:ext>
                </a:extLst>
              </a:tr>
              <a:tr h="504000">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Siemens Gamesa</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SG 4.3-140</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4.25</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719249"/>
                  </a:ext>
                </a:extLst>
              </a:tr>
              <a:tr h="504000">
                <a:tc rowSpan="2">
                  <a:txBody>
                    <a:bodyPr/>
                    <a:lstStyle/>
                    <a:p>
                      <a:pPr algn="ctr">
                        <a:lnSpc>
                          <a:spcPct val="115000"/>
                        </a:lnSpc>
                        <a:spcAft>
                          <a:spcPts val="800"/>
                        </a:spcAft>
                      </a:pPr>
                      <a:r>
                        <a:rPr lang="it-IT" sz="1200" dirty="0" err="1">
                          <a:effectLst/>
                          <a:latin typeface="Aptos" panose="020B0004020202020204" pitchFamily="34" charset="0"/>
                          <a:ea typeface="Aptos" panose="020B0004020202020204" pitchFamily="34" charset="0"/>
                          <a:cs typeface="Arial" panose="020B0604020202020204" pitchFamily="34" charset="0"/>
                        </a:rPr>
                        <a:t>Goldwind</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a:effectLst/>
                          <a:latin typeface="Aptos" panose="020B0004020202020204" pitchFamily="34" charset="0"/>
                          <a:ea typeface="Aptos" panose="020B0004020202020204" pitchFamily="34" charset="0"/>
                          <a:cs typeface="Arial" panose="020B0604020202020204" pitchFamily="34" charset="0"/>
                        </a:rPr>
                        <a:t>GW140/3000</a:t>
                      </a:r>
                      <a:endParaRPr lang="de-DE" sz="12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3.0</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5710935"/>
                  </a:ext>
                </a:extLst>
              </a:tr>
              <a:tr h="504000">
                <a:tc vMerge="1">
                  <a:txBody>
                    <a:bodyPr/>
                    <a:lstStyle/>
                    <a:p>
                      <a:endParaRPr lang="de-DE"/>
                    </a:p>
                  </a:txBody>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GW140/3400</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3.4</a:t>
                      </a:r>
                      <a:endParaRPr lang="de-DE" sz="1200" dirty="0">
                        <a:effectLst/>
                        <a:latin typeface="Aptos" panose="020B0004020202020204" pitchFamily="34" charset="0"/>
                        <a:ea typeface="Aptos" panose="020B0004020202020204" pitchFamily="34" charset="0"/>
                        <a:cs typeface="Arial" panose="020B0604020202020204" pitchFamily="34" charset="0"/>
                      </a:endParaRPr>
                    </a:p>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 </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5064062"/>
                  </a:ext>
                </a:extLst>
              </a:tr>
              <a:tr h="504000">
                <a:tc>
                  <a:txBody>
                    <a:bodyPr/>
                    <a:lstStyle/>
                    <a:p>
                      <a:pPr algn="ctr">
                        <a:lnSpc>
                          <a:spcPct val="115000"/>
                        </a:lnSpc>
                        <a:spcAft>
                          <a:spcPts val="800"/>
                        </a:spcAft>
                      </a:pPr>
                      <a:r>
                        <a:rPr lang="it-IT" sz="1200" dirty="0" err="1">
                          <a:effectLst/>
                          <a:latin typeface="Aptos" panose="020B0004020202020204" pitchFamily="34" charset="0"/>
                          <a:ea typeface="Aptos" panose="020B0004020202020204" pitchFamily="34" charset="0"/>
                          <a:cs typeface="Arial" panose="020B0604020202020204" pitchFamily="34" charset="0"/>
                        </a:rPr>
                        <a:t>Suzlon</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a:effectLst/>
                          <a:latin typeface="Aptos" panose="020B0004020202020204" pitchFamily="34" charset="0"/>
                          <a:ea typeface="Aptos" panose="020B0004020202020204" pitchFamily="34" charset="0"/>
                          <a:cs typeface="Arial" panose="020B0604020202020204" pitchFamily="34" charset="0"/>
                        </a:rPr>
                        <a:t>S111/2100</a:t>
                      </a:r>
                      <a:endParaRPr lang="de-DE" sz="12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800"/>
                        </a:spcAft>
                      </a:pPr>
                      <a:r>
                        <a:rPr lang="it-IT" sz="1200" dirty="0">
                          <a:effectLst/>
                          <a:latin typeface="Aptos" panose="020B0004020202020204" pitchFamily="34" charset="0"/>
                          <a:ea typeface="Aptos" panose="020B0004020202020204" pitchFamily="34" charset="0"/>
                          <a:cs typeface="Arial" panose="020B0604020202020204" pitchFamily="34" charset="0"/>
                        </a:rPr>
                        <a:t>2.1</a:t>
                      </a:r>
                      <a:endParaRPr lang="de-DE" sz="12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9555365"/>
                  </a:ext>
                </a:extLst>
              </a:tr>
            </a:tbl>
          </a:graphicData>
        </a:graphic>
      </p:graphicFrame>
      <p:sp>
        <p:nvSpPr>
          <p:cNvPr id="5" name="Textfeld 4">
            <a:extLst>
              <a:ext uri="{FF2B5EF4-FFF2-40B4-BE49-F238E27FC236}">
                <a16:creationId xmlns:a16="http://schemas.microsoft.com/office/drawing/2014/main" id="{56D1A1CE-F9EF-FBAA-30E7-A1A24559709B}"/>
              </a:ext>
            </a:extLst>
          </p:cNvPr>
          <p:cNvSpPr txBox="1"/>
          <p:nvPr/>
        </p:nvSpPr>
        <p:spPr>
          <a:xfrm>
            <a:off x="484414" y="6105057"/>
            <a:ext cx="4144736" cy="307777"/>
          </a:xfrm>
          <a:prstGeom prst="rect">
            <a:avLst/>
          </a:prstGeom>
          <a:noFill/>
        </p:spPr>
        <p:txBody>
          <a:bodyPr wrap="square" rtlCol="0">
            <a:spAutoFit/>
          </a:bodyPr>
          <a:lstStyle/>
          <a:p>
            <a:r>
              <a:rPr lang="de-DE" sz="1400" dirty="0"/>
              <a:t>[15], [16], [17], [18], [19], [20], [21]</a:t>
            </a:r>
          </a:p>
        </p:txBody>
      </p:sp>
    </p:spTree>
    <p:extLst>
      <p:ext uri="{BB962C8B-B14F-4D97-AF65-F5344CB8AC3E}">
        <p14:creationId xmlns:p14="http://schemas.microsoft.com/office/powerpoint/2010/main" val="25923976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94E8-15D4-E424-A037-5B490D05D22D}"/>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E1D7487C-EEF3-0B49-8850-A6BB06C4F8C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F88AF2D2-0DDB-163C-9AE2-A313FBCFC07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220CCB4-DDC4-DFD8-9841-A43801440101}"/>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C401C8AB-0565-E59E-0523-B96AA7B1329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4D31B811-CC6B-B339-73A2-2565E200CE52}"/>
              </a:ext>
            </a:extLst>
          </p:cNvPr>
          <p:cNvSpPr>
            <a:spLocks noGrp="1"/>
          </p:cNvSpPr>
          <p:nvPr>
            <p:ph type="title"/>
          </p:nvPr>
        </p:nvSpPr>
        <p:spPr>
          <a:xfrm>
            <a:off x="484417" y="502853"/>
            <a:ext cx="7520099" cy="712728"/>
          </a:xfrm>
        </p:spPr>
        <p:txBody>
          <a:bodyPr>
            <a:normAutofit fontScale="90000"/>
          </a:bodyPr>
          <a:lstStyle/>
          <a:p>
            <a:r>
              <a:rPr lang="de-DE" dirty="0"/>
              <a:t>Bibliography Lidar Assisted Control</a:t>
            </a:r>
          </a:p>
        </p:txBody>
      </p:sp>
      <p:cxnSp>
        <p:nvCxnSpPr>
          <p:cNvPr id="6" name="Straight Connector 5">
            <a:extLst>
              <a:ext uri="{FF2B5EF4-FFF2-40B4-BE49-F238E27FC236}">
                <a16:creationId xmlns:a16="http://schemas.microsoft.com/office/drawing/2014/main" id="{8C35A78F-535C-0B99-F076-5F9F378D186E}"/>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C38305E-8D77-A9F0-5A2A-65E4FA7000BF}"/>
              </a:ext>
            </a:extLst>
          </p:cNvPr>
          <p:cNvSpPr txBox="1"/>
          <p:nvPr/>
        </p:nvSpPr>
        <p:spPr>
          <a:xfrm>
            <a:off x="658761" y="2122556"/>
            <a:ext cx="9665109" cy="1754326"/>
          </a:xfrm>
          <a:prstGeom prst="rect">
            <a:avLst/>
          </a:prstGeom>
          <a:noFill/>
        </p:spPr>
        <p:txBody>
          <a:bodyPr wrap="square">
            <a:spAutoFit/>
          </a:bodyPr>
          <a:lstStyle/>
          <a:p>
            <a:pPr marL="285750" indent="-285750">
              <a:buFont typeface="Arial" panose="020B0604020202020204" pitchFamily="34" charset="0"/>
              <a:buChar char="•"/>
            </a:pPr>
            <a:r>
              <a:rPr lang="en-US" dirty="0"/>
              <a:t>Schlipf, D., Simley, E., Lemmer, F., Pao, L., &amp; Cheng, P. W. (2015). Collective pitch feedforward control of floating wind turbines using lidar. </a:t>
            </a:r>
            <a:r>
              <a:rPr lang="en-US" i="1" dirty="0"/>
              <a:t>Journal of Ocean and Wind Energy, 2</a:t>
            </a:r>
            <a:r>
              <a:rPr lang="en-US" dirty="0"/>
              <a:t>, 223–230</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Canet, H., Loew, S., &amp; </a:t>
            </a:r>
            <a:r>
              <a:rPr lang="en-US" dirty="0" err="1"/>
              <a:t>Bottasso</a:t>
            </a:r>
            <a:r>
              <a:rPr lang="en-US" dirty="0"/>
              <a:t>, C. L. (2021). What are the benefits of lidar-assisted control in the design of a wind turbine? </a:t>
            </a:r>
            <a:r>
              <a:rPr lang="en-US" i="1" dirty="0"/>
              <a:t>Wind Energy Science, 6</a:t>
            </a:r>
            <a:r>
              <a:rPr lang="en-US" dirty="0"/>
              <a:t>(5), 1325–1340</a:t>
            </a:r>
          </a:p>
        </p:txBody>
      </p:sp>
      <p:sp>
        <p:nvSpPr>
          <p:cNvPr id="3" name="Slide Number Placeholder 5">
            <a:extLst>
              <a:ext uri="{FF2B5EF4-FFF2-40B4-BE49-F238E27FC236}">
                <a16:creationId xmlns:a16="http://schemas.microsoft.com/office/drawing/2014/main" id="{8FD595D0-C02A-C6E3-4902-A20A5087473A}"/>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150</a:t>
            </a:fld>
            <a:endParaRPr lang="en-GB" sz="1400" dirty="0">
              <a:solidFill>
                <a:schemeClr val="bg1"/>
              </a:solidFill>
            </a:endParaRPr>
          </a:p>
        </p:txBody>
      </p:sp>
    </p:spTree>
    <p:extLst>
      <p:ext uri="{BB962C8B-B14F-4D97-AF65-F5344CB8AC3E}">
        <p14:creationId xmlns:p14="http://schemas.microsoft.com/office/powerpoint/2010/main" val="36282190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p:txBody>
          <a:bodyPr>
            <a:normAutofit/>
          </a:bodyPr>
          <a:lstStyle/>
          <a:p>
            <a:r>
              <a:rPr lang="de-DE" b="1" dirty="0">
                <a:latin typeface="Times New Roman" panose="02020603050405020304" pitchFamily="18" charset="0"/>
                <a:cs typeface="Times New Roman" panose="02020603050405020304" pitchFamily="18" charset="0"/>
              </a:rPr>
              <a:t>Bibliography – Rotor Blade Design</a:t>
            </a:r>
          </a:p>
        </p:txBody>
      </p:sp>
      <p:sp>
        <p:nvSpPr>
          <p:cNvPr id="3" name="Content Placeholder 2">
            <a:extLst>
              <a:ext uri="{FF2B5EF4-FFF2-40B4-BE49-F238E27FC236}">
                <a16:creationId xmlns:a16="http://schemas.microsoft.com/office/drawing/2014/main" id="{AFB99C6B-0E1D-47D1-84BF-85B2AFA993CE}"/>
              </a:ext>
            </a:extLst>
          </p:cNvPr>
          <p:cNvSpPr>
            <a:spLocks noGrp="1"/>
          </p:cNvSpPr>
          <p:nvPr>
            <p:ph idx="1"/>
          </p:nvPr>
        </p:nvSpPr>
        <p:spPr/>
        <p:txBody>
          <a:bodyPr>
            <a:normAutofit/>
          </a:bodyPr>
          <a:lstStyle/>
          <a:p>
            <a:pPr>
              <a:buFont typeface="Wingdings" panose="05000000000000000000" pitchFamily="2" charset="2"/>
              <a:buChar char="§"/>
            </a:pPr>
            <a:r>
              <a:rPr lang="en-IN" sz="1800" dirty="0">
                <a:latin typeface="Times New Roman" panose="02020603050405020304" pitchFamily="18" charset="0"/>
                <a:cs typeface="Times New Roman" panose="02020603050405020304" pitchFamily="18" charset="0"/>
              </a:rPr>
              <a:t>McGugan, M. (2016). </a:t>
            </a:r>
            <a:r>
              <a:rPr lang="en-IN" sz="1800" i="1" dirty="0">
                <a:latin typeface="Times New Roman" panose="02020603050405020304" pitchFamily="18" charset="0"/>
                <a:cs typeface="Times New Roman" panose="02020603050405020304" pitchFamily="18" charset="0"/>
              </a:rPr>
              <a:t>Design of Wind Turbine Blades</a:t>
            </a:r>
            <a:r>
              <a:rPr lang="en-IN" sz="1800" dirty="0">
                <a:latin typeface="Times New Roman" panose="02020603050405020304" pitchFamily="18" charset="0"/>
                <a:cs typeface="Times New Roman" panose="02020603050405020304" pitchFamily="18" charset="0"/>
              </a:rPr>
              <a:t>. In W. </a:t>
            </a:r>
            <a:r>
              <a:rPr lang="en-IN" sz="1800" dirty="0" err="1">
                <a:latin typeface="Times New Roman" panose="02020603050405020304" pitchFamily="18" charset="0"/>
                <a:cs typeface="Times New Roman" panose="02020603050405020304" pitchFamily="18" charset="0"/>
              </a:rPr>
              <a:t>Ostachowicz</a:t>
            </a:r>
            <a:r>
              <a:rPr lang="en-IN" sz="1800" dirty="0">
                <a:latin typeface="Times New Roman" panose="02020603050405020304" pitchFamily="18" charset="0"/>
                <a:cs typeface="Times New Roman" panose="02020603050405020304" pitchFamily="18" charset="0"/>
              </a:rPr>
              <a:t> et al. (Eds.), </a:t>
            </a:r>
            <a:r>
              <a:rPr lang="en-IN" sz="1800" b="1" dirty="0">
                <a:latin typeface="Times New Roman" panose="02020603050405020304" pitchFamily="18" charset="0"/>
                <a:cs typeface="Times New Roman" panose="02020603050405020304" pitchFamily="18" charset="0"/>
              </a:rPr>
              <a:t>MARE-WINT</a:t>
            </a:r>
            <a:r>
              <a:rPr lang="en-IN" sz="1800" dirty="0">
                <a:latin typeface="Times New Roman" panose="02020603050405020304" pitchFamily="18" charset="0"/>
                <a:cs typeface="Times New Roman" panose="02020603050405020304" pitchFamily="18" charset="0"/>
              </a:rPr>
              <a:t> (pp. 13–32). Springer.</a:t>
            </a:r>
          </a:p>
          <a:p>
            <a:pPr>
              <a:buFont typeface="Wingdings" panose="05000000000000000000" pitchFamily="2" charset="2"/>
              <a:buChar char="§"/>
            </a:pPr>
            <a:r>
              <a:rPr lang="en-IN" sz="1800" dirty="0">
                <a:latin typeface="Times New Roman" panose="02020603050405020304" pitchFamily="18" charset="0"/>
                <a:cs typeface="Times New Roman" panose="02020603050405020304" pitchFamily="18" charset="0"/>
              </a:rPr>
              <a:t>Firoozi, A. A., Hejazi, F., &amp; Firoozi, A. A. (2024). </a:t>
            </a:r>
            <a:r>
              <a:rPr lang="en-IN" sz="1800" i="1" dirty="0">
                <a:latin typeface="Times New Roman" panose="02020603050405020304" pitchFamily="18" charset="0"/>
                <a:cs typeface="Times New Roman" panose="02020603050405020304" pitchFamily="18" charset="0"/>
              </a:rPr>
              <a:t>Advancing Wind Energy Efficiency: A Systematic Review of Aerodynamic Optimization in Wind Turbine Blade Design</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Energies, 17</a:t>
            </a:r>
            <a:r>
              <a:rPr lang="en-IN" sz="1800" dirty="0">
                <a:latin typeface="Times New Roman" panose="02020603050405020304" pitchFamily="18" charset="0"/>
                <a:cs typeface="Times New Roman" panose="02020603050405020304" pitchFamily="18" charset="0"/>
              </a:rPr>
              <a:t>(2919).</a:t>
            </a:r>
          </a:p>
          <a:p>
            <a:pPr>
              <a:buFont typeface="Wingdings" panose="05000000000000000000" pitchFamily="2" charset="2"/>
              <a:buChar char="§"/>
            </a:pPr>
            <a:r>
              <a:rPr lang="en-IN" sz="1800" dirty="0">
                <a:latin typeface="Times New Roman" panose="02020603050405020304" pitchFamily="18" charset="0"/>
                <a:cs typeface="Times New Roman" panose="02020603050405020304" pitchFamily="18" charset="0"/>
              </a:rPr>
              <a:t>Matsson, J. E., Voth, J., McCain, C. A., &amp; McGraw, C. (2016, June). </a:t>
            </a:r>
            <a:r>
              <a:rPr lang="en-IN" sz="1800" i="1" dirty="0">
                <a:latin typeface="Times New Roman" panose="02020603050405020304" pitchFamily="18" charset="0"/>
                <a:cs typeface="Times New Roman" panose="02020603050405020304" pitchFamily="18" charset="0"/>
              </a:rPr>
              <a:t>Aerodynamic Performance of the NACA 2412 </a:t>
            </a:r>
            <a:r>
              <a:rPr lang="en-IN" sz="1800" i="1" dirty="0" err="1">
                <a:latin typeface="Times New Roman" panose="02020603050405020304" pitchFamily="18" charset="0"/>
                <a:cs typeface="Times New Roman" panose="02020603050405020304" pitchFamily="18" charset="0"/>
              </a:rPr>
              <a:t>Airfoil</a:t>
            </a:r>
            <a:r>
              <a:rPr lang="en-IN" sz="1800" i="1" dirty="0">
                <a:latin typeface="Times New Roman" panose="02020603050405020304" pitchFamily="18" charset="0"/>
                <a:cs typeface="Times New Roman" panose="02020603050405020304" pitchFamily="18" charset="0"/>
              </a:rPr>
              <a:t> at Low Reynolds Number</a:t>
            </a:r>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American Society for Engineering Education (ASEE) Conference Paper</a:t>
            </a:r>
            <a:r>
              <a:rPr lang="en-IN" sz="18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IN" sz="1800" dirty="0">
                <a:latin typeface="Times New Roman" panose="02020603050405020304" pitchFamily="18" charset="0"/>
                <a:cs typeface="Times New Roman" panose="02020603050405020304" pitchFamily="18" charset="0"/>
              </a:rPr>
              <a:t>Schubel, P. J., &amp; Crossley, R. J. (2012). Wind Turbine Blade Design. </a:t>
            </a:r>
            <a:r>
              <a:rPr lang="en-IN" sz="1800" i="1" dirty="0">
                <a:latin typeface="Times New Roman" panose="02020603050405020304" pitchFamily="18" charset="0"/>
                <a:cs typeface="Times New Roman" panose="02020603050405020304" pitchFamily="18" charset="0"/>
              </a:rPr>
              <a:t>Energies, 5</a:t>
            </a:r>
            <a:r>
              <a:rPr lang="en-IN" sz="1800" dirty="0">
                <a:latin typeface="Times New Roman" panose="02020603050405020304" pitchFamily="18" charset="0"/>
                <a:cs typeface="Times New Roman" panose="02020603050405020304" pitchFamily="18" charset="0"/>
              </a:rPr>
              <a:t>(9), 3425–3449.</a:t>
            </a:r>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6508" y="1398021"/>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49B99542-1D3C-C8E4-0C13-95A25836E8EB}"/>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151</a:t>
            </a:fld>
            <a:endParaRPr lang="en-GB" sz="1400" dirty="0">
              <a:solidFill>
                <a:schemeClr val="bg1"/>
              </a:solidFill>
            </a:endParaRPr>
          </a:p>
        </p:txBody>
      </p:sp>
    </p:spTree>
    <p:extLst>
      <p:ext uri="{BB962C8B-B14F-4D97-AF65-F5344CB8AC3E}">
        <p14:creationId xmlns:p14="http://schemas.microsoft.com/office/powerpoint/2010/main" val="14502533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606338" y="464042"/>
            <a:ext cx="7327840" cy="712728"/>
          </a:xfrm>
        </p:spPr>
        <p:txBody>
          <a:bodyPr>
            <a:normAutofit fontScale="90000"/>
          </a:bodyPr>
          <a:lstStyle/>
          <a:p>
            <a:r>
              <a:rPr lang="de-DE" dirty="0"/>
              <a:t>Bibliography Rotor Blade Structur</a:t>
            </a:r>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D16432-441A-98F5-6813-A8D0D912B669}"/>
              </a:ext>
            </a:extLst>
          </p:cNvPr>
          <p:cNvSpPr txBox="1"/>
          <p:nvPr/>
        </p:nvSpPr>
        <p:spPr>
          <a:xfrm>
            <a:off x="484418" y="1506457"/>
            <a:ext cx="10671262"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Definition of a 5 MW/61.5m Wind Turbine Blade Reference Model by Brian R. Resor, Sandia National Laboratories, California, USA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Definition of a 5 MW Reference Wind Turbine for Offshore System Development, J. Jonkman, S. Butterfield, W. Musial, and G. Scott, National Renewable Energy Laboratory, USA</a:t>
            </a:r>
            <a:endParaRPr lang="en-IN" sz="2400"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9DCBCC84-233C-47F1-1F1B-FFCDFE61FB18}"/>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152</a:t>
            </a:fld>
            <a:endParaRPr lang="en-GB" sz="1400" dirty="0">
              <a:solidFill>
                <a:schemeClr val="bg1"/>
              </a:solidFill>
            </a:endParaRPr>
          </a:p>
        </p:txBody>
      </p:sp>
    </p:spTree>
    <p:extLst>
      <p:ext uri="{BB962C8B-B14F-4D97-AF65-F5344CB8AC3E}">
        <p14:creationId xmlns:p14="http://schemas.microsoft.com/office/powerpoint/2010/main" val="26547198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E32C03B4-4368-B8A0-5078-A33BA60C0D0C}"/>
              </a:ext>
            </a:extLst>
          </p:cNvPr>
          <p:cNvSpPr txBox="1"/>
          <p:nvPr/>
        </p:nvSpPr>
        <p:spPr>
          <a:xfrm>
            <a:off x="463483" y="1015679"/>
            <a:ext cx="11218984" cy="10341293"/>
          </a:xfrm>
          <a:prstGeom prst="rect">
            <a:avLst/>
          </a:prstGeom>
          <a:noFill/>
        </p:spPr>
        <p:txBody>
          <a:bodyPr wrap="square" rtlCol="0">
            <a:spAutoFit/>
          </a:bodyPr>
          <a:lstStyle/>
          <a:p>
            <a:endParaRPr lang="it-IT" dirty="0"/>
          </a:p>
          <a:p>
            <a:r>
              <a:rPr lang="it-IT" dirty="0"/>
              <a:t> </a:t>
            </a:r>
            <a:r>
              <a:rPr lang="it-IT" dirty="0">
                <a:hlinkClick r:id="rId2" action="ppaction://hlinksldjump"/>
              </a:rPr>
              <a:t>[1]</a:t>
            </a:r>
            <a:r>
              <a:rPr lang="it-IT" dirty="0"/>
              <a:t> </a:t>
            </a:r>
            <a:r>
              <a:rPr lang="en-US" dirty="0"/>
              <a:t>S. </a:t>
            </a:r>
            <a:r>
              <a:rPr lang="en-US" dirty="0" err="1"/>
              <a:t>Hatahet</a:t>
            </a:r>
            <a:r>
              <a:rPr lang="en-US" dirty="0"/>
              <a:t> and K. Shaar, “Syria’s Electricity Sector After a Decade of War: A Comprehensive Assessment,” </a:t>
            </a:r>
            <a:r>
              <a:rPr lang="en-US" i="1" dirty="0"/>
              <a:t>https://cadmus.eui.eu/</a:t>
            </a:r>
            <a:r>
              <a:rPr lang="en-US" dirty="0"/>
              <a:t>, Jun. 30, 2021. </a:t>
            </a:r>
            <a:r>
              <a:rPr lang="en-US" dirty="0">
                <a:hlinkClick r:id="rId3"/>
              </a:rPr>
              <a:t>https://cadmus.eui.eu/server/api/core/bitstreams/c78454ff-21c8-5b4f-8b38-6aec738fa0d7/content</a:t>
            </a:r>
            <a:endParaRPr lang="en-US" dirty="0"/>
          </a:p>
          <a:p>
            <a:endParaRPr lang="en-IN" dirty="0"/>
          </a:p>
          <a:p>
            <a:r>
              <a:rPr lang="it-IT" dirty="0">
                <a:hlinkClick r:id="rId2" action="ppaction://hlinksldjump"/>
              </a:rPr>
              <a:t>[2]</a:t>
            </a:r>
            <a:r>
              <a:rPr lang="it-IT" dirty="0"/>
              <a:t> </a:t>
            </a:r>
            <a:r>
              <a:rPr lang="en-IN" dirty="0"/>
              <a:t>K. </a:t>
            </a:r>
            <a:r>
              <a:rPr lang="en-IN" dirty="0" err="1"/>
              <a:t>Stuhrmann</a:t>
            </a:r>
            <a:r>
              <a:rPr lang="en-IN" dirty="0"/>
              <a:t>, “Generator Selection - </a:t>
            </a:r>
            <a:r>
              <a:rPr lang="en-IN" dirty="0" err="1"/>
              <a:t>LuvSide</a:t>
            </a:r>
            <a:r>
              <a:rPr lang="en-IN" dirty="0"/>
              <a:t> GmbH,” </a:t>
            </a:r>
            <a:r>
              <a:rPr lang="en-IN" i="1" dirty="0" err="1"/>
              <a:t>LuvSide</a:t>
            </a:r>
            <a:r>
              <a:rPr lang="en-IN" i="1" dirty="0"/>
              <a:t> GmbH</a:t>
            </a:r>
            <a:r>
              <a:rPr lang="en-IN" dirty="0"/>
              <a:t>, Feb. 16, 2024. </a:t>
            </a:r>
            <a:r>
              <a:rPr lang="en-IN" dirty="0">
                <a:hlinkClick r:id="rId4"/>
              </a:rPr>
              <a:t>https://www.luvside.de/en/generator-selection/</a:t>
            </a:r>
            <a:endParaRPr lang="en-IN" dirty="0"/>
          </a:p>
          <a:p>
            <a:endParaRPr lang="en-IN" dirty="0"/>
          </a:p>
          <a:p>
            <a:r>
              <a:rPr lang="it-IT" dirty="0">
                <a:hlinkClick r:id="rId2" action="ppaction://hlinksldjump"/>
              </a:rPr>
              <a:t>[3]</a:t>
            </a:r>
            <a:r>
              <a:rPr lang="it-IT" dirty="0"/>
              <a:t> </a:t>
            </a:r>
            <a:r>
              <a:rPr lang="en-US" dirty="0"/>
              <a:t> Al Jamil and G. Sidorenko, “Syria’s wind resources: Outlook for the Future,” </a:t>
            </a:r>
            <a:r>
              <a:rPr lang="en-US" i="1" dirty="0"/>
              <a:t>E3S Web of Conferences</a:t>
            </a:r>
            <a:r>
              <a:rPr lang="en-US" dirty="0"/>
              <a:t>, vol. 157, p. 06032, 2020, </a:t>
            </a:r>
            <a:r>
              <a:rPr lang="en-US" dirty="0" err="1"/>
              <a:t>doi</a:t>
            </a:r>
            <a:r>
              <a:rPr lang="en-US" dirty="0"/>
              <a:t>: </a:t>
            </a:r>
            <a:r>
              <a:rPr lang="en-US" dirty="0">
                <a:hlinkClick r:id="rId5"/>
              </a:rPr>
              <a:t>https://doi.org/10.1051/e3sconf/202015706032</a:t>
            </a:r>
            <a:r>
              <a:rPr lang="en-US" dirty="0"/>
              <a:t>.</a:t>
            </a:r>
          </a:p>
          <a:p>
            <a:endParaRPr lang="en-US" dirty="0"/>
          </a:p>
          <a:p>
            <a:r>
              <a:rPr lang="it-IT" dirty="0">
                <a:hlinkClick r:id="rId2" action="ppaction://hlinksldjump"/>
              </a:rPr>
              <a:t>[4]</a:t>
            </a:r>
            <a:r>
              <a:rPr lang="it-IT" dirty="0"/>
              <a:t> </a:t>
            </a:r>
            <a:r>
              <a:rPr lang="en-IN" dirty="0" err="1"/>
              <a:t>Abdeldjalil</a:t>
            </a:r>
            <a:r>
              <a:rPr lang="en-IN" dirty="0"/>
              <a:t> Dahbi, Nasreddine </a:t>
            </a:r>
            <a:r>
              <a:rPr lang="en-IN" dirty="0" err="1"/>
              <a:t>Nait</a:t>
            </a:r>
            <a:r>
              <a:rPr lang="en-IN" dirty="0"/>
              <a:t>-Said, M. Hamouda, and F. Z. Arama, “Analysis of different converters used in wind energy conversion system,” Mar. 12, 2015. </a:t>
            </a:r>
            <a:r>
              <a:rPr lang="en-IN" dirty="0">
                <a:hlinkClick r:id="rId6"/>
              </a:rPr>
              <a:t>https://www.researchgate.net/publication/282928746_Analysis_of_different_converters_used_in_wind_energy_conversion_system</a:t>
            </a:r>
            <a:endParaRPr lang="en-IN" dirty="0"/>
          </a:p>
          <a:p>
            <a:endParaRPr lang="en-IN" dirty="0"/>
          </a:p>
          <a:p>
            <a:r>
              <a:rPr lang="it-IT" dirty="0">
                <a:hlinkClick r:id="rId2" action="ppaction://hlinksldjump"/>
              </a:rPr>
              <a:t>[5]</a:t>
            </a:r>
            <a:r>
              <a:rPr lang="it-IT" dirty="0"/>
              <a:t> </a:t>
            </a:r>
            <a:r>
              <a:rPr lang="en-US" dirty="0"/>
              <a:t>K. Fischer </a:t>
            </a:r>
            <a:r>
              <a:rPr lang="en-US" i="1" dirty="0"/>
              <a:t>et al.</a:t>
            </a:r>
            <a:r>
              <a:rPr lang="en-US" dirty="0"/>
              <a:t>, “Reliability of Power Converters in Wind Turbines: Exploratory Analysis of Failure and Operating Data From a Worldwide Turbine Fleet,” </a:t>
            </a:r>
            <a:r>
              <a:rPr lang="en-US" i="1" dirty="0"/>
              <a:t>IEEE Transactions on Power Electronics</a:t>
            </a:r>
            <a:r>
              <a:rPr lang="en-US" dirty="0"/>
              <a:t>, vol. 34, no. 7, pp. 6332–6344, Jul. 2019, </a:t>
            </a:r>
            <a:r>
              <a:rPr lang="en-US" dirty="0" err="1"/>
              <a:t>doi</a:t>
            </a:r>
            <a:r>
              <a:rPr lang="en-US" dirty="0"/>
              <a:t>: </a:t>
            </a:r>
            <a:r>
              <a:rPr lang="en-US" dirty="0">
                <a:hlinkClick r:id="rId7"/>
              </a:rPr>
              <a:t>https://doi.org/10.1109/tpel.2018.2875005</a:t>
            </a:r>
            <a:r>
              <a:rPr lang="en-US" dirty="0"/>
              <a:t>.</a:t>
            </a:r>
          </a:p>
          <a:p>
            <a:endParaRPr lang="en-US" dirty="0"/>
          </a:p>
          <a:p>
            <a:r>
              <a:rPr lang="en-US" dirty="0"/>
              <a:t>‌</a:t>
            </a:r>
          </a:p>
          <a:p>
            <a:endParaRPr lang="en-IN" dirty="0"/>
          </a:p>
          <a:p>
            <a:r>
              <a:rPr lang="en-IN" dirty="0"/>
              <a:t>‌</a:t>
            </a:r>
          </a:p>
          <a:p>
            <a:endParaRPr lang="en-US" dirty="0"/>
          </a:p>
          <a:p>
            <a:endParaRPr lang="en-US" dirty="0"/>
          </a:p>
          <a:p>
            <a:r>
              <a:rPr lang="en-IN" dirty="0"/>
              <a:t>‌</a:t>
            </a:r>
          </a:p>
          <a:p>
            <a:endParaRPr lang="en-US" dirty="0"/>
          </a:p>
          <a:p>
            <a:pPr marL="342900" indent="-342900">
              <a:buAutoNum type="alphaUcPeriod"/>
            </a:pPr>
            <a:endParaRPr lang="en-US" dirty="0"/>
          </a:p>
          <a:p>
            <a:r>
              <a:rPr lang="en-US" dirty="0"/>
              <a: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en-GB" dirty="0"/>
              <a:t>“How HOMER Calculates Wind Turbine Power Output,” </a:t>
            </a:r>
            <a:r>
              <a:rPr lang="en-GB" i="1" dirty="0"/>
              <a:t>Homerenergy.com</a:t>
            </a:r>
            <a:r>
              <a:rPr lang="en-GB" dirty="0"/>
              <a:t>, 2017. https://www.homerenergy.com/products/pro/docs/3.15/how_homer_calculates_wind_turbine_power_output.html (accessed Aug. 25, 2025).</a:t>
            </a:r>
            <a:endParaRPr lang="it-IT" dirty="0"/>
          </a:p>
          <a:p>
            <a:pPr marL="285750" indent="-285750">
              <a:buFont typeface="Arial" panose="020B0604020202020204" pitchFamily="34" charset="0"/>
              <a:buChar char="•"/>
            </a:pPr>
            <a:r>
              <a:rPr lang="en-GB" dirty="0"/>
              <a:t>Source 2:</a:t>
            </a:r>
          </a:p>
          <a:p>
            <a:pPr marL="285750" indent="-285750">
              <a:buFont typeface="Arial" panose="020B0604020202020204" pitchFamily="34" charset="0"/>
              <a:buChar char="•"/>
            </a:pPr>
            <a:r>
              <a:rPr lang="en-GB" dirty="0"/>
              <a:t>Source 3: </a:t>
            </a:r>
          </a:p>
          <a:p>
            <a:r>
              <a:rPr lang="en-GB" dirty="0"/>
              <a:t>…</a:t>
            </a:r>
            <a:endParaRPr lang="it-IT" dirty="0"/>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484417" y="502853"/>
            <a:ext cx="8082807" cy="712728"/>
          </a:xfrm>
        </p:spPr>
        <p:txBody>
          <a:bodyPr>
            <a:normAutofit/>
          </a:bodyPr>
          <a:lstStyle/>
          <a:p>
            <a:r>
              <a:rPr lang="de-DE" dirty="0"/>
              <a:t>Bibliography - Electrical Drive Train</a:t>
            </a:r>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Slide Number Placeholder 5">
            <a:extLst>
              <a:ext uri="{FF2B5EF4-FFF2-40B4-BE49-F238E27FC236}">
                <a16:creationId xmlns:a16="http://schemas.microsoft.com/office/drawing/2014/main" id="{7F348838-860D-228E-4041-D10DA5DFD023}"/>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153</a:t>
            </a:fld>
            <a:endParaRPr lang="en-GB" sz="1400" dirty="0">
              <a:solidFill>
                <a:schemeClr val="bg1"/>
              </a:solidFill>
            </a:endParaRPr>
          </a:p>
        </p:txBody>
      </p:sp>
    </p:spTree>
    <p:extLst>
      <p:ext uri="{BB962C8B-B14F-4D97-AF65-F5344CB8AC3E}">
        <p14:creationId xmlns:p14="http://schemas.microsoft.com/office/powerpoint/2010/main" val="38415175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DAF4A-C2B0-3B52-39D7-E43CD0CBAAD8}"/>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1BF30318-9699-C176-A61D-C6CB895FBFFA}"/>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DF83267F-B26D-DA88-8952-FBF0EF4ECA5C}"/>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01090079-8374-7DE0-7B61-60B2B2A48322}"/>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2EECC1A5-2F63-4CF2-EECB-07C2ED0BBC1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ABC1B92A-E9C5-70E9-C685-AE778D6973BD}"/>
              </a:ext>
            </a:extLst>
          </p:cNvPr>
          <p:cNvSpPr txBox="1"/>
          <p:nvPr/>
        </p:nvSpPr>
        <p:spPr>
          <a:xfrm>
            <a:off x="463483" y="1401679"/>
            <a:ext cx="11218984" cy="452431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Document</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[1] Draft World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Grid</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Codes</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 Trudy Forsyth Wind Advisors Team, 2020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accessed</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Sept</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07, 2025)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[2] DNV / GL; Guideline for the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Certification</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of Wind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Turbines</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2010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accessed</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Sept</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06, 2025</a:t>
            </a: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hlinkClick r:id="rId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[3]</a:t>
            </a: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 SYRRIAN ARAB REPUBLIC / Ministry of Electricity / PETE / Transmission Grid Code, 2014 (accessed Sept. 08, 2025)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[4]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Rules and Conditions for Connecting Renewable Energy Projects to the Transmission and Distribution Networks, 2022 (accessed Sept. 09, 2025)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Website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[5] Open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Infrastructure</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map</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a:ln>
                  <a:noFill/>
                </a:ln>
                <a:solidFill>
                  <a:prstClr val="black"/>
                </a:solidFill>
                <a:effectLst/>
                <a:uLnTx/>
                <a:uFillTx/>
                <a:latin typeface="Aptos" panose="02110004020202020204"/>
                <a:ea typeface="+mn-lt"/>
                <a:cs typeface="+mn-lt"/>
              </a:rPr>
              <a:t>https://openinframap.org (</a:t>
            </a:r>
            <a:r>
              <a:rPr kumimoji="0" lang="it-IT" sz="1800" b="0" i="0" u="none" strike="noStrike" kern="1200" cap="none" spc="0" normalizeH="0" baseline="0" noProof="0" dirty="0" err="1">
                <a:ln>
                  <a:noFill/>
                </a:ln>
                <a:solidFill>
                  <a:prstClr val="black"/>
                </a:solidFill>
                <a:effectLst/>
                <a:uLnTx/>
                <a:uFillTx/>
                <a:latin typeface="Aptos" panose="02110004020202020204"/>
                <a:ea typeface="+mn-lt"/>
                <a:cs typeface="+mn-lt"/>
              </a:rPr>
              <a:t>accessed</a:t>
            </a:r>
            <a:r>
              <a:rPr kumimoji="0" lang="it-IT" sz="1800" b="0" i="0" u="none" strike="noStrike" kern="1200" cap="none" spc="0" normalizeH="0" baseline="0" noProof="0" dirty="0">
                <a:ln>
                  <a:noFill/>
                </a:ln>
                <a:solidFill>
                  <a:prstClr val="black"/>
                </a:solidFill>
                <a:effectLst/>
                <a:uLnTx/>
                <a:uFillTx/>
                <a:latin typeface="Aptos" panose="02110004020202020204"/>
                <a:ea typeface="+mn-lt"/>
                <a:cs typeface="+mn-lt"/>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lt"/>
                <a:cs typeface="+mn-lt"/>
              </a:rPr>
              <a:t>Sept</a:t>
            </a:r>
            <a:r>
              <a:rPr kumimoji="0" lang="it-IT" sz="1800" b="0" i="0" u="none" strike="noStrike" kern="1200" cap="none" spc="0" normalizeH="0" baseline="0" noProof="0" dirty="0">
                <a:ln>
                  <a:noFill/>
                </a:ln>
                <a:solidFill>
                  <a:prstClr val="black"/>
                </a:solidFill>
                <a:effectLst/>
                <a:uLnTx/>
                <a:uFillTx/>
                <a:latin typeface="Aptos" panose="02110004020202020204"/>
                <a:ea typeface="+mn-lt"/>
                <a:cs typeface="+mn-lt"/>
              </a:rPr>
              <a:t>. 09, 2025)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lt"/>
                <a:cs typeface="+mn-lt"/>
              </a:rPr>
              <a:t>[6] </a:t>
            </a:r>
            <a:r>
              <a:rPr kumimoji="0" lang="it-IT" sz="1800" b="0" i="0" u="none" strike="noStrike" kern="1200" cap="none" spc="0" normalizeH="0" baseline="0" noProof="0" dirty="0" err="1">
                <a:ln>
                  <a:noFill/>
                </a:ln>
                <a:solidFill>
                  <a:prstClr val="black"/>
                </a:solidFill>
                <a:effectLst/>
                <a:uLnTx/>
                <a:uFillTx/>
                <a:latin typeface="Aptos" panose="02110004020202020204"/>
                <a:ea typeface="+mn-lt"/>
                <a:cs typeface="+mn-lt"/>
              </a:rPr>
              <a:t>Electricity</a:t>
            </a:r>
            <a:r>
              <a:rPr kumimoji="0" lang="it-IT" sz="1800" b="0" i="0" u="none" strike="noStrike" kern="1200" cap="none" spc="0" normalizeH="0" baseline="0" noProof="0" dirty="0">
                <a:ln>
                  <a:noFill/>
                </a:ln>
                <a:solidFill>
                  <a:prstClr val="black"/>
                </a:solidFill>
                <a:effectLst/>
                <a:uLnTx/>
                <a:uFillTx/>
                <a:latin typeface="Aptos" panose="02110004020202020204"/>
                <a:ea typeface="+mn-lt"/>
                <a:cs typeface="+mn-lt"/>
              </a:rPr>
              <a:t> in Syria / </a:t>
            </a:r>
            <a:r>
              <a:rPr kumimoji="0" lang="it-IT" sz="1800" b="0" i="0" u="none" strike="noStrike" kern="1200" cap="none" spc="0" normalizeH="0" baseline="0" noProof="0" dirty="0" err="1">
                <a:ln>
                  <a:noFill/>
                </a:ln>
                <a:solidFill>
                  <a:prstClr val="black"/>
                </a:solidFill>
                <a:effectLst/>
                <a:uLnTx/>
                <a:uFillTx/>
                <a:latin typeface="Aptos" panose="02110004020202020204"/>
                <a:ea typeface="+mn-lt"/>
                <a:cs typeface="+mn-lt"/>
              </a:rPr>
              <a:t>ProfilePelajar</a:t>
            </a:r>
            <a:r>
              <a:rPr kumimoji="0" lang="it-IT" sz="1800" b="0" i="0" u="none" strike="noStrike" kern="1200" cap="none" spc="0" normalizeH="0" baseline="0" noProof="0" dirty="0">
                <a:ln>
                  <a:noFill/>
                </a:ln>
                <a:solidFill>
                  <a:prstClr val="black"/>
                </a:solidFill>
                <a:effectLst/>
                <a:uLnTx/>
                <a:uFillTx/>
                <a:latin typeface="Aptos" panose="02110004020202020204"/>
                <a:ea typeface="+mn-lt"/>
                <a:cs typeface="+mn-lt"/>
              </a:rPr>
              <a:t>, https://profilpelajar.com/en/Electricity_in_Syria (</a:t>
            </a:r>
            <a:r>
              <a:rPr kumimoji="0" lang="it-IT" sz="1800" b="0" i="0" u="none" strike="noStrike" kern="1200" cap="none" spc="0" normalizeH="0" baseline="0" noProof="0" dirty="0" err="1">
                <a:ln>
                  <a:noFill/>
                </a:ln>
                <a:solidFill>
                  <a:prstClr val="black"/>
                </a:solidFill>
                <a:effectLst/>
                <a:uLnTx/>
                <a:uFillTx/>
                <a:latin typeface="Aptos" panose="02110004020202020204"/>
                <a:ea typeface="+mn-lt"/>
                <a:cs typeface="+mn-lt"/>
              </a:rPr>
              <a:t>accessed</a:t>
            </a:r>
            <a:r>
              <a:rPr kumimoji="0" lang="it-IT" sz="1800" b="0" i="0" u="none" strike="noStrike" kern="1200" cap="none" spc="0" normalizeH="0" baseline="0" noProof="0" dirty="0">
                <a:ln>
                  <a:noFill/>
                </a:ln>
                <a:solidFill>
                  <a:prstClr val="black"/>
                </a:solidFill>
                <a:effectLst/>
                <a:uLnTx/>
                <a:uFillTx/>
                <a:latin typeface="Aptos" panose="02110004020202020204"/>
                <a:ea typeface="+mn-lt"/>
                <a:cs typeface="+mn-lt"/>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lt"/>
                <a:cs typeface="+mn-lt"/>
              </a:rPr>
              <a:t>Sept</a:t>
            </a:r>
            <a:r>
              <a:rPr kumimoji="0" lang="it-IT" sz="1800" b="0" i="0" u="none" strike="noStrike" kern="1200" cap="none" spc="0" normalizeH="0" baseline="0" noProof="0" dirty="0">
                <a:ln>
                  <a:noFill/>
                </a:ln>
                <a:solidFill>
                  <a:prstClr val="black"/>
                </a:solidFill>
                <a:effectLst/>
                <a:uLnTx/>
                <a:uFillTx/>
                <a:latin typeface="Aptos" panose="02110004020202020204"/>
                <a:ea typeface="+mn-lt"/>
                <a:cs typeface="+mn-lt"/>
              </a:rPr>
              <a:t>. 09, 2025)</a:t>
            </a: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BA1FC573-6AA1-87DF-415C-1D2132EFB4EE}"/>
              </a:ext>
            </a:extLst>
          </p:cNvPr>
          <p:cNvSpPr>
            <a:spLocks noGrp="1"/>
          </p:cNvSpPr>
          <p:nvPr>
            <p:ph type="title"/>
          </p:nvPr>
        </p:nvSpPr>
        <p:spPr>
          <a:xfrm>
            <a:off x="484418" y="502853"/>
            <a:ext cx="10607254" cy="712728"/>
          </a:xfrm>
        </p:spPr>
        <p:txBody>
          <a:bodyPr>
            <a:normAutofit/>
          </a:bodyPr>
          <a:lstStyle/>
          <a:p>
            <a:r>
              <a:rPr lang="de-DE" dirty="0" err="1"/>
              <a:t>Bibliography</a:t>
            </a:r>
            <a:r>
              <a:rPr lang="de-DE" dirty="0"/>
              <a:t> – </a:t>
            </a:r>
            <a:r>
              <a:rPr lang="de-DE" dirty="0" err="1"/>
              <a:t>Grid</a:t>
            </a:r>
            <a:r>
              <a:rPr lang="de-DE" dirty="0"/>
              <a:t> Code Development</a:t>
            </a:r>
          </a:p>
        </p:txBody>
      </p:sp>
      <p:cxnSp>
        <p:nvCxnSpPr>
          <p:cNvPr id="6" name="Straight Connector 5">
            <a:extLst>
              <a:ext uri="{FF2B5EF4-FFF2-40B4-BE49-F238E27FC236}">
                <a16:creationId xmlns:a16="http://schemas.microsoft.com/office/drawing/2014/main" id="{524B3A18-328F-0387-00D4-36734EA3558C}"/>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Slide Number Placeholder 5">
            <a:extLst>
              <a:ext uri="{FF2B5EF4-FFF2-40B4-BE49-F238E27FC236}">
                <a16:creationId xmlns:a16="http://schemas.microsoft.com/office/drawing/2014/main" id="{694CF28D-F828-0CF4-0884-F0E4A7EC6E53}"/>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154</a:t>
            </a:fld>
            <a:endParaRPr lang="en-GB" sz="1400" dirty="0">
              <a:solidFill>
                <a:schemeClr val="bg1"/>
              </a:solidFill>
            </a:endParaRPr>
          </a:p>
        </p:txBody>
      </p:sp>
    </p:spTree>
    <p:extLst>
      <p:ext uri="{BB962C8B-B14F-4D97-AF65-F5344CB8AC3E}">
        <p14:creationId xmlns:p14="http://schemas.microsoft.com/office/powerpoint/2010/main" val="21978857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1080-252D-CCE7-145F-D3E620BC7ADE}"/>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1384C299-A60E-80E4-BC48-677C075B43FF}"/>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6B364233-395C-006A-EE66-36B765FBE00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9B717391-7BB9-578F-0E68-C3D5101B5931}"/>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79CD9C91-BE7C-0A07-17F6-2FE7D8B727C8}"/>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BD47570C-579B-A166-AE03-28197808F926}"/>
              </a:ext>
            </a:extLst>
          </p:cNvPr>
          <p:cNvSpPr>
            <a:spLocks noGrp="1"/>
          </p:cNvSpPr>
          <p:nvPr>
            <p:ph type="title"/>
          </p:nvPr>
        </p:nvSpPr>
        <p:spPr>
          <a:xfrm>
            <a:off x="484418" y="502853"/>
            <a:ext cx="7982574" cy="712728"/>
          </a:xfrm>
        </p:spPr>
        <p:txBody>
          <a:bodyPr>
            <a:normAutofit fontScale="90000"/>
          </a:bodyPr>
          <a:lstStyle/>
          <a:p>
            <a:r>
              <a:rPr lang="de-DE" dirty="0"/>
              <a:t>References – Rotor Bearing System</a:t>
            </a:r>
          </a:p>
        </p:txBody>
      </p:sp>
      <p:cxnSp>
        <p:nvCxnSpPr>
          <p:cNvPr id="6" name="Straight Connector 5">
            <a:extLst>
              <a:ext uri="{FF2B5EF4-FFF2-40B4-BE49-F238E27FC236}">
                <a16:creationId xmlns:a16="http://schemas.microsoft.com/office/drawing/2014/main" id="{56868812-47A1-2FC9-2ADD-DB006AFCE18B}"/>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48EBC1BB-4C7A-2ED6-184A-8D2C2BC17297}"/>
              </a:ext>
            </a:extLst>
          </p:cNvPr>
          <p:cNvSpPr txBox="1">
            <a:spLocks/>
          </p:cNvSpPr>
          <p:nvPr/>
        </p:nvSpPr>
        <p:spPr>
          <a:xfrm>
            <a:off x="1" y="1196093"/>
            <a:ext cx="11703402" cy="527194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The Wind Power.</a:t>
            </a:r>
            <a:r>
              <a:rPr kumimoji="0" lang="en-US" sz="1600" b="0" i="0" u="none" strike="noStrike" kern="1200" cap="none" spc="0" normalizeH="0" baseline="0" noProof="0" dirty="0">
                <a:ln>
                  <a:noFill/>
                </a:ln>
                <a:solidFill>
                  <a:sysClr val="windowText" lastClr="000000"/>
                </a:solidFill>
                <a:effectLst/>
                <a:uLnTx/>
                <a:uFillTx/>
                <a:ea typeface="+mn-ea"/>
                <a:cs typeface="+mn-cs"/>
              </a:rPr>
              <a:t> “Syria - Wind farms.” </a:t>
            </a:r>
            <a:r>
              <a:rPr kumimoji="0" lang="en-US" sz="1600" b="0" i="1" u="none" strike="noStrike" kern="1200" cap="none" spc="0" normalizeH="0" baseline="0" noProof="0" dirty="0">
                <a:ln>
                  <a:noFill/>
                </a:ln>
                <a:solidFill>
                  <a:sysClr val="windowText" lastClr="000000"/>
                </a:solidFill>
                <a:effectLst/>
                <a:uLnTx/>
                <a:uFillTx/>
                <a:ea typeface="+mn-ea"/>
                <a:cs typeface="+mn-cs"/>
              </a:rPr>
              <a:t>The Wind Power Database</a:t>
            </a:r>
            <a:r>
              <a:rPr kumimoji="0" lang="en-US" sz="1600" b="0" i="0" u="none" strike="noStrike" kern="1200" cap="none" spc="0" normalizeH="0" baseline="0" noProof="0" dirty="0">
                <a:ln>
                  <a:noFill/>
                </a:ln>
                <a:solidFill>
                  <a:sysClr val="windowText" lastClr="000000"/>
                </a:solidFill>
                <a:effectLst/>
                <a:uLnTx/>
                <a:uFillTx/>
                <a:ea typeface="+mn-ea"/>
                <a:cs typeface="+mn-cs"/>
              </a:rPr>
              <a:t>, </a:t>
            </a:r>
            <a:r>
              <a:rPr kumimoji="0" lang="en-US" sz="1600" b="0" i="0" u="none" strike="noStrike" kern="1200" cap="none" spc="0" normalizeH="0" baseline="0" noProof="0" dirty="0">
                <a:ln>
                  <a:noFill/>
                </a:ln>
                <a:solidFill>
                  <a:sysClr val="windowText" lastClr="000000"/>
                </a:solidFill>
                <a:effectLst/>
                <a:uLnTx/>
                <a:uFillTx/>
                <a:ea typeface="+mn-ea"/>
                <a:cs typeface="+mn-cs"/>
                <a:hlinkClick r:id="rId2"/>
              </a:rPr>
              <a:t>https://www.thewindpower.net/country_windfarms_en_123_syria.php</a:t>
            </a:r>
            <a:endParaRPr kumimoji="0" lang="en-DE" sz="1600" b="1"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Amer, R., &amp; Abou Hamed, F. (2012). Reality and prospects of wind power in Syria. Energy Procedia, 19, 55–62. </a:t>
            </a:r>
            <a:r>
              <a:rPr kumimoji="0" lang="en-US" sz="1600" b="1" i="0" u="none" strike="noStrike" kern="1200" cap="none" spc="0" normalizeH="0" baseline="0" noProof="0" dirty="0">
                <a:ln>
                  <a:noFill/>
                </a:ln>
                <a:solidFill>
                  <a:sysClr val="windowText" lastClr="000000"/>
                </a:solidFill>
                <a:effectLst/>
                <a:uLnTx/>
                <a:uFillTx/>
                <a:ea typeface="+mn-ea"/>
                <a:cs typeface="+mn-cs"/>
                <a:hlinkClick r:id="rId3"/>
              </a:rPr>
              <a:t>https://doi.org/10.1016/j.egypro.2012.05.182</a:t>
            </a:r>
            <a:endParaRPr kumimoji="0" lang="en-US" sz="16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Terwey, J. T., Barcikowski, T., </a:t>
            </a:r>
            <a:r>
              <a:rPr kumimoji="0" lang="en-US" sz="1600" b="1" i="0" u="none" strike="noStrike" kern="1200" cap="none" spc="0" normalizeH="0" baseline="0" noProof="0" dirty="0" err="1">
                <a:ln>
                  <a:noFill/>
                </a:ln>
                <a:solidFill>
                  <a:sysClr val="windowText" lastClr="000000"/>
                </a:solidFill>
                <a:effectLst/>
                <a:uLnTx/>
                <a:uFillTx/>
                <a:ea typeface="+mn-ea"/>
                <a:cs typeface="+mn-cs"/>
              </a:rPr>
              <a:t>Lüneburg</a:t>
            </a:r>
            <a:r>
              <a:rPr kumimoji="0" lang="en-US" sz="1600" b="1" i="0" u="none" strike="noStrike" kern="1200" cap="none" spc="0" normalizeH="0" baseline="0" noProof="0" dirty="0">
                <a:ln>
                  <a:noFill/>
                </a:ln>
                <a:solidFill>
                  <a:sysClr val="windowText" lastClr="000000"/>
                </a:solidFill>
                <a:effectLst/>
                <a:uLnTx/>
                <a:uFillTx/>
                <a:ea typeface="+mn-ea"/>
                <a:cs typeface="+mn-cs"/>
              </a:rPr>
              <a:t>, B., </a:t>
            </a:r>
            <a:r>
              <a:rPr kumimoji="0" lang="en-US" sz="1600" b="1" i="0" u="none" strike="noStrike" kern="1200" cap="none" spc="0" normalizeH="0" baseline="0" noProof="0" dirty="0" err="1">
                <a:ln>
                  <a:noFill/>
                </a:ln>
                <a:solidFill>
                  <a:sysClr val="windowText" lastClr="000000"/>
                </a:solidFill>
                <a:effectLst/>
                <a:uLnTx/>
                <a:uFillTx/>
                <a:ea typeface="+mn-ea"/>
                <a:cs typeface="+mn-cs"/>
              </a:rPr>
              <a:t>Juretzki</a:t>
            </a:r>
            <a:r>
              <a:rPr kumimoji="0" lang="en-US" sz="1600" b="1" i="0" u="none" strike="noStrike" kern="1200" cap="none" spc="0" normalizeH="0" baseline="0" noProof="0" dirty="0">
                <a:ln>
                  <a:noFill/>
                </a:ln>
                <a:solidFill>
                  <a:sysClr val="windowText" lastClr="000000"/>
                </a:solidFill>
                <a:effectLst/>
                <a:uLnTx/>
                <a:uFillTx/>
                <a:ea typeface="+mn-ea"/>
                <a:cs typeface="+mn-cs"/>
              </a:rPr>
              <a:t>, B., Andary, F., &amp; Habermehl, C.</a:t>
            </a:r>
            <a:r>
              <a:rPr kumimoji="0" lang="en-US" sz="1600" b="0" i="0" u="none" strike="noStrike" kern="1200" cap="none" spc="0" normalizeH="0" baseline="0" noProof="0" dirty="0">
                <a:ln>
                  <a:noFill/>
                </a:ln>
                <a:solidFill>
                  <a:sysClr val="windowText" lastClr="000000"/>
                </a:solidFill>
                <a:effectLst/>
                <a:uLnTx/>
                <a:uFillTx/>
                <a:ea typeface="+mn-ea"/>
                <a:cs typeface="+mn-cs"/>
              </a:rPr>
              <a:t> (2023). </a:t>
            </a:r>
            <a:r>
              <a:rPr kumimoji="0" lang="en-US" sz="1600" b="0" i="1" u="none" strike="noStrike" kern="1200" cap="none" spc="0" normalizeH="0" baseline="0" noProof="0" dirty="0">
                <a:ln>
                  <a:noFill/>
                </a:ln>
                <a:solidFill>
                  <a:sysClr val="windowText" lastClr="000000"/>
                </a:solidFill>
                <a:effectLst/>
                <a:uLnTx/>
                <a:uFillTx/>
                <a:ea typeface="+mn-ea"/>
                <a:cs typeface="+mn-cs"/>
              </a:rPr>
              <a:t>Cost Efficient Design of Wind Turbine Main Bearing Systems</a:t>
            </a:r>
            <a:r>
              <a:rPr kumimoji="0" lang="en-US" sz="1600" b="0" i="0" u="none" strike="noStrike" kern="1200" cap="none" spc="0" normalizeH="0" baseline="0" noProof="0" dirty="0">
                <a:ln>
                  <a:noFill/>
                </a:ln>
                <a:solidFill>
                  <a:sysClr val="windowText" lastClr="000000"/>
                </a:solidFill>
                <a:effectLst/>
                <a:uLnTx/>
                <a:uFillTx/>
                <a:ea typeface="+mn-ea"/>
                <a:cs typeface="+mn-cs"/>
              </a:rPr>
              <a:t>. In </a:t>
            </a:r>
            <a:r>
              <a:rPr kumimoji="0" lang="en-US" sz="1600" b="1" i="0" u="none" strike="noStrike" kern="1200" cap="none" spc="0" normalizeH="0" baseline="0" noProof="0" dirty="0">
                <a:ln>
                  <a:noFill/>
                </a:ln>
                <a:solidFill>
                  <a:sysClr val="windowText" lastClr="000000"/>
                </a:solidFill>
                <a:effectLst/>
                <a:uLnTx/>
                <a:uFillTx/>
                <a:ea typeface="+mn-ea"/>
                <a:cs typeface="+mn-cs"/>
              </a:rPr>
              <a:t>Conference for Wind Power Drives 2023 (CWD 2023)</a:t>
            </a:r>
            <a:r>
              <a:rPr kumimoji="0" lang="en-US" sz="1600" b="0" i="0" u="none" strike="noStrike" kern="1200" cap="none" spc="0" normalizeH="0" baseline="0" noProof="0" dirty="0">
                <a:ln>
                  <a:noFill/>
                </a:ln>
                <a:solidFill>
                  <a:sysClr val="windowText" lastClr="000000"/>
                </a:solidFill>
                <a:effectLst/>
                <a:uLnTx/>
                <a:uFillTx/>
                <a:ea typeface="+mn-ea"/>
                <a:cs typeface="+mn-cs"/>
              </a:rPr>
              <a:t>, Aachen, Germany, March 21–22, 2023. RWTH Aachen University, Institute for Machine Elements and Systems Engineering. </a:t>
            </a:r>
            <a:r>
              <a:rPr kumimoji="0" lang="en-US" sz="1600" b="0" i="0" u="none" strike="noStrike" kern="1200" cap="none" spc="0" normalizeH="0" baseline="0" noProof="0" dirty="0">
                <a:ln>
                  <a:noFill/>
                </a:ln>
                <a:solidFill>
                  <a:sysClr val="windowText" lastClr="000000"/>
                </a:solidFill>
                <a:effectLst/>
                <a:uLnTx/>
                <a:uFillTx/>
                <a:ea typeface="+mn-ea"/>
                <a:cs typeface="+mn-cs"/>
                <a:hlinkClick r:id="rId4"/>
              </a:rPr>
              <a:t>Available via ResearchGate</a:t>
            </a:r>
            <a:endParaRPr kumimoji="0" lang="en-US" sz="16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sysClr val="windowText" lastClr="000000"/>
                </a:solidFill>
                <a:effectLst/>
                <a:uLnTx/>
                <a:uFillTx/>
                <a:ea typeface="+mn-ea"/>
                <a:cs typeface="+mn-cs"/>
              </a:rPr>
              <a:t>Terwey, J.T., </a:t>
            </a:r>
            <a:r>
              <a:rPr kumimoji="0" lang="en-IN" sz="1600" b="0" i="0" u="none" strike="noStrike" kern="1200" cap="none" spc="0" normalizeH="0" baseline="0" noProof="0" dirty="0" err="1">
                <a:ln>
                  <a:noFill/>
                </a:ln>
                <a:solidFill>
                  <a:sysClr val="windowText" lastClr="000000"/>
                </a:solidFill>
                <a:effectLst/>
                <a:uLnTx/>
                <a:uFillTx/>
                <a:ea typeface="+mn-ea"/>
                <a:cs typeface="+mn-cs"/>
              </a:rPr>
              <a:t>Mendelin</a:t>
            </a:r>
            <a:r>
              <a:rPr kumimoji="0" lang="en-IN" sz="1600" b="0" i="0" u="none" strike="noStrike" kern="1200" cap="none" spc="0" normalizeH="0" baseline="0" noProof="0" dirty="0">
                <a:ln>
                  <a:noFill/>
                </a:ln>
                <a:solidFill>
                  <a:sysClr val="windowText" lastClr="000000"/>
                </a:solidFill>
                <a:effectLst/>
                <a:uLnTx/>
                <a:uFillTx/>
                <a:ea typeface="+mn-ea"/>
                <a:cs typeface="+mn-cs"/>
              </a:rPr>
              <a:t>, J. Design-to-cost for TRB-TRB wind turbine main bearing systems. </a:t>
            </a:r>
            <a:r>
              <a:rPr kumimoji="0" lang="en-IN" sz="1600" b="0" i="1" u="none" strike="noStrike" kern="1200" cap="none" spc="0" normalizeH="0" baseline="0" noProof="0" dirty="0">
                <a:ln>
                  <a:noFill/>
                </a:ln>
                <a:solidFill>
                  <a:sysClr val="windowText" lastClr="000000"/>
                </a:solidFill>
                <a:effectLst/>
                <a:uLnTx/>
                <a:uFillTx/>
                <a:ea typeface="+mn-ea"/>
                <a:cs typeface="+mn-cs"/>
              </a:rPr>
              <a:t>Forsch </a:t>
            </a:r>
            <a:r>
              <a:rPr kumimoji="0" lang="en-IN" sz="1600" b="0" i="1" u="none" strike="noStrike" kern="1200" cap="none" spc="0" normalizeH="0" baseline="0" noProof="0" dirty="0" err="1">
                <a:ln>
                  <a:noFill/>
                </a:ln>
                <a:solidFill>
                  <a:sysClr val="windowText" lastClr="000000"/>
                </a:solidFill>
                <a:effectLst/>
                <a:uLnTx/>
                <a:uFillTx/>
                <a:ea typeface="+mn-ea"/>
                <a:cs typeface="+mn-cs"/>
              </a:rPr>
              <a:t>Ingenieurwes</a:t>
            </a:r>
            <a:r>
              <a:rPr kumimoji="0" lang="en-IN" sz="1600" b="0" i="0" u="none" strike="noStrike" kern="1200" cap="none" spc="0" normalizeH="0" baseline="0" noProof="0" dirty="0">
                <a:ln>
                  <a:noFill/>
                </a:ln>
                <a:solidFill>
                  <a:sysClr val="windowText" lastClr="000000"/>
                </a:solidFill>
                <a:effectLst/>
                <a:uLnTx/>
                <a:uFillTx/>
                <a:ea typeface="+mn-ea"/>
                <a:cs typeface="+mn-cs"/>
              </a:rPr>
              <a:t> </a:t>
            </a:r>
            <a:r>
              <a:rPr kumimoji="0" lang="en-IN" sz="1600" b="1" i="0" u="none" strike="noStrike" kern="1200" cap="none" spc="0" normalizeH="0" baseline="0" noProof="0" dirty="0">
                <a:ln>
                  <a:noFill/>
                </a:ln>
                <a:solidFill>
                  <a:sysClr val="windowText" lastClr="000000"/>
                </a:solidFill>
                <a:effectLst/>
                <a:uLnTx/>
                <a:uFillTx/>
                <a:ea typeface="+mn-ea"/>
                <a:cs typeface="+mn-cs"/>
              </a:rPr>
              <a:t>89</a:t>
            </a:r>
            <a:r>
              <a:rPr kumimoji="0" lang="en-IN" sz="1600" b="0" i="0" u="none" strike="noStrike" kern="1200" cap="none" spc="0" normalizeH="0" baseline="0" noProof="0" dirty="0">
                <a:ln>
                  <a:noFill/>
                </a:ln>
                <a:solidFill>
                  <a:sysClr val="windowText" lastClr="000000"/>
                </a:solidFill>
                <a:effectLst/>
                <a:uLnTx/>
                <a:uFillTx/>
                <a:ea typeface="+mn-ea"/>
                <a:cs typeface="+mn-cs"/>
              </a:rPr>
              <a:t>, 18 (2025). </a:t>
            </a:r>
            <a:r>
              <a:rPr kumimoji="0" lang="en-IN" sz="1600" b="0" i="0" u="none" strike="noStrike" kern="1200" cap="none" spc="0" normalizeH="0" baseline="0" noProof="0" dirty="0">
                <a:ln>
                  <a:noFill/>
                </a:ln>
                <a:solidFill>
                  <a:sysClr val="windowText" lastClr="000000"/>
                </a:solidFill>
                <a:effectLst/>
                <a:uLnTx/>
                <a:uFillTx/>
                <a:ea typeface="+mn-ea"/>
                <a:cs typeface="+mn-cs"/>
                <a:hlinkClick r:id="rId5"/>
              </a:rPr>
              <a:t>https://doi.org/10.1007/s10010-025-00790-6</a:t>
            </a:r>
            <a:endParaRPr kumimoji="0" lang="en-DE" sz="16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ysClr val="windowText" lastClr="000000"/>
                </a:solidFill>
                <a:effectLst/>
                <a:uLnTx/>
                <a:uFillTx/>
                <a:ea typeface="+mn-ea"/>
                <a:cs typeface="+mn-cs"/>
              </a:rPr>
              <a:t>Hart, E., Clarke, B., Nicholas, G., Kazemi Amiri, A., Stirling, J., Carroll, J., Dwyer-Joyce, R., McDonald, A., &amp; Long, H.</a:t>
            </a:r>
            <a:r>
              <a:rPr kumimoji="0" lang="en-IN" sz="1600" b="0" i="0" u="none" strike="noStrike" kern="1200" cap="none" spc="0" normalizeH="0" baseline="0" noProof="0" dirty="0">
                <a:ln>
                  <a:noFill/>
                </a:ln>
                <a:solidFill>
                  <a:sysClr val="windowText" lastClr="000000"/>
                </a:solidFill>
                <a:effectLst/>
                <a:uLnTx/>
                <a:uFillTx/>
                <a:ea typeface="+mn-ea"/>
                <a:cs typeface="+mn-cs"/>
              </a:rPr>
              <a:t> (2020). </a:t>
            </a:r>
            <a:r>
              <a:rPr kumimoji="0" lang="en-IN" sz="1600" b="0" i="1" u="none" strike="noStrike" kern="1200" cap="none" spc="0" normalizeH="0" baseline="0" noProof="0" dirty="0">
                <a:ln>
                  <a:noFill/>
                </a:ln>
                <a:solidFill>
                  <a:sysClr val="windowText" lastClr="000000"/>
                </a:solidFill>
                <a:effectLst/>
                <a:uLnTx/>
                <a:uFillTx/>
                <a:ea typeface="+mn-ea"/>
                <a:cs typeface="+mn-cs"/>
              </a:rPr>
              <a:t>A review of wind turbine main bearings: design, operation, modelling, damage mechanisms and fault detection</a:t>
            </a:r>
            <a:r>
              <a:rPr kumimoji="0" lang="en-IN" sz="1600" b="0" i="0" u="none" strike="noStrike" kern="1200" cap="none" spc="0" normalizeH="0" baseline="0" noProof="0" dirty="0">
                <a:ln>
                  <a:noFill/>
                </a:ln>
                <a:solidFill>
                  <a:sysClr val="windowText" lastClr="000000"/>
                </a:solidFill>
                <a:effectLst/>
                <a:uLnTx/>
                <a:uFillTx/>
                <a:ea typeface="+mn-ea"/>
                <a:cs typeface="+mn-cs"/>
              </a:rPr>
              <a:t>. </a:t>
            </a:r>
            <a:r>
              <a:rPr kumimoji="0" lang="en-IN" sz="1600" b="1" i="0" u="none" strike="noStrike" kern="1200" cap="none" spc="0" normalizeH="0" baseline="0" noProof="0" dirty="0">
                <a:ln>
                  <a:noFill/>
                </a:ln>
                <a:solidFill>
                  <a:sysClr val="windowText" lastClr="000000"/>
                </a:solidFill>
                <a:effectLst/>
                <a:uLnTx/>
                <a:uFillTx/>
                <a:ea typeface="+mn-ea"/>
                <a:cs typeface="+mn-cs"/>
              </a:rPr>
              <a:t>Wind Energy Science</a:t>
            </a:r>
            <a:r>
              <a:rPr kumimoji="0" lang="en-IN" sz="1600" b="0" i="0" u="none" strike="noStrike" kern="1200" cap="none" spc="0" normalizeH="0" baseline="0" noProof="0" dirty="0">
                <a:ln>
                  <a:noFill/>
                </a:ln>
                <a:solidFill>
                  <a:sysClr val="windowText" lastClr="000000"/>
                </a:solidFill>
                <a:effectLst/>
                <a:uLnTx/>
                <a:uFillTx/>
                <a:ea typeface="+mn-ea"/>
                <a:cs typeface="+mn-cs"/>
              </a:rPr>
              <a:t>, 5(1), 105–124. </a:t>
            </a:r>
            <a:r>
              <a:rPr kumimoji="0" lang="en-IN" sz="1600" b="0" i="0" u="none" strike="noStrike" kern="1200" cap="none" spc="0" normalizeH="0" baseline="0" noProof="0" dirty="0">
                <a:ln>
                  <a:noFill/>
                </a:ln>
                <a:solidFill>
                  <a:sysClr val="windowText" lastClr="000000"/>
                </a:solidFill>
                <a:effectLst/>
                <a:uLnTx/>
                <a:uFillTx/>
                <a:ea typeface="+mn-ea"/>
                <a:cs typeface="+mn-cs"/>
                <a:hlinkClick r:id="rId6"/>
              </a:rPr>
              <a:t>https://doi.org/10.5194/wes-5-105-2020</a:t>
            </a:r>
            <a:endParaRPr kumimoji="0" lang="en-IN" sz="16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IN" sz="1600" b="1" dirty="0">
                <a:solidFill>
                  <a:sysClr val="windowText" lastClr="000000"/>
                </a:solidFill>
              </a:rPr>
              <a:t>Prof. Peter Quell </a:t>
            </a:r>
            <a:r>
              <a:rPr lang="en-IN" sz="1600" dirty="0">
                <a:solidFill>
                  <a:sysClr val="windowText" lastClr="000000"/>
                </a:solidFill>
              </a:rPr>
              <a:t>Lecture Notes </a:t>
            </a:r>
            <a:endParaRPr kumimoji="0" lang="en-IN" sz="1600" b="0" i="0" u="none" strike="noStrike" kern="1200" cap="none" spc="0" normalizeH="0" baseline="0" noProof="0" dirty="0">
              <a:ln>
                <a:noFill/>
              </a:ln>
              <a:solidFill>
                <a:sysClr val="windowText" lastClr="000000"/>
              </a:solidFill>
              <a:effectLst/>
              <a:uLnTx/>
              <a:uFillTx/>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DE" sz="1600" b="0" i="0" u="none" strike="noStrike" kern="1200" cap="none" spc="0" normalizeH="0" baseline="0" noProof="0" dirty="0">
              <a:ln>
                <a:noFill/>
              </a:ln>
              <a:solidFill>
                <a:sysClr val="windowText" lastClr="000000"/>
              </a:solidFill>
              <a:effectLst/>
              <a:uLnTx/>
              <a:uFillTx/>
              <a:ea typeface="+mn-ea"/>
              <a:cs typeface="+mn-cs"/>
            </a:endParaRPr>
          </a:p>
        </p:txBody>
      </p:sp>
      <p:sp>
        <p:nvSpPr>
          <p:cNvPr id="4" name="Slide Number Placeholder 5">
            <a:extLst>
              <a:ext uri="{FF2B5EF4-FFF2-40B4-BE49-F238E27FC236}">
                <a16:creationId xmlns:a16="http://schemas.microsoft.com/office/drawing/2014/main" id="{BEAEE939-EEF3-CDDA-A26A-670CDA694315}"/>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155</a:t>
            </a:fld>
            <a:endParaRPr lang="en-GB" sz="1400" dirty="0">
              <a:solidFill>
                <a:schemeClr val="bg1"/>
              </a:solidFill>
            </a:endParaRPr>
          </a:p>
        </p:txBody>
      </p:sp>
    </p:spTree>
    <p:extLst>
      <p:ext uri="{BB962C8B-B14F-4D97-AF65-F5344CB8AC3E}">
        <p14:creationId xmlns:p14="http://schemas.microsoft.com/office/powerpoint/2010/main" val="23124783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E32C03B4-4368-B8A0-5078-A33BA60C0D0C}"/>
              </a:ext>
            </a:extLst>
          </p:cNvPr>
          <p:cNvSpPr txBox="1"/>
          <p:nvPr/>
        </p:nvSpPr>
        <p:spPr>
          <a:xfrm>
            <a:off x="473320" y="1376739"/>
            <a:ext cx="11218984" cy="5355312"/>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https://www.twiflex.com/en/newsroom/2016/02/is-caliper-brake-solutions-for-wind-turbines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https://antec-group.com/wp-content/uploads/2021/12/Catalogo-Wind-2022.pdf</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2"/>
              </a:rPr>
              <a:t>https://www.twiflex.com/en/newsroom/2016/02/is-caliper-brake-solutions-for-wind-turbines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https://www.windsourcing.com/en/spare-parts-and-repair-material/brakes/brake-calipers/</a:t>
            </a:r>
            <a:endParaRPr lang="en-US" dirty="0"/>
          </a:p>
          <a:p>
            <a:pPr marL="285750" indent="-285750">
              <a:buFont typeface="Arial" panose="020B0604020202020204" pitchFamily="34" charset="0"/>
              <a:buChar char="•"/>
            </a:pPr>
            <a:endParaRPr lang="en-US" dirty="0">
              <a:hlinkClick r:id="rId5"/>
            </a:endParaRPr>
          </a:p>
          <a:p>
            <a:pPr marL="285750" indent="-285750">
              <a:buFont typeface="Arial" panose="020B0604020202020204" pitchFamily="34" charset="0"/>
              <a:buChar char="•"/>
            </a:pPr>
            <a:r>
              <a:rPr lang="en-US" dirty="0">
                <a:hlinkClick r:id="rId5"/>
              </a:rPr>
              <a:t>https://www.ktr.com/de/en/products/brake-systems/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6"/>
              </a:rPr>
              <a:t>https://www.zf.com/products/en/wind/home/wind.html#:~:text=Empowering%20a%20Sustainable%20Future%20Together&amp;text=ZF%20Wind%20Power%20develops%2C%20together,future%20together%20with%20our%20partners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7"/>
              </a:rPr>
              <a:t>https://www.flender.com/en/branchesAndApplications/winergy#:~:text=Two%20powerful%20brands%20%2D%20one%20company,wind%20for%20a%20better%20future</a:t>
            </a:r>
            <a:r>
              <a:rPr lang="en-US" dirty="0"/>
              <a:t>.</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592540" y="145123"/>
            <a:ext cx="10515600" cy="1325563"/>
          </a:xfrm>
        </p:spPr>
        <p:txBody>
          <a:bodyPr/>
          <a:lstStyle/>
          <a:p>
            <a:r>
              <a:rPr lang="en-US" sz="3600" dirty="0">
                <a:latin typeface="Times New Roman" panose="02020603050405020304" pitchFamily="18" charset="0"/>
                <a:cs typeface="Times New Roman" panose="02020603050405020304" pitchFamily="18" charset="0"/>
              </a:rPr>
              <a:t>Bibliography</a:t>
            </a:r>
            <a:r>
              <a:rPr lang="en-US" dirty="0"/>
              <a:t> – Gearbox Brake Coupling</a:t>
            </a:r>
          </a:p>
        </p:txBody>
      </p:sp>
      <p:sp>
        <p:nvSpPr>
          <p:cNvPr id="2" name="Slide Number Placeholder 5">
            <a:extLst>
              <a:ext uri="{FF2B5EF4-FFF2-40B4-BE49-F238E27FC236}">
                <a16:creationId xmlns:a16="http://schemas.microsoft.com/office/drawing/2014/main" id="{748EED66-D609-361A-2CA5-F3967297688A}"/>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156</a:t>
            </a:fld>
            <a:endParaRPr lang="en-GB" sz="1400" dirty="0">
              <a:solidFill>
                <a:schemeClr val="bg1"/>
              </a:solidFill>
            </a:endParaRPr>
          </a:p>
        </p:txBody>
      </p:sp>
    </p:spTree>
    <p:extLst>
      <p:ext uri="{BB962C8B-B14F-4D97-AF65-F5344CB8AC3E}">
        <p14:creationId xmlns:p14="http://schemas.microsoft.com/office/powerpoint/2010/main" val="15597335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61710-07CB-B065-CA0A-9970BA473FB6}"/>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92320554-62D4-2161-AA29-6059EEDEFBBC}"/>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B907295D-031A-5146-A854-DC5834B77CB2}"/>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CC59C0F7-7BFA-1CA8-E172-B2A58452F5D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803CCE53-B9E0-5D40-61FD-53634C903F0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6" name="Straight Connector 5">
            <a:extLst>
              <a:ext uri="{FF2B5EF4-FFF2-40B4-BE49-F238E27FC236}">
                <a16:creationId xmlns:a16="http://schemas.microsoft.com/office/drawing/2014/main" id="{384113C4-7F34-FD0B-2BF9-4735875357E6}"/>
              </a:ext>
            </a:extLst>
          </p:cNvPr>
          <p:cNvCxnSpPr/>
          <p:nvPr/>
        </p:nvCxnSpPr>
        <p:spPr>
          <a:xfrm>
            <a:off x="484418" y="1299697"/>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E179AA9-AAF5-4DBE-5568-628580157C8F}"/>
              </a:ext>
            </a:extLst>
          </p:cNvPr>
          <p:cNvSpPr>
            <a:spLocks noGrp="1"/>
          </p:cNvSpPr>
          <p:nvPr>
            <p:ph type="title"/>
          </p:nvPr>
        </p:nvSpPr>
        <p:spPr>
          <a:xfrm>
            <a:off x="694592" y="396327"/>
            <a:ext cx="10515600" cy="1325563"/>
          </a:xfrm>
        </p:spPr>
        <p:txBody>
          <a:bodyPr>
            <a:normAutofit/>
          </a:bodyPr>
          <a:lstStyle/>
          <a:p>
            <a:pPr algn="ctr"/>
            <a:r>
              <a:rPr lang="en-GB" sz="4000" b="1" dirty="0">
                <a:latin typeface="Times New Roman" panose="02020603050405020304" pitchFamily="18" charset="0"/>
                <a:cs typeface="Times New Roman" panose="02020603050405020304" pitchFamily="18" charset="0"/>
              </a:rPr>
              <a:t>References</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6AC9B1-4789-A27E-B2C0-92152A5FDB2F}"/>
              </a:ext>
            </a:extLst>
          </p:cNvPr>
          <p:cNvSpPr>
            <a:spLocks noGrp="1"/>
          </p:cNvSpPr>
          <p:nvPr>
            <p:ph idx="1"/>
          </p:nvPr>
        </p:nvSpPr>
        <p:spPr>
          <a:xfrm>
            <a:off x="994277" y="1332024"/>
            <a:ext cx="10215915" cy="4351338"/>
          </a:xfrm>
        </p:spPr>
        <p:txBody>
          <a:bodyPr>
            <a:noAutofit/>
          </a:bodyPr>
          <a:lstStyle/>
          <a:p>
            <a:endParaRPr lang="en-US" sz="1600" dirty="0">
              <a:latin typeface="Times New Roman" panose="02020603050405020304" pitchFamily="18" charset="0"/>
              <a:cs typeface="Times New Roman" panose="02020603050405020304" pitchFamily="18" charset="0"/>
            </a:endParaRPr>
          </a:p>
          <a:p>
            <a:pPr marL="342900" indent="-342900">
              <a:spcBef>
                <a:spcPts val="400"/>
              </a:spcBef>
              <a:spcAft>
                <a:spcPts val="400"/>
              </a:spcAft>
              <a:buFont typeface="+mj-lt"/>
              <a:buAutoNum type="arabicPeriod"/>
            </a:pPr>
            <a:r>
              <a:rPr lang="en-GB" sz="1600" dirty="0">
                <a:latin typeface="Times New Roman" panose="02020603050405020304" pitchFamily="18" charset="0"/>
                <a:cs typeface="Times New Roman" panose="02020603050405020304" pitchFamily="18" charset="0"/>
                <a:hlinkClick r:id="rId2"/>
              </a:rPr>
              <a:t>[1]</a:t>
            </a:r>
            <a:r>
              <a:rPr lang="en-GB" sz="1600" dirty="0">
                <a:latin typeface="Times New Roman" panose="02020603050405020304" pitchFamily="18" charset="0"/>
                <a:cs typeface="Times New Roman" panose="02020603050405020304" pitchFamily="18" charset="0"/>
              </a:rPr>
              <a:t>Pehlivan, Selim Ahmet, “Desing analysis and development of a nacelle main load frame for a 500 kW wind turbine  - </a:t>
            </a:r>
            <a:r>
              <a:rPr lang="en-GB" sz="1600" dirty="0" err="1">
                <a:latin typeface="Times New Roman" panose="02020603050405020304" pitchFamily="18" charset="0"/>
                <a:cs typeface="Times New Roman" panose="02020603050405020304" pitchFamily="18" charset="0"/>
              </a:rPr>
              <a:t>Sabanci</a:t>
            </a:r>
            <a:r>
              <a:rPr lang="en-GB" sz="1600" dirty="0">
                <a:latin typeface="Times New Roman" panose="02020603050405020304" pitchFamily="18" charset="0"/>
                <a:cs typeface="Times New Roman" panose="02020603050405020304" pitchFamily="18" charset="0"/>
              </a:rPr>
              <a:t> University Research Database,” Sabanciuniv.edu, 2016, </a:t>
            </a:r>
            <a:r>
              <a:rPr lang="en-GB" sz="1600" dirty="0" err="1">
                <a:latin typeface="Times New Roman" panose="02020603050405020304" pitchFamily="18" charset="0"/>
                <a:cs typeface="Times New Roman" panose="02020603050405020304" pitchFamily="18" charset="0"/>
              </a:rPr>
              <a:t>doi</a:t>
            </a:r>
            <a:r>
              <a:rPr lang="en-GB" sz="16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hlinkClick r:id="rId2"/>
              </a:rPr>
              <a:t>https://research.sabanciuniv.edu/id/eprint/29129/1/AhmetSelimPehlivan_442646.pdf.</a:t>
            </a:r>
            <a:endParaRPr lang="en-GB" sz="1600" dirty="0">
              <a:latin typeface="Times New Roman" panose="02020603050405020304" pitchFamily="18" charset="0"/>
              <a:cs typeface="Times New Roman" panose="02020603050405020304" pitchFamily="18" charset="0"/>
              <a:hlinkClick r:id="" action="ppaction://noaction"/>
            </a:endParaRPr>
          </a:p>
          <a:p>
            <a:pPr marL="342900" indent="-342900">
              <a:spcBef>
                <a:spcPts val="400"/>
              </a:spcBef>
              <a:spcAft>
                <a:spcPts val="400"/>
              </a:spcAft>
              <a:buFont typeface="+mj-lt"/>
              <a:buAutoNum type="arabicPeriod"/>
            </a:pPr>
            <a:r>
              <a:rPr lang="en-GB" sz="1600" dirty="0">
                <a:latin typeface="Times New Roman" panose="02020603050405020304" pitchFamily="18" charset="0"/>
                <a:cs typeface="Times New Roman" panose="02020603050405020304" pitchFamily="18" charset="0"/>
                <a:hlinkClick r:id="" action="ppaction://noaction"/>
              </a:rPr>
              <a:t>[2]</a:t>
            </a:r>
            <a:r>
              <a:rPr lang="en-GB" sz="1600" dirty="0">
                <a:latin typeface="Times New Roman" panose="02020603050405020304" pitchFamily="18" charset="0"/>
                <a:cs typeface="Times New Roman" panose="02020603050405020304" pitchFamily="18" charset="0"/>
              </a:rPr>
              <a:t>A. Saenz-Aguirre, E. Zulueta, U. Fernandez-Gamiz, J. Lozano, and J. Lopez-Guede, “Artificial Neural Network Based Reinforcement Learning for Wind Turbine Yaw Control,” Energies, vol. 12, no. 3, p. 436, Jan. 2019, </a:t>
            </a:r>
            <a:r>
              <a:rPr lang="en-GB" sz="1600" dirty="0" err="1">
                <a:latin typeface="Times New Roman" panose="02020603050405020304" pitchFamily="18" charset="0"/>
                <a:cs typeface="Times New Roman" panose="02020603050405020304" pitchFamily="18" charset="0"/>
              </a:rPr>
              <a:t>doi</a:t>
            </a:r>
            <a:r>
              <a:rPr lang="en-GB" sz="1600" dirty="0">
                <a:latin typeface="Times New Roman" panose="02020603050405020304" pitchFamily="18" charset="0"/>
                <a:cs typeface="Times New Roman" panose="02020603050405020304" pitchFamily="18" charset="0"/>
              </a:rPr>
              <a:t>:</a:t>
            </a:r>
            <a:r>
              <a:rPr lang="en-GB" sz="1600" dirty="0">
                <a:latin typeface="Times New Roman" panose="02020603050405020304" pitchFamily="18" charset="0"/>
                <a:cs typeface="Times New Roman" panose="02020603050405020304" pitchFamily="18" charset="0"/>
                <a:hlinkClick r:id="rId3"/>
              </a:rPr>
              <a:t> </a:t>
            </a:r>
            <a:r>
              <a:rPr lang="en-GB" sz="1600" dirty="0">
                <a:latin typeface="Times New Roman" panose="02020603050405020304" pitchFamily="18" charset="0"/>
                <a:cs typeface="Times New Roman" panose="02020603050405020304" pitchFamily="18" charset="0"/>
                <a:hlinkClick r:id="rId4"/>
              </a:rPr>
              <a:t>https://doi.org/10.3390/en12030436.</a:t>
            </a:r>
            <a:endParaRPr lang="en-GB" sz="1600" dirty="0">
              <a:latin typeface="Times New Roman" panose="02020603050405020304" pitchFamily="18" charset="0"/>
              <a:cs typeface="Times New Roman" panose="02020603050405020304" pitchFamily="18" charset="0"/>
              <a:hlinkClick r:id="" action="ppaction://noaction"/>
            </a:endParaRPr>
          </a:p>
          <a:p>
            <a:pPr marL="342900" indent="-342900">
              <a:spcBef>
                <a:spcPts val="400"/>
              </a:spcBef>
              <a:spcAft>
                <a:spcPts val="400"/>
              </a:spcAft>
              <a:buFont typeface="+mj-lt"/>
              <a:buAutoNum type="arabicPeriod"/>
            </a:pPr>
            <a:r>
              <a:rPr lang="en-GB" sz="1600" dirty="0">
                <a:latin typeface="Times New Roman" panose="02020603050405020304" pitchFamily="18" charset="0"/>
                <a:cs typeface="Times New Roman" panose="02020603050405020304" pitchFamily="18" charset="0"/>
                <a:hlinkClick r:id="" action="ppaction://noaction"/>
              </a:rPr>
              <a:t>[3]</a:t>
            </a:r>
            <a:r>
              <a:rPr lang="en-GB" sz="1600" dirty="0">
                <a:latin typeface="Times New Roman" panose="02020603050405020304" pitchFamily="18" charset="0"/>
                <a:cs typeface="Times New Roman" panose="02020603050405020304" pitchFamily="18" charset="0"/>
              </a:rPr>
              <a:t>Søren Stubkier, H. C. Pedersen, T. O. Andersen, and K. Markussen, “State of the art-hydraulic yaw systems for wind turbines,” Proc. 12th Scandinavian International Conference on Fluid Power, Jan. 2011, Available: </a:t>
            </a:r>
            <a:r>
              <a:rPr lang="en-GB" sz="1600" dirty="0">
                <a:latin typeface="Times New Roman" panose="02020603050405020304" pitchFamily="18" charset="0"/>
                <a:cs typeface="Times New Roman" panose="02020603050405020304" pitchFamily="18" charset="0"/>
                <a:hlinkClick r:id="rId3"/>
              </a:rPr>
              <a:t>https://www.researchgate.net/publication/262003240_State_of_the_art-hydraulic_yaw_systems_for_wind_turbines</a:t>
            </a:r>
            <a:endParaRPr lang="en-GB" sz="1600" dirty="0">
              <a:latin typeface="Times New Roman" panose="02020603050405020304" pitchFamily="18" charset="0"/>
              <a:cs typeface="Times New Roman" panose="02020603050405020304" pitchFamily="18" charset="0"/>
            </a:endParaRPr>
          </a:p>
          <a:p>
            <a:pPr marL="342900" indent="-342900">
              <a:spcBef>
                <a:spcPts val="400"/>
              </a:spcBef>
              <a:spcAft>
                <a:spcPts val="400"/>
              </a:spcAft>
              <a:buFont typeface="+mj-lt"/>
              <a:buAutoNum type="arabicPeriod"/>
            </a:pPr>
            <a:r>
              <a:rPr lang="en-GB" altLang="en-US" sz="1600" dirty="0">
                <a:latin typeface="Times New Roman" panose="02020603050405020304" pitchFamily="18" charset="0"/>
                <a:cs typeface="Times New Roman" panose="02020603050405020304" pitchFamily="18" charset="0"/>
                <a:hlinkClick r:id="rId5"/>
              </a:rPr>
              <a:t>[4]</a:t>
            </a:r>
            <a:r>
              <a:rPr lang="en-GB" altLang="en-US" sz="1600" dirty="0">
                <a:latin typeface="Times New Roman" panose="02020603050405020304" pitchFamily="18" charset="0"/>
                <a:cs typeface="Times New Roman" panose="02020603050405020304" pitchFamily="18" charset="0"/>
              </a:rPr>
              <a:t>M-G. Kim and P. H. Dalhoff, “Yaw Systems for wind turbines – Overview of concepts, current challenges and design methods,” Journal of Physics: Conference Series, vol. 524, p. 012086, Jun. 2014, </a:t>
            </a:r>
            <a:r>
              <a:rPr lang="en-GB" altLang="en-US" sz="1600" dirty="0" err="1">
                <a:latin typeface="Times New Roman" panose="02020603050405020304" pitchFamily="18" charset="0"/>
                <a:cs typeface="Times New Roman" panose="02020603050405020304" pitchFamily="18" charset="0"/>
              </a:rPr>
              <a:t>doi</a:t>
            </a:r>
            <a:r>
              <a:rPr lang="en-GB" altLang="en-US" sz="1600" dirty="0">
                <a:latin typeface="Times New Roman" panose="02020603050405020304" pitchFamily="18" charset="0"/>
                <a:cs typeface="Times New Roman" panose="02020603050405020304" pitchFamily="18" charset="0"/>
              </a:rPr>
              <a:t>: </a:t>
            </a:r>
            <a:r>
              <a:rPr lang="en-GB" altLang="en-US" sz="1600" dirty="0">
                <a:latin typeface="Times New Roman" panose="02020603050405020304" pitchFamily="18" charset="0"/>
                <a:cs typeface="Times New Roman" panose="02020603050405020304" pitchFamily="18" charset="0"/>
                <a:hlinkClick r:id="rId5"/>
              </a:rPr>
              <a:t>https://doi.org/10.1088/1742-6596/524/1/012086.</a:t>
            </a:r>
            <a:endParaRPr lang="en-GB" altLang="en-US" sz="1600" dirty="0">
              <a:latin typeface="Times New Roman" panose="02020603050405020304" pitchFamily="18" charset="0"/>
              <a:cs typeface="Times New Roman" panose="02020603050405020304" pitchFamily="18" charset="0"/>
              <a:hlinkClick r:id="rId6"/>
            </a:endParaRPr>
          </a:p>
          <a:p>
            <a:pPr marL="342900" indent="-342900">
              <a:spcBef>
                <a:spcPts val="400"/>
              </a:spcBef>
              <a:spcAft>
                <a:spcPts val="400"/>
              </a:spcAft>
              <a:buFont typeface="+mj-lt"/>
              <a:buAutoNum type="arabicPeriod"/>
            </a:pPr>
            <a:r>
              <a:rPr lang="en-GB" altLang="en-US" sz="1600" dirty="0">
                <a:latin typeface="Times New Roman" panose="02020603050405020304" pitchFamily="18" charset="0"/>
                <a:cs typeface="Times New Roman" panose="02020603050405020304" pitchFamily="18" charset="0"/>
                <a:hlinkClick r:id="rId7"/>
              </a:rPr>
              <a:t>[5]</a:t>
            </a:r>
            <a:r>
              <a:rPr lang="en-GB" altLang="en-US" sz="1600" dirty="0">
                <a:latin typeface="Times New Roman" panose="02020603050405020304" pitchFamily="18" charset="0"/>
                <a:cs typeface="Times New Roman" panose="02020603050405020304" pitchFamily="18" charset="0"/>
              </a:rPr>
              <a:t>S. Wang, Y. Huang, L. Li, C. Liu, and D. Zhang, “Dynamic analysis of wind turbines including nacelle–tower–foundation interaction for condition of incomplete structural parameters,” Advances in Mechanical Engineering, vol. 9, no. 3, p. 168781401769294-168781401769294, Mar. 2017, </a:t>
            </a:r>
            <a:r>
              <a:rPr lang="en-GB" altLang="en-US" sz="1600" dirty="0" err="1">
                <a:latin typeface="Times New Roman" panose="02020603050405020304" pitchFamily="18" charset="0"/>
                <a:cs typeface="Times New Roman" panose="02020603050405020304" pitchFamily="18" charset="0"/>
              </a:rPr>
              <a:t>doi</a:t>
            </a:r>
            <a:r>
              <a:rPr lang="en-GB" altLang="en-US" sz="1600" dirty="0">
                <a:latin typeface="Times New Roman" panose="02020603050405020304" pitchFamily="18" charset="0"/>
                <a:cs typeface="Times New Roman" panose="02020603050405020304" pitchFamily="18" charset="0"/>
              </a:rPr>
              <a:t>: </a:t>
            </a:r>
            <a:r>
              <a:rPr lang="en-GB" altLang="en-US" sz="1600" dirty="0">
                <a:latin typeface="Times New Roman" panose="02020603050405020304" pitchFamily="18" charset="0"/>
                <a:cs typeface="Times New Roman" panose="02020603050405020304" pitchFamily="18" charset="0"/>
                <a:hlinkClick r:id="rId7"/>
              </a:rPr>
              <a:t>https://doi.org/10.1177/1687814017692940.</a:t>
            </a:r>
            <a:endParaRPr lang="en-GB" altLang="en-US" sz="1600" dirty="0">
              <a:latin typeface="Times New Roman" panose="02020603050405020304" pitchFamily="18" charset="0"/>
              <a:cs typeface="Times New Roman" panose="02020603050405020304" pitchFamily="18" charset="0"/>
              <a:hlinkClick r:id="" action="ppaction://noaction"/>
            </a:endParaRPr>
          </a:p>
          <a:p>
            <a:pPr marL="342900" indent="-342900">
              <a:spcBef>
                <a:spcPts val="400"/>
              </a:spcBef>
              <a:spcAft>
                <a:spcPts val="400"/>
              </a:spcAft>
              <a:buFont typeface="+mj-lt"/>
              <a:buAutoNum type="arabicPeriod"/>
            </a:pPr>
            <a:r>
              <a:rPr lang="en-GB" altLang="en-US" sz="1600" dirty="0">
                <a:latin typeface="Times New Roman" panose="02020603050405020304" pitchFamily="18" charset="0"/>
                <a:cs typeface="Times New Roman" panose="02020603050405020304" pitchFamily="18" charset="0"/>
                <a:hlinkClick r:id="" action="ppaction://noaction"/>
              </a:rPr>
              <a:t>[6]</a:t>
            </a:r>
            <a:r>
              <a:rPr lang="en-GB" altLang="en-US" sz="1600" dirty="0">
                <a:latin typeface="Times New Roman" panose="02020603050405020304" pitchFamily="18" charset="0"/>
                <a:cs typeface="Times New Roman" panose="02020603050405020304" pitchFamily="18" charset="0"/>
              </a:rPr>
              <a:t>Y. Liu, S. Liu, L. Zhang, F. Cao, and L. Wang, “Optimization of the Yaw Control Error of Wind Turbine,” Frontiers in Energy Research, vol. 9, no. 6, Feb. 2021, </a:t>
            </a:r>
            <a:r>
              <a:rPr lang="en-GB" altLang="en-US" sz="1600" dirty="0" err="1">
                <a:latin typeface="Times New Roman" panose="02020603050405020304" pitchFamily="18" charset="0"/>
                <a:cs typeface="Times New Roman" panose="02020603050405020304" pitchFamily="18" charset="0"/>
              </a:rPr>
              <a:t>doi</a:t>
            </a:r>
            <a:r>
              <a:rPr lang="en-GB" altLang="en-US" sz="1600" dirty="0">
                <a:latin typeface="Times New Roman" panose="02020603050405020304" pitchFamily="18" charset="0"/>
                <a:cs typeface="Times New Roman" panose="02020603050405020304" pitchFamily="18" charset="0"/>
              </a:rPr>
              <a:t>: </a:t>
            </a:r>
            <a:r>
              <a:rPr lang="en-GB" altLang="en-US" sz="1600" dirty="0">
                <a:latin typeface="Times New Roman" panose="02020603050405020304" pitchFamily="18" charset="0"/>
                <a:cs typeface="Times New Roman" panose="02020603050405020304" pitchFamily="18" charset="0"/>
                <a:hlinkClick r:id="rId8"/>
              </a:rPr>
              <a:t>https://doi.org/10.3389/fenrg.2021.626681</a:t>
            </a:r>
            <a:r>
              <a:rPr lang="en-GB" altLang="en-US" sz="1600" dirty="0">
                <a:latin typeface="Times New Roman" panose="02020603050405020304" pitchFamily="18" charset="0"/>
                <a:cs typeface="Times New Roman" panose="02020603050405020304" pitchFamily="18" charset="0"/>
              </a:rPr>
              <a:t>. </a:t>
            </a:r>
            <a:endParaRPr lang="en-US" altLang="en-US" sz="1600"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A894D965-AE52-CEE7-FA59-CCD9253DA5AF}"/>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157</a:t>
            </a:fld>
            <a:endParaRPr lang="en-GB" sz="1400" dirty="0">
              <a:solidFill>
                <a:schemeClr val="bg1"/>
              </a:solidFill>
            </a:endParaRPr>
          </a:p>
        </p:txBody>
      </p:sp>
    </p:spTree>
    <p:extLst>
      <p:ext uri="{BB962C8B-B14F-4D97-AF65-F5344CB8AC3E}">
        <p14:creationId xmlns:p14="http://schemas.microsoft.com/office/powerpoint/2010/main" val="40135443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a:ea typeface="+mn-ea"/>
              <a:cs typeface="+mn-cs"/>
            </a:endParaRPr>
          </a:p>
        </p:txBody>
      </p:sp>
      <p:sp>
        <p:nvSpPr>
          <p:cNvPr id="18"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2" name="Titel 1"/>
          <p:cNvSpPr>
            <a:spLocks noGrp="1"/>
          </p:cNvSpPr>
          <p:nvPr>
            <p:ph type="title"/>
          </p:nvPr>
        </p:nvSpPr>
        <p:spPr>
          <a:xfrm>
            <a:off x="208302" y="1383131"/>
            <a:ext cx="7982574" cy="159085"/>
          </a:xfrm>
        </p:spPr>
        <p:txBody>
          <a:bodyPr>
            <a:normAutofit fontScale="90000"/>
          </a:bodyPr>
          <a:lstStyle/>
          <a:p>
            <a:r>
              <a:rPr lang="en-US" sz="4900" dirty="0">
                <a:latin typeface="Times New Roman" panose="02020603050405020304" pitchFamily="18" charset="0"/>
                <a:cs typeface="Times New Roman" panose="02020603050405020304" pitchFamily="18" charset="0"/>
              </a:rPr>
              <a:t>References</a:t>
            </a:r>
            <a:r>
              <a:rPr lang="en-US" sz="4900" b="1" dirty="0">
                <a:latin typeface="Times New Roman" panose="02020603050405020304" pitchFamily="18" charset="0"/>
                <a:cs typeface="Times New Roman" panose="02020603050405020304" pitchFamily="18" charset="0"/>
              </a:rPr>
              <a:t> – </a:t>
            </a:r>
            <a:r>
              <a:rPr lang="en-US" sz="4900" dirty="0">
                <a:latin typeface="Times New Roman" panose="02020603050405020304" pitchFamily="18" charset="0"/>
                <a:cs typeface="Times New Roman" panose="02020603050405020304" pitchFamily="18" charset="0"/>
              </a:rPr>
              <a:t>Storage Systems</a:t>
            </a:r>
            <a:br>
              <a:rPr lang="de-DE" dirty="0"/>
            </a:br>
            <a:br>
              <a:rPr lang="de-DE" kern="100" dirty="0">
                <a:ea typeface="Aptos" panose="020B0004020202020204" pitchFamily="34" charset="0"/>
                <a:cs typeface="Arial" panose="020B0604020202020204" pitchFamily="34" charset="0"/>
              </a:rPr>
            </a:b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89932" y="1404226"/>
            <a:ext cx="11541512" cy="504753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br>
              <a:rPr kumimoji="0" lang="en-US" sz="800" b="1" i="0" u="none" strike="noStrike" kern="1200" cap="none" spc="0" normalizeH="0" baseline="0" noProof="0" dirty="0">
                <a:ln>
                  <a:noFill/>
                </a:ln>
                <a:solidFill>
                  <a:prstClr val="black"/>
                </a:solidFill>
                <a:effectLst/>
                <a:uLnTx/>
                <a:uFillTx/>
                <a:latin typeface="Aptos"/>
                <a:ea typeface="+mn-ea"/>
                <a:cs typeface="+mn-cs"/>
              </a:rPr>
            </a:br>
            <a:r>
              <a:rPr kumimoji="0" lang="en-US" sz="1800" b="0" i="0" u="none" strike="noStrike" kern="1200" cap="none" spc="0" normalizeH="0" baseline="0" noProof="0" dirty="0">
                <a:ln>
                  <a:noFill/>
                </a:ln>
                <a:solidFill>
                  <a:prstClr val="black"/>
                </a:solidFill>
                <a:effectLst/>
                <a:uLnTx/>
                <a:uFillTx/>
                <a:latin typeface="Aptos"/>
                <a:ea typeface="+mn-ea"/>
                <a:cs typeface="+mn-cs"/>
              </a:rPr>
              <a:t>1- Research papers: Xing Luo, </a:t>
            </a:r>
            <a:r>
              <a:rPr kumimoji="0" lang="en-US" sz="1800" b="0" i="0" u="none" strike="noStrike" kern="1200" cap="none" spc="0" normalizeH="0" baseline="0" noProof="0" dirty="0" err="1">
                <a:ln>
                  <a:noFill/>
                </a:ln>
                <a:solidFill>
                  <a:prstClr val="black"/>
                </a:solidFill>
                <a:effectLst/>
                <a:uLnTx/>
                <a:uFillTx/>
                <a:latin typeface="Aptos"/>
                <a:ea typeface="+mn-ea"/>
                <a:cs typeface="+mn-cs"/>
              </a:rPr>
              <a:t>Jihong</a:t>
            </a:r>
            <a:r>
              <a:rPr kumimoji="0" lang="en-US" sz="1800" b="0" i="0" u="none" strike="noStrike" kern="1200" cap="none" spc="0" normalizeH="0" baseline="0" noProof="0" dirty="0">
                <a:ln>
                  <a:noFill/>
                </a:ln>
                <a:solidFill>
                  <a:prstClr val="black"/>
                </a:solidFill>
                <a:effectLst/>
                <a:uLnTx/>
                <a:uFillTx/>
                <a:latin typeface="Aptos"/>
                <a:ea typeface="+mn-ea"/>
                <a:cs typeface="+mn-cs"/>
              </a:rPr>
              <a:t> Wang, Mark </a:t>
            </a:r>
            <a:r>
              <a:rPr kumimoji="0" lang="en-US" sz="1800" b="0" i="0" u="none" strike="noStrike" kern="1200" cap="none" spc="0" normalizeH="0" baseline="0" noProof="0" dirty="0" err="1">
                <a:ln>
                  <a:noFill/>
                </a:ln>
                <a:solidFill>
                  <a:prstClr val="black"/>
                </a:solidFill>
                <a:effectLst/>
                <a:uLnTx/>
                <a:uFillTx/>
                <a:latin typeface="Aptos"/>
                <a:ea typeface="+mn-ea"/>
                <a:cs typeface="+mn-cs"/>
              </a:rPr>
              <a:t>Dooner</a:t>
            </a:r>
            <a:r>
              <a:rPr kumimoji="0" lang="en-US" sz="1800" b="0" i="0" u="none" strike="noStrike" kern="1200" cap="none" spc="0" normalizeH="0" baseline="0" noProof="0" dirty="0">
                <a:ln>
                  <a:noFill/>
                </a:ln>
                <a:solidFill>
                  <a:prstClr val="black"/>
                </a:solidFill>
                <a:effectLst/>
                <a:uLnTx/>
                <a:uFillTx/>
                <a:latin typeface="Aptos"/>
                <a:ea typeface="+mn-ea"/>
                <a:cs typeface="+mn-cs"/>
              </a:rPr>
              <a:t> and Jonathan Clarke. (2015). Overview of current development in electrical energy storage technologies and the application potential in power system operation.</a:t>
            </a:r>
            <a:br>
              <a:rPr kumimoji="0" lang="en-US" sz="1800" b="0" i="0" u="none" strike="noStrike" kern="1200" cap="none" spc="0" normalizeH="0" baseline="0" noProof="0" dirty="0">
                <a:ln>
                  <a:noFill/>
                </a:ln>
                <a:solidFill>
                  <a:prstClr val="black"/>
                </a:solidFill>
                <a:effectLst/>
                <a:uLnTx/>
                <a:uFillTx/>
                <a:latin typeface="Aptos"/>
                <a:ea typeface="+mn-ea"/>
                <a:cs typeface="+mn-cs"/>
              </a:rPr>
            </a:br>
            <a:r>
              <a:rPr kumimoji="0" lang="en-US" sz="1800" b="0" i="0" u="none" strike="noStrike" kern="1200" cap="none" spc="0" normalizeH="0" baseline="0" noProof="0" dirty="0">
                <a:ln>
                  <a:noFill/>
                </a:ln>
                <a:solidFill>
                  <a:prstClr val="black"/>
                </a:solidFill>
                <a:effectLst/>
                <a:uLnTx/>
                <a:uFillTx/>
                <a:latin typeface="Aptos"/>
                <a:ea typeface="+mn-ea"/>
                <a:cs typeface="+mn-cs"/>
              </a:rPr>
              <a:t>2- Reports: Mechanical Energy Storage: Flywheels, Compressed Air, and Other Mechanical Storage Technologies, by the International Renewable Energy Agency (IRENA).</a:t>
            </a:r>
            <a:br>
              <a:rPr kumimoji="0" lang="en-US" sz="1800" b="0" i="0" u="none" strike="noStrike" kern="1200" cap="none" spc="0" normalizeH="0" baseline="0" noProof="0" dirty="0">
                <a:ln>
                  <a:noFill/>
                </a:ln>
                <a:solidFill>
                  <a:prstClr val="black"/>
                </a:solidFill>
                <a:effectLst/>
                <a:uLnTx/>
                <a:uFillTx/>
                <a:latin typeface="Aptos"/>
                <a:ea typeface="+mn-ea"/>
                <a:cs typeface="+mn-cs"/>
              </a:rPr>
            </a:br>
            <a:r>
              <a:rPr kumimoji="0" lang="en-US" sz="1800" b="0" i="0" u="none" strike="noStrike" kern="1200" cap="none" spc="0" normalizeH="0" baseline="0" noProof="0" dirty="0">
                <a:ln>
                  <a:noFill/>
                </a:ln>
                <a:solidFill>
                  <a:prstClr val="black"/>
                </a:solidFill>
                <a:effectLst/>
                <a:uLnTx/>
                <a:uFillTx/>
                <a:latin typeface="Aptos"/>
                <a:ea typeface="+mn-ea"/>
                <a:cs typeface="+mn-cs"/>
              </a:rPr>
              <a:t>3- Web Resources: - https://www.irena.org/Energy-Transition/Technology/Energy-Storage.</a:t>
            </a:r>
            <a:br>
              <a:rPr kumimoji="0" lang="en-US" sz="1800" b="0" i="0" u="none" strike="noStrike" kern="1200" cap="none" spc="0" normalizeH="0" baseline="0" noProof="0" dirty="0">
                <a:ln>
                  <a:noFill/>
                </a:ln>
                <a:solidFill>
                  <a:prstClr val="black"/>
                </a:solidFill>
                <a:effectLst/>
                <a:uLnTx/>
                <a:uFillTx/>
                <a:latin typeface="Aptos"/>
                <a:ea typeface="+mn-ea"/>
                <a:cs typeface="+mn-cs"/>
              </a:rPr>
            </a:br>
            <a:r>
              <a:rPr kumimoji="0" lang="en-US" sz="1800" b="0" i="0" u="none" strike="noStrike" kern="1200" cap="none" spc="0" normalizeH="0" baseline="0" noProof="0" dirty="0">
                <a:ln>
                  <a:noFill/>
                </a:ln>
                <a:solidFill>
                  <a:prstClr val="black"/>
                </a:solidFill>
                <a:effectLst/>
                <a:uLnTx/>
                <a:uFillTx/>
                <a:latin typeface="Aptos"/>
                <a:ea typeface="+mn-ea"/>
                <a:cs typeface="+mn-cs"/>
              </a:rPr>
              <a:t>4- Web Resources: </a:t>
            </a:r>
            <a:r>
              <a:rPr kumimoji="0" lang="en-US" sz="1800" b="0" i="0" u="sng" strike="noStrike" kern="100" cap="none" spc="0" normalizeH="0" baseline="0" noProof="0" dirty="0">
                <a:ln>
                  <a:noFill/>
                </a:ln>
                <a:solidFill>
                  <a:srgbClr val="467886"/>
                </a:solidFill>
                <a:effectLst/>
                <a:uLnTx/>
                <a:uFillTx/>
                <a:latin typeface="Aptos"/>
                <a:ea typeface="Aptos" panose="020B0004020202020204" pitchFamily="34" charset="0"/>
                <a:cs typeface="Times New Roman" panose="02020603050405020304" pitchFamily="18" charset="0"/>
                <a:hlinkClick r:id="rId2"/>
              </a:rPr>
              <a:t>https://www.sciencedirect.com/science/article/pii/S0378779612002088</a:t>
            </a:r>
            <a:endParaRPr kumimoji="0" lang="de-DE" sz="1800" b="0" i="0" u="sng" strike="noStrike" kern="100" cap="none" spc="0" normalizeH="0" baseline="0" noProof="0" dirty="0">
              <a:ln>
                <a:noFill/>
              </a:ln>
              <a:solidFill>
                <a:srgbClr val="467886"/>
              </a:solidFill>
              <a:effectLst/>
              <a:uLnTx/>
              <a:uFillTx/>
              <a:latin typeface="Aptos"/>
              <a:ea typeface="Aptos" panose="020B0004020202020204" pitchFamily="34" charset="0"/>
              <a:cs typeface="Arial" panose="020B0604020202020204" pitchFamily="34"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a:ea typeface="+mn-ea"/>
                <a:cs typeface="+mn-cs"/>
              </a:rPr>
              <a:t>5- Web Resources: </a:t>
            </a:r>
            <a:r>
              <a:rPr kumimoji="0" lang="en-US" sz="1800" b="1" i="0" u="sng" strike="noStrike" kern="100" cap="none" spc="0" normalizeH="0" baseline="0" noProof="0" dirty="0">
                <a:ln>
                  <a:noFill/>
                </a:ln>
                <a:solidFill>
                  <a:srgbClr val="467886"/>
                </a:solidFill>
                <a:effectLst/>
                <a:uLnTx/>
                <a:uFillTx/>
                <a:latin typeface="Aptos"/>
                <a:ea typeface="Aptos" panose="020B0004020202020204" pitchFamily="34" charset="0"/>
                <a:cs typeface="Times New Roman" panose="02020603050405020304" pitchFamily="18" charset="0"/>
                <a:hlinkClick r:id="rId3"/>
              </a:rPr>
              <a:t>https://nsci.ca/2019/12/11/battery-storage-the-key-component-for-a-sustainable-future</a:t>
            </a:r>
            <a:endParaRPr kumimoji="0" lang="de-DE" sz="1800" b="0" i="0" u="none" strike="noStrike" kern="100" cap="none" spc="0" normalizeH="0" baseline="0" noProof="0" dirty="0">
              <a:ln>
                <a:noFill/>
              </a:ln>
              <a:solidFill>
                <a:prstClr val="black"/>
              </a:solidFill>
              <a:effectLst/>
              <a:uLnTx/>
              <a:uFillTx/>
              <a:latin typeface="Aptos"/>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a:ea typeface="+mn-ea"/>
              <a:cs typeface="+mn-cs"/>
            </a:endParaRPr>
          </a:p>
        </p:txBody>
      </p:sp>
      <p:sp>
        <p:nvSpPr>
          <p:cNvPr id="3" name="Slide Number Placeholder 5">
            <a:extLst>
              <a:ext uri="{FF2B5EF4-FFF2-40B4-BE49-F238E27FC236}">
                <a16:creationId xmlns:a16="http://schemas.microsoft.com/office/drawing/2014/main" id="{9DFB00C1-AC08-59E1-F5E8-2EDB60B4748A}"/>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158</a:t>
            </a:fld>
            <a:endParaRPr lang="en-GB" sz="1400" dirty="0">
              <a:solidFill>
                <a:schemeClr val="bg1"/>
              </a:solidFill>
            </a:endParaRPr>
          </a:p>
        </p:txBody>
      </p:sp>
    </p:spTree>
    <p:extLst>
      <p:ext uri="{BB962C8B-B14F-4D97-AF65-F5344CB8AC3E}">
        <p14:creationId xmlns:p14="http://schemas.microsoft.com/office/powerpoint/2010/main" val="18688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26533BD2-7016-D99B-8D14-5716721F009D}"/>
              </a:ext>
            </a:extLst>
          </p:cNvPr>
          <p:cNvSpPr txBox="1"/>
          <p:nvPr/>
        </p:nvSpPr>
        <p:spPr>
          <a:xfrm>
            <a:off x="342900" y="1780889"/>
            <a:ext cx="11218984" cy="3816429"/>
          </a:xfrm>
          <a:prstGeom prst="rect">
            <a:avLst/>
          </a:prstGeom>
          <a:noFill/>
        </p:spPr>
        <p:txBody>
          <a:bodyPr wrap="square" rtlCol="0">
            <a:spAutoFit/>
          </a:bodyPr>
          <a:lstStyle/>
          <a:p>
            <a:r>
              <a:rPr lang="it-IT" dirty="0"/>
              <a:t>Given task by the University (team supervisor was not defined yet):</a:t>
            </a:r>
          </a:p>
          <a:p>
            <a:endParaRPr lang="it-IT" dirty="0"/>
          </a:p>
          <a:p>
            <a:r>
              <a:rPr lang="it-IT" dirty="0"/>
              <a:t>	1. </a:t>
            </a:r>
            <a:r>
              <a:rPr lang="en-GB" dirty="0"/>
              <a:t>Get into contact with Damaskus University for specific corporation</a:t>
            </a:r>
          </a:p>
          <a:p>
            <a:r>
              <a:rPr lang="en-GB" dirty="0"/>
              <a:t>	2. Research on environmental, operational and legal conditions in Syria</a:t>
            </a:r>
          </a:p>
          <a:p>
            <a:endParaRPr lang="it-IT" dirty="0"/>
          </a:p>
          <a:p>
            <a:r>
              <a:rPr lang="it-IT" dirty="0"/>
              <a:t>Given task by the management team: </a:t>
            </a:r>
          </a:p>
          <a:p>
            <a:endParaRPr lang="it-IT" dirty="0"/>
          </a:p>
          <a:p>
            <a:r>
              <a:rPr lang="it-IT" dirty="0"/>
              <a:t>	3. Find a suitable site for the Optimus Project in Syria, find reasanable values for:</a:t>
            </a:r>
          </a:p>
          <a:p>
            <a:pPr marL="1714500" lvl="3" indent="-342900">
              <a:buFont typeface="+mj-lt"/>
              <a:buAutoNum type="alphaLcPeriod"/>
            </a:pPr>
            <a:r>
              <a:rPr lang="it-IT" sz="1600" dirty="0"/>
              <a:t>Wind Resource Data</a:t>
            </a:r>
          </a:p>
          <a:p>
            <a:pPr marL="1714500" lvl="3" indent="-342900">
              <a:buFont typeface="+mj-lt"/>
              <a:buAutoNum type="alphaLcPeriod"/>
            </a:pPr>
            <a:r>
              <a:rPr lang="it-IT" sz="1600" dirty="0"/>
              <a:t>Grid Connection</a:t>
            </a:r>
          </a:p>
          <a:p>
            <a:pPr marL="1714500" lvl="3" indent="-342900">
              <a:buFont typeface="+mj-lt"/>
              <a:buAutoNum type="alphaLcPeriod"/>
            </a:pPr>
            <a:r>
              <a:rPr lang="it-IT" sz="1600" dirty="0"/>
              <a:t>Infrastructure</a:t>
            </a:r>
          </a:p>
          <a:p>
            <a:pPr marL="1714500" lvl="3" indent="-342900">
              <a:buFont typeface="+mj-lt"/>
              <a:buAutoNum type="alphaLcPeriod"/>
            </a:pPr>
            <a:r>
              <a:rPr lang="it-IT" sz="1600" dirty="0"/>
              <a:t>Topography</a:t>
            </a:r>
          </a:p>
          <a:p>
            <a:pPr marL="1714500" lvl="3" indent="-342900">
              <a:buFont typeface="+mj-lt"/>
              <a:buAutoNum type="alphaLcPeriod"/>
            </a:pPr>
            <a:r>
              <a:rPr lang="it-IT" sz="1600" dirty="0"/>
              <a:t>Soil Conditions</a:t>
            </a:r>
          </a:p>
          <a:p>
            <a:pPr marL="1714500" lvl="3" indent="-342900">
              <a:buFont typeface="+mj-lt"/>
              <a:buAutoNum type="alphaLcPeriod"/>
            </a:pPr>
            <a:r>
              <a:rPr lang="it-IT" sz="1600" dirty="0"/>
              <a:t>Legal Requirements</a:t>
            </a: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8" y="1129745"/>
            <a:ext cx="7982574" cy="712728"/>
          </a:xfrm>
        </p:spPr>
        <p:txBody>
          <a:bodyPr>
            <a:normAutofit/>
          </a:bodyPr>
          <a:lstStyle/>
          <a:p>
            <a:r>
              <a:rPr lang="de-DE" sz="4000" dirty="0"/>
              <a:t>Tasks of the Summer Break</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47763267-A9E0-76D5-5C3D-97FB947D3FB4}"/>
              </a:ext>
            </a:extLst>
          </p:cNvPr>
          <p:cNvSpPr txBox="1">
            <a:spLocks/>
          </p:cNvSpPr>
          <p:nvPr/>
        </p:nvSpPr>
        <p:spPr>
          <a:xfrm>
            <a:off x="475626" y="459443"/>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t>Project Development Team</a:t>
            </a:r>
            <a:endParaRPr lang="en-GB" dirty="0"/>
          </a:p>
        </p:txBody>
      </p:sp>
      <p:sp>
        <p:nvSpPr>
          <p:cNvPr id="3" name="Slide Number Placeholder 5">
            <a:extLst>
              <a:ext uri="{FF2B5EF4-FFF2-40B4-BE49-F238E27FC236}">
                <a16:creationId xmlns:a16="http://schemas.microsoft.com/office/drawing/2014/main" id="{103C4C69-F89D-A6A0-992D-36FD857F3DC2}"/>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16</a:t>
            </a:fld>
            <a:endParaRPr lang="en-GB" sz="1400" dirty="0">
              <a:solidFill>
                <a:schemeClr val="bg1"/>
              </a:solidFill>
            </a:endParaRPr>
          </a:p>
        </p:txBody>
      </p:sp>
    </p:spTree>
    <p:extLst>
      <p:ext uri="{BB962C8B-B14F-4D97-AF65-F5344CB8AC3E}">
        <p14:creationId xmlns:p14="http://schemas.microsoft.com/office/powerpoint/2010/main" val="1106553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77130-E98A-8F30-474D-334FB2EDF916}"/>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96DF051F-214C-166C-B297-B75B4B453A2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68340D58-D3EE-4CC1-03BE-FE0639CBC719}"/>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838F1CF-D419-AE51-4713-765BB0C7B2B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AE4FC91-EF81-7A3A-1253-4F1D2F341544}"/>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27828476-02A7-9073-AF99-6F4D6729548C}"/>
              </a:ext>
            </a:extLst>
          </p:cNvPr>
          <p:cNvSpPr>
            <a:spLocks noGrp="1"/>
          </p:cNvSpPr>
          <p:nvPr>
            <p:ph type="title"/>
          </p:nvPr>
        </p:nvSpPr>
        <p:spPr>
          <a:xfrm>
            <a:off x="484418" y="502853"/>
            <a:ext cx="7982574" cy="712728"/>
          </a:xfrm>
        </p:spPr>
        <p:txBody>
          <a:bodyPr>
            <a:normAutofit/>
          </a:bodyPr>
          <a:lstStyle/>
          <a:p>
            <a:r>
              <a:rPr lang="de-DE" dirty="0"/>
              <a:t>Our approach</a:t>
            </a:r>
          </a:p>
        </p:txBody>
      </p:sp>
      <p:cxnSp>
        <p:nvCxnSpPr>
          <p:cNvPr id="6" name="Straight Connector 5">
            <a:extLst>
              <a:ext uri="{FF2B5EF4-FFF2-40B4-BE49-F238E27FC236}">
                <a16:creationId xmlns:a16="http://schemas.microsoft.com/office/drawing/2014/main" id="{29934F50-734F-BC99-FFFB-847760D6E587}"/>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032A4BDA-A92E-2F99-96FC-7C22C5E7E160}"/>
              </a:ext>
            </a:extLst>
          </p:cNvPr>
          <p:cNvSpPr>
            <a:spLocks noGrp="1"/>
          </p:cNvSpPr>
          <p:nvPr>
            <p:ph idx="1"/>
          </p:nvPr>
        </p:nvSpPr>
        <p:spPr>
          <a:xfrm>
            <a:off x="3627670" y="1208283"/>
            <a:ext cx="4932479" cy="5337199"/>
          </a:xfrm>
        </p:spPr>
        <p:txBody>
          <a:bodyPr>
            <a:normAutofit fontScale="92500" lnSpcReduction="10000"/>
          </a:bodyPr>
          <a:lstStyle/>
          <a:p>
            <a:pPr marL="0" indent="0">
              <a:buNone/>
            </a:pPr>
            <a:r>
              <a:rPr lang="en-GB" sz="1800" dirty="0"/>
              <a:t>I. Self-study on the topic and the country of Syria</a:t>
            </a:r>
          </a:p>
          <a:p>
            <a:pPr marL="0" indent="0" algn="ctr">
              <a:buNone/>
            </a:pPr>
            <a:endParaRPr lang="en-GB" sz="600" dirty="0"/>
          </a:p>
          <a:p>
            <a:pPr marL="0" indent="0">
              <a:buNone/>
            </a:pPr>
            <a:r>
              <a:rPr lang="en-GB" sz="1800" dirty="0"/>
              <a:t>II. Initial m</a:t>
            </a:r>
            <a:r>
              <a:rPr lang="tr-TR" sz="1800" dirty="0"/>
              <a:t>eeting with </a:t>
            </a:r>
            <a:r>
              <a:rPr lang="en-GB" sz="1800" dirty="0"/>
              <a:t>Mrs</a:t>
            </a:r>
            <a:r>
              <a:rPr lang="tr-TR" sz="1800" dirty="0"/>
              <a:t>. Blohm</a:t>
            </a:r>
            <a:endParaRPr lang="en-GB" sz="1800" dirty="0"/>
          </a:p>
          <a:p>
            <a:pPr lvl="2">
              <a:lnSpc>
                <a:spcPct val="100000"/>
              </a:lnSpc>
              <a:buFont typeface="Courier New" panose="02070309020205020404" pitchFamily="49" charset="0"/>
              <a:buChar char="o"/>
            </a:pPr>
            <a:r>
              <a:rPr lang="en-GB" sz="1300" dirty="0"/>
              <a:t>G</a:t>
            </a:r>
            <a:r>
              <a:rPr lang="tr-TR" sz="1300" dirty="0"/>
              <a:t>etting a sight about how to choose a location.</a:t>
            </a:r>
            <a:endParaRPr lang="en-GB" sz="1300" dirty="0"/>
          </a:p>
          <a:p>
            <a:pPr marL="457200" lvl="1" indent="0" algn="ctr">
              <a:buNone/>
            </a:pPr>
            <a:endParaRPr lang="en-GB" sz="600" dirty="0"/>
          </a:p>
          <a:p>
            <a:pPr marL="0" indent="0">
              <a:buNone/>
            </a:pPr>
            <a:r>
              <a:rPr lang="en-GB" sz="1800" dirty="0"/>
              <a:t>III. </a:t>
            </a:r>
            <a:r>
              <a:rPr lang="tr-TR" sz="1800" dirty="0"/>
              <a:t>Searching </a:t>
            </a:r>
            <a:r>
              <a:rPr lang="en-GB" sz="1800" dirty="0"/>
              <a:t>for </a:t>
            </a:r>
            <a:r>
              <a:rPr lang="tr-TR" sz="1800" dirty="0"/>
              <a:t>possible </a:t>
            </a:r>
            <a:r>
              <a:rPr lang="en-GB" sz="1800" dirty="0"/>
              <a:t>areas, considering…</a:t>
            </a:r>
          </a:p>
          <a:p>
            <a:pPr lvl="2">
              <a:lnSpc>
                <a:spcPct val="100000"/>
              </a:lnSpc>
              <a:buFont typeface="Courier New" panose="02070309020205020404" pitchFamily="49" charset="0"/>
              <a:buChar char="o"/>
            </a:pPr>
            <a:r>
              <a:rPr lang="en-GB" sz="1300" dirty="0"/>
              <a:t>W</a:t>
            </a:r>
            <a:r>
              <a:rPr lang="en-US" sz="1300" dirty="0" err="1"/>
              <a:t>ind</a:t>
            </a:r>
            <a:r>
              <a:rPr lang="en-US" sz="1300" dirty="0"/>
              <a:t> </a:t>
            </a:r>
            <a:r>
              <a:rPr lang="tr-TR" sz="1300" dirty="0"/>
              <a:t>r</a:t>
            </a:r>
            <a:r>
              <a:rPr lang="en-US" sz="1300" dirty="0" err="1"/>
              <a:t>esource</a:t>
            </a:r>
            <a:r>
              <a:rPr lang="en-US" sz="1300" dirty="0"/>
              <a:t> </a:t>
            </a:r>
            <a:r>
              <a:rPr lang="tr-TR" sz="1300" dirty="0"/>
              <a:t>a</a:t>
            </a:r>
            <a:r>
              <a:rPr lang="en-US" sz="1300" dirty="0" err="1"/>
              <a:t>vailability</a:t>
            </a:r>
            <a:r>
              <a:rPr lang="en-US" sz="1300" dirty="0"/>
              <a:t> (</a:t>
            </a:r>
            <a:r>
              <a:rPr lang="en-US" sz="1300" dirty="0" err="1"/>
              <a:t>WindAtlas</a:t>
            </a:r>
            <a:r>
              <a:rPr lang="en-US" sz="1300" dirty="0"/>
              <a:t>)</a:t>
            </a:r>
            <a:r>
              <a:rPr lang="tr-TR" sz="1300" dirty="0"/>
              <a:t>,</a:t>
            </a:r>
            <a:r>
              <a:rPr lang="en-US" sz="1300" dirty="0"/>
              <a:t> </a:t>
            </a:r>
          </a:p>
          <a:p>
            <a:pPr lvl="2">
              <a:lnSpc>
                <a:spcPct val="100000"/>
              </a:lnSpc>
              <a:buFont typeface="Courier New" panose="02070309020205020404" pitchFamily="49" charset="0"/>
              <a:buChar char="o"/>
            </a:pPr>
            <a:r>
              <a:rPr lang="en-GB" sz="1300" dirty="0"/>
              <a:t>G</a:t>
            </a:r>
            <a:r>
              <a:rPr lang="en-US" sz="1300" dirty="0"/>
              <a:t>rid </a:t>
            </a:r>
            <a:r>
              <a:rPr lang="tr-TR" sz="1300" dirty="0"/>
              <a:t>c</a:t>
            </a:r>
            <a:r>
              <a:rPr lang="en-US" sz="1300" dirty="0" err="1"/>
              <a:t>onnection</a:t>
            </a:r>
            <a:r>
              <a:rPr lang="en-US" sz="1300" dirty="0"/>
              <a:t> (</a:t>
            </a:r>
            <a:r>
              <a:rPr lang="en-US" sz="1300" dirty="0" err="1"/>
              <a:t>InfrastructureMap</a:t>
            </a:r>
            <a:r>
              <a:rPr lang="en-US" sz="1300" dirty="0"/>
              <a:t>)</a:t>
            </a:r>
            <a:r>
              <a:rPr lang="tr-TR" sz="1300" dirty="0"/>
              <a:t>, </a:t>
            </a:r>
            <a:endParaRPr lang="en-GB" sz="1300" dirty="0"/>
          </a:p>
          <a:p>
            <a:pPr lvl="2">
              <a:lnSpc>
                <a:spcPct val="100000"/>
              </a:lnSpc>
              <a:buFont typeface="Courier New" panose="02070309020205020404" pitchFamily="49" charset="0"/>
              <a:buChar char="o"/>
            </a:pPr>
            <a:r>
              <a:rPr lang="en-GB" sz="1300" dirty="0"/>
              <a:t>L</a:t>
            </a:r>
            <a:r>
              <a:rPr lang="en-US" sz="1300" dirty="0"/>
              <a:t>and use and terrain (</a:t>
            </a:r>
            <a:r>
              <a:rPr lang="en-US" sz="1300" dirty="0" err="1"/>
              <a:t>Maps+GoogleEarth</a:t>
            </a:r>
            <a:r>
              <a:rPr lang="en-US" sz="1300" dirty="0"/>
              <a:t>)</a:t>
            </a:r>
            <a:r>
              <a:rPr lang="tr-TR" sz="1300" dirty="0"/>
              <a:t>, </a:t>
            </a:r>
            <a:endParaRPr lang="en-GB" sz="1300" dirty="0"/>
          </a:p>
          <a:p>
            <a:pPr lvl="2">
              <a:lnSpc>
                <a:spcPct val="100000"/>
              </a:lnSpc>
              <a:buFont typeface="Courier New" panose="02070309020205020404" pitchFamily="49" charset="0"/>
              <a:buChar char="o"/>
            </a:pPr>
            <a:r>
              <a:rPr lang="en-GB" sz="1300" dirty="0"/>
              <a:t>T</a:t>
            </a:r>
            <a:r>
              <a:rPr lang="en-US" sz="1300" dirty="0" err="1"/>
              <a:t>ransportation</a:t>
            </a:r>
            <a:r>
              <a:rPr lang="en-US" sz="1300" dirty="0"/>
              <a:t> (Maps)</a:t>
            </a:r>
            <a:r>
              <a:rPr lang="tr-TR" sz="1300" dirty="0"/>
              <a:t>, </a:t>
            </a:r>
            <a:endParaRPr lang="en-GB" sz="1300" dirty="0"/>
          </a:p>
          <a:p>
            <a:pPr lvl="2">
              <a:lnSpc>
                <a:spcPct val="100000"/>
              </a:lnSpc>
              <a:buFont typeface="Courier New" panose="02070309020205020404" pitchFamily="49" charset="0"/>
              <a:buChar char="o"/>
            </a:pPr>
            <a:r>
              <a:rPr lang="en-GB" sz="1300" dirty="0"/>
              <a:t>G</a:t>
            </a:r>
            <a:r>
              <a:rPr lang="en-US" sz="1300" dirty="0" err="1"/>
              <a:t>eneral</a:t>
            </a:r>
            <a:r>
              <a:rPr lang="en-US" sz="1300" dirty="0"/>
              <a:t> infrastructure (Maps)</a:t>
            </a:r>
            <a:r>
              <a:rPr lang="tr-TR" sz="1300" dirty="0"/>
              <a:t>, </a:t>
            </a:r>
            <a:endParaRPr lang="en-GB" sz="1300" dirty="0"/>
          </a:p>
          <a:p>
            <a:pPr lvl="2">
              <a:lnSpc>
                <a:spcPct val="100000"/>
              </a:lnSpc>
              <a:buFont typeface="Courier New" panose="02070309020205020404" pitchFamily="49" charset="0"/>
              <a:buChar char="o"/>
            </a:pPr>
            <a:r>
              <a:rPr lang="en-GB" sz="1300" dirty="0"/>
              <a:t>L</a:t>
            </a:r>
            <a:r>
              <a:rPr lang="en-US" sz="1300" dirty="0"/>
              <a:t>egal requirements</a:t>
            </a:r>
            <a:r>
              <a:rPr lang="tr-TR" sz="1300" dirty="0"/>
              <a:t>, </a:t>
            </a:r>
            <a:endParaRPr lang="en-GB" sz="1300" dirty="0"/>
          </a:p>
          <a:p>
            <a:pPr lvl="2">
              <a:lnSpc>
                <a:spcPct val="100000"/>
              </a:lnSpc>
              <a:buFont typeface="Courier New" panose="02070309020205020404" pitchFamily="49" charset="0"/>
              <a:buChar char="o"/>
            </a:pPr>
            <a:r>
              <a:rPr lang="tr-TR" sz="1300" dirty="0"/>
              <a:t>E</a:t>
            </a:r>
            <a:r>
              <a:rPr lang="en-US" sz="1300" dirty="0" err="1"/>
              <a:t>nvironmental</a:t>
            </a:r>
            <a:r>
              <a:rPr lang="en-US" sz="1300" dirty="0"/>
              <a:t> impact</a:t>
            </a:r>
            <a:r>
              <a:rPr lang="tr-TR" sz="1300" dirty="0"/>
              <a:t>.</a:t>
            </a:r>
          </a:p>
          <a:p>
            <a:pPr marL="0" indent="0" algn="ctr">
              <a:buNone/>
            </a:pPr>
            <a:endParaRPr lang="tr-TR" sz="600" dirty="0"/>
          </a:p>
          <a:p>
            <a:pPr marL="0" indent="0">
              <a:buNone/>
            </a:pPr>
            <a:r>
              <a:rPr lang="en-GB" sz="1800" dirty="0"/>
              <a:t>IV. </a:t>
            </a:r>
            <a:r>
              <a:rPr lang="tr-TR" sz="1800" dirty="0"/>
              <a:t>Compari</a:t>
            </a:r>
            <a:r>
              <a:rPr lang="en-GB" sz="1800" dirty="0"/>
              <a:t>son of suitable areas</a:t>
            </a:r>
          </a:p>
          <a:p>
            <a:pPr lvl="2">
              <a:lnSpc>
                <a:spcPct val="110000"/>
              </a:lnSpc>
              <a:buFont typeface="Courier New" panose="02070309020205020404" pitchFamily="49" charset="0"/>
              <a:buChar char="o"/>
            </a:pPr>
            <a:r>
              <a:rPr lang="en-GB" sz="1300" dirty="0"/>
              <a:t>Pros/Cons List for comparison</a:t>
            </a:r>
          </a:p>
          <a:p>
            <a:pPr lvl="2">
              <a:lnSpc>
                <a:spcPct val="110000"/>
              </a:lnSpc>
              <a:buFont typeface="Courier New" panose="02070309020205020404" pitchFamily="49" charset="0"/>
              <a:buChar char="o"/>
            </a:pPr>
            <a:r>
              <a:rPr lang="en-GB" sz="1300" dirty="0"/>
              <a:t>Final decision on one area</a:t>
            </a:r>
          </a:p>
          <a:p>
            <a:pPr marL="3657600" lvl="8" indent="0">
              <a:lnSpc>
                <a:spcPct val="110000"/>
              </a:lnSpc>
              <a:buNone/>
            </a:pPr>
            <a:endParaRPr lang="en-GB" sz="600" dirty="0"/>
          </a:p>
          <a:p>
            <a:pPr marL="0" indent="0">
              <a:buNone/>
            </a:pPr>
            <a:r>
              <a:rPr lang="en-GB" sz="1800" dirty="0"/>
              <a:t>V. </a:t>
            </a:r>
            <a:r>
              <a:rPr lang="tr-TR" sz="1800" dirty="0"/>
              <a:t>Finding a suitable</a:t>
            </a:r>
            <a:r>
              <a:rPr lang="en-GB" sz="1800" dirty="0"/>
              <a:t>/available</a:t>
            </a:r>
            <a:r>
              <a:rPr lang="tr-TR" sz="1800" dirty="0"/>
              <a:t> </a:t>
            </a:r>
            <a:r>
              <a:rPr lang="en-GB" sz="1800" dirty="0"/>
              <a:t>site</a:t>
            </a:r>
            <a:r>
              <a:rPr lang="tr-TR" sz="1800" dirty="0"/>
              <a:t> </a:t>
            </a:r>
            <a:r>
              <a:rPr lang="en-GB" sz="1800" dirty="0"/>
              <a:t>in the area</a:t>
            </a:r>
          </a:p>
          <a:p>
            <a:pPr marL="0" indent="0" algn="ctr">
              <a:buNone/>
            </a:pPr>
            <a:endParaRPr lang="tr-TR" sz="600" dirty="0"/>
          </a:p>
          <a:p>
            <a:pPr marL="0" indent="0">
              <a:buNone/>
            </a:pPr>
            <a:r>
              <a:rPr lang="en-GB" sz="1800" dirty="0"/>
              <a:t>VI. </a:t>
            </a:r>
            <a:r>
              <a:rPr lang="tr-TR" sz="1800" dirty="0"/>
              <a:t>Confirmation meeting with </a:t>
            </a:r>
            <a:r>
              <a:rPr lang="en-GB" sz="1800" dirty="0"/>
              <a:t>Mrs</a:t>
            </a:r>
            <a:r>
              <a:rPr lang="tr-TR" sz="1800" dirty="0"/>
              <a:t>. Blohm</a:t>
            </a:r>
          </a:p>
        </p:txBody>
      </p:sp>
      <p:sp>
        <p:nvSpPr>
          <p:cNvPr id="4" name="Slide Number Placeholder 5">
            <a:extLst>
              <a:ext uri="{FF2B5EF4-FFF2-40B4-BE49-F238E27FC236}">
                <a16:creationId xmlns:a16="http://schemas.microsoft.com/office/drawing/2014/main" id="{886A5816-58CB-B2F3-102C-0952BD2EEBA8}"/>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17</a:t>
            </a:fld>
            <a:endParaRPr lang="en-GB" sz="1400" dirty="0">
              <a:solidFill>
                <a:schemeClr val="bg1"/>
              </a:solidFill>
            </a:endParaRPr>
          </a:p>
        </p:txBody>
      </p:sp>
    </p:spTree>
    <p:extLst>
      <p:ext uri="{BB962C8B-B14F-4D97-AF65-F5344CB8AC3E}">
        <p14:creationId xmlns:p14="http://schemas.microsoft.com/office/powerpoint/2010/main" val="4292051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17D0C-AC5D-123B-83C0-489E4E4B238C}"/>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E7A60376-E779-A054-BA43-2E3D9F2C23B0}"/>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4964C24-9169-5B3A-C472-44CFF2DCF50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6BB347E-7172-9776-24D7-A7E29638802E}"/>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130FF43-01F1-A6A0-2122-AC17FEDB6858}"/>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194107AF-5E2B-3604-D013-AEF9074D72AD}"/>
              </a:ext>
            </a:extLst>
          </p:cNvPr>
          <p:cNvSpPr>
            <a:spLocks noGrp="1"/>
          </p:cNvSpPr>
          <p:nvPr>
            <p:ph type="title"/>
          </p:nvPr>
        </p:nvSpPr>
        <p:spPr>
          <a:xfrm>
            <a:off x="484418" y="502853"/>
            <a:ext cx="7982574" cy="712728"/>
          </a:xfrm>
        </p:spPr>
        <p:txBody>
          <a:bodyPr>
            <a:normAutofit/>
          </a:bodyPr>
          <a:lstStyle/>
          <a:p>
            <a:r>
              <a:rPr lang="de-DE" dirty="0"/>
              <a:t>Sharing of Work</a:t>
            </a:r>
          </a:p>
        </p:txBody>
      </p:sp>
      <p:cxnSp>
        <p:nvCxnSpPr>
          <p:cNvPr id="6" name="Straight Connector 5">
            <a:extLst>
              <a:ext uri="{FF2B5EF4-FFF2-40B4-BE49-F238E27FC236}">
                <a16:creationId xmlns:a16="http://schemas.microsoft.com/office/drawing/2014/main" id="{DE5D4863-6BE3-05C3-A239-BA76EF3DAB50}"/>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F760C12-F24C-0C25-18B0-879A8A3446A0}"/>
              </a:ext>
            </a:extLst>
          </p:cNvPr>
          <p:cNvSpPr txBox="1"/>
          <p:nvPr/>
        </p:nvSpPr>
        <p:spPr>
          <a:xfrm>
            <a:off x="716280" y="1905000"/>
            <a:ext cx="3708400" cy="2308324"/>
          </a:xfrm>
          <a:prstGeom prst="rect">
            <a:avLst/>
          </a:prstGeom>
          <a:noFill/>
        </p:spPr>
        <p:txBody>
          <a:bodyPr wrap="square" rtlCol="0">
            <a:spAutoFit/>
          </a:bodyPr>
          <a:lstStyle/>
          <a:p>
            <a:r>
              <a:rPr lang="tr-TR" b="1" dirty="0"/>
              <a:t>Luis Urhahn</a:t>
            </a:r>
          </a:p>
          <a:p>
            <a:pPr marL="285750" indent="-285750">
              <a:buFont typeface="Arial" panose="020B0604020202020204" pitchFamily="34" charset="0"/>
              <a:buChar char="•"/>
            </a:pPr>
            <a:r>
              <a:rPr lang="tr-TR" dirty="0"/>
              <a:t>Leading the team</a:t>
            </a:r>
            <a:endParaRPr lang="en-GB" dirty="0"/>
          </a:p>
          <a:p>
            <a:pPr marL="285750" indent="-285750">
              <a:buFont typeface="Arial" panose="020B0604020202020204" pitchFamily="34" charset="0"/>
              <a:buChar char="•"/>
            </a:pPr>
            <a:r>
              <a:rPr lang="en-GB" dirty="0"/>
              <a:t>Organising the Meetings and communications</a:t>
            </a:r>
            <a:endParaRPr lang="tr-TR" dirty="0"/>
          </a:p>
          <a:p>
            <a:pPr marL="285750" indent="-285750">
              <a:buFont typeface="Arial" panose="020B0604020202020204" pitchFamily="34" charset="0"/>
              <a:buChar char="•"/>
            </a:pPr>
            <a:r>
              <a:rPr lang="tr-TR" dirty="0"/>
              <a:t>Preparation of reports</a:t>
            </a:r>
          </a:p>
          <a:p>
            <a:pPr marL="285750" indent="-285750">
              <a:buFont typeface="Arial" panose="020B0604020202020204" pitchFamily="34" charset="0"/>
              <a:buChar char="•"/>
            </a:pPr>
            <a:r>
              <a:rPr lang="tr-TR" dirty="0"/>
              <a:t>Giving inputs to the site selection</a:t>
            </a:r>
          </a:p>
          <a:p>
            <a:endParaRPr lang="tr-TR" dirty="0"/>
          </a:p>
        </p:txBody>
      </p:sp>
      <p:sp>
        <p:nvSpPr>
          <p:cNvPr id="12" name="TextBox 11">
            <a:extLst>
              <a:ext uri="{FF2B5EF4-FFF2-40B4-BE49-F238E27FC236}">
                <a16:creationId xmlns:a16="http://schemas.microsoft.com/office/drawing/2014/main" id="{F70D0204-03B6-C9F5-C5D9-53EA6EDEC334}"/>
              </a:ext>
            </a:extLst>
          </p:cNvPr>
          <p:cNvSpPr txBox="1"/>
          <p:nvPr/>
        </p:nvSpPr>
        <p:spPr>
          <a:xfrm>
            <a:off x="5708468" y="3797826"/>
            <a:ext cx="3068320" cy="1200329"/>
          </a:xfrm>
          <a:prstGeom prst="rect">
            <a:avLst/>
          </a:prstGeom>
          <a:noFill/>
        </p:spPr>
        <p:txBody>
          <a:bodyPr wrap="square" rtlCol="0">
            <a:spAutoFit/>
          </a:bodyPr>
          <a:lstStyle/>
          <a:p>
            <a:r>
              <a:rPr lang="tr-TR" b="1" dirty="0"/>
              <a:t>Sohail Mansuri</a:t>
            </a:r>
          </a:p>
          <a:p>
            <a:pPr marL="285750" indent="-285750">
              <a:buFont typeface="Arial" panose="020B0604020202020204" pitchFamily="34" charset="0"/>
              <a:buChar char="•"/>
            </a:pPr>
            <a:r>
              <a:rPr lang="tr-TR" dirty="0"/>
              <a:t>Giving inputs to the site selection</a:t>
            </a:r>
          </a:p>
          <a:p>
            <a:endParaRPr lang="tr-TR" dirty="0"/>
          </a:p>
        </p:txBody>
      </p:sp>
      <p:sp>
        <p:nvSpPr>
          <p:cNvPr id="13" name="TextBox 12">
            <a:extLst>
              <a:ext uri="{FF2B5EF4-FFF2-40B4-BE49-F238E27FC236}">
                <a16:creationId xmlns:a16="http://schemas.microsoft.com/office/drawing/2014/main" id="{A21D202A-C744-54BA-85ED-76909D498C82}"/>
              </a:ext>
            </a:extLst>
          </p:cNvPr>
          <p:cNvSpPr txBox="1"/>
          <p:nvPr/>
        </p:nvSpPr>
        <p:spPr>
          <a:xfrm>
            <a:off x="716280" y="3873638"/>
            <a:ext cx="3840939" cy="1200329"/>
          </a:xfrm>
          <a:prstGeom prst="rect">
            <a:avLst/>
          </a:prstGeom>
          <a:noFill/>
        </p:spPr>
        <p:txBody>
          <a:bodyPr wrap="square" rtlCol="0">
            <a:spAutoFit/>
          </a:bodyPr>
          <a:lstStyle/>
          <a:p>
            <a:r>
              <a:rPr lang="tr-TR" b="1" dirty="0"/>
              <a:t>Ceren Cetin</a:t>
            </a:r>
          </a:p>
          <a:p>
            <a:pPr marL="285750" indent="-285750">
              <a:buFont typeface="Arial" panose="020B0604020202020204" pitchFamily="34" charset="0"/>
              <a:buChar char="•"/>
            </a:pPr>
            <a:r>
              <a:rPr lang="tr-TR" dirty="0"/>
              <a:t>Giving inputs to the site selection</a:t>
            </a:r>
          </a:p>
          <a:p>
            <a:pPr marL="285750" indent="-285750">
              <a:buFont typeface="Arial" panose="020B0604020202020204" pitchFamily="34" charset="0"/>
              <a:buChar char="•"/>
            </a:pPr>
            <a:r>
              <a:rPr lang="tr-TR" dirty="0"/>
              <a:t>Preparing the presentation </a:t>
            </a:r>
          </a:p>
          <a:p>
            <a:endParaRPr lang="tr-TR" dirty="0"/>
          </a:p>
        </p:txBody>
      </p:sp>
      <p:sp>
        <p:nvSpPr>
          <p:cNvPr id="14" name="TextBox 13">
            <a:extLst>
              <a:ext uri="{FF2B5EF4-FFF2-40B4-BE49-F238E27FC236}">
                <a16:creationId xmlns:a16="http://schemas.microsoft.com/office/drawing/2014/main" id="{9886E8F1-AEF5-EEE9-257E-69CE0256DA6A}"/>
              </a:ext>
            </a:extLst>
          </p:cNvPr>
          <p:cNvSpPr txBox="1"/>
          <p:nvPr/>
        </p:nvSpPr>
        <p:spPr>
          <a:xfrm>
            <a:off x="5708468" y="2118749"/>
            <a:ext cx="3924664" cy="923330"/>
          </a:xfrm>
          <a:prstGeom prst="rect">
            <a:avLst/>
          </a:prstGeom>
          <a:noFill/>
        </p:spPr>
        <p:txBody>
          <a:bodyPr wrap="none" rtlCol="0">
            <a:spAutoFit/>
          </a:bodyPr>
          <a:lstStyle/>
          <a:p>
            <a:r>
              <a:rPr lang="tr-TR" b="1" dirty="0"/>
              <a:t>Ahmed Sallam</a:t>
            </a:r>
          </a:p>
          <a:p>
            <a:pPr marL="285750" indent="-285750">
              <a:buFont typeface="Arial" panose="020B0604020202020204" pitchFamily="34" charset="0"/>
              <a:buChar char="•"/>
            </a:pPr>
            <a:r>
              <a:rPr lang="tr-TR" dirty="0"/>
              <a:t>No input, attended some meetings</a:t>
            </a:r>
          </a:p>
          <a:p>
            <a:endParaRPr lang="tr-TR" dirty="0"/>
          </a:p>
        </p:txBody>
      </p:sp>
      <p:sp>
        <p:nvSpPr>
          <p:cNvPr id="3" name="Slide Number Placeholder 5">
            <a:extLst>
              <a:ext uri="{FF2B5EF4-FFF2-40B4-BE49-F238E27FC236}">
                <a16:creationId xmlns:a16="http://schemas.microsoft.com/office/drawing/2014/main" id="{F94CB123-B220-964B-F7EB-2A35F3B074C0}"/>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18</a:t>
            </a:fld>
            <a:endParaRPr lang="en-GB" sz="1400" dirty="0">
              <a:solidFill>
                <a:schemeClr val="bg1"/>
              </a:solidFill>
            </a:endParaRPr>
          </a:p>
        </p:txBody>
      </p:sp>
    </p:spTree>
    <p:extLst>
      <p:ext uri="{BB962C8B-B14F-4D97-AF65-F5344CB8AC3E}">
        <p14:creationId xmlns:p14="http://schemas.microsoft.com/office/powerpoint/2010/main" val="3305548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50D0E-520A-C85D-3C72-C94C8E8F41F5}"/>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1DA76BF-5801-729B-626A-AB9A3B6E156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3E7456B5-AE0D-606A-3073-62844B068B7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D876AF8-EC02-F2DF-DFE1-E0AA506A5E61}"/>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2A9619B-4F7A-C10A-D744-074EC770AC47}"/>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A0666996-10AF-5D08-1F81-D6BF7A8D8998}"/>
              </a:ext>
            </a:extLst>
          </p:cNvPr>
          <p:cNvSpPr>
            <a:spLocks noGrp="1"/>
          </p:cNvSpPr>
          <p:nvPr>
            <p:ph type="title"/>
          </p:nvPr>
        </p:nvSpPr>
        <p:spPr>
          <a:xfrm>
            <a:off x="484418" y="502853"/>
            <a:ext cx="7982574" cy="712728"/>
          </a:xfrm>
        </p:spPr>
        <p:txBody>
          <a:bodyPr>
            <a:normAutofit/>
          </a:bodyPr>
          <a:lstStyle/>
          <a:p>
            <a:r>
              <a:rPr lang="de-DE" dirty="0"/>
              <a:t>Considered Areas</a:t>
            </a:r>
          </a:p>
        </p:txBody>
      </p:sp>
      <p:cxnSp>
        <p:nvCxnSpPr>
          <p:cNvPr id="6" name="Straight Connector 5">
            <a:extLst>
              <a:ext uri="{FF2B5EF4-FFF2-40B4-BE49-F238E27FC236}">
                <a16:creationId xmlns:a16="http://schemas.microsoft.com/office/drawing/2014/main" id="{6CC07844-48CF-436B-A61E-199CBE89F16D}"/>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8837CBC6-0323-D2BC-6C0C-13E0F9038F04}"/>
              </a:ext>
            </a:extLst>
          </p:cNvPr>
          <p:cNvSpPr/>
          <p:nvPr/>
        </p:nvSpPr>
        <p:spPr>
          <a:xfrm>
            <a:off x="3599543" y="2914579"/>
            <a:ext cx="445105" cy="32899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Oval 3">
            <a:extLst>
              <a:ext uri="{FF2B5EF4-FFF2-40B4-BE49-F238E27FC236}">
                <a16:creationId xmlns:a16="http://schemas.microsoft.com/office/drawing/2014/main" id="{6F44628B-FEAF-E2F1-121E-3770B7351942}"/>
              </a:ext>
            </a:extLst>
          </p:cNvPr>
          <p:cNvSpPr/>
          <p:nvPr/>
        </p:nvSpPr>
        <p:spPr>
          <a:xfrm>
            <a:off x="4134152" y="3715962"/>
            <a:ext cx="445105" cy="3289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 name="Picture 6">
            <a:extLst>
              <a:ext uri="{FF2B5EF4-FFF2-40B4-BE49-F238E27FC236}">
                <a16:creationId xmlns:a16="http://schemas.microsoft.com/office/drawing/2014/main" id="{C1EB65D7-BC26-D483-6F76-56D3619C1245}"/>
              </a:ext>
            </a:extLst>
          </p:cNvPr>
          <p:cNvPicPr>
            <a:picLocks noChangeAspect="1"/>
          </p:cNvPicPr>
          <p:nvPr/>
        </p:nvPicPr>
        <p:blipFill>
          <a:blip r:embed="rId2"/>
          <a:stretch>
            <a:fillRect/>
          </a:stretch>
        </p:blipFill>
        <p:spPr>
          <a:xfrm>
            <a:off x="2900418" y="1258106"/>
            <a:ext cx="6386983" cy="5213338"/>
          </a:xfrm>
          <a:prstGeom prst="rect">
            <a:avLst/>
          </a:prstGeom>
        </p:spPr>
      </p:pic>
      <p:grpSp>
        <p:nvGrpSpPr>
          <p:cNvPr id="31" name="Group 30">
            <a:extLst>
              <a:ext uri="{FF2B5EF4-FFF2-40B4-BE49-F238E27FC236}">
                <a16:creationId xmlns:a16="http://schemas.microsoft.com/office/drawing/2014/main" id="{D548F32D-5A49-9DA8-EF9D-34B338982C70}"/>
              </a:ext>
            </a:extLst>
          </p:cNvPr>
          <p:cNvGrpSpPr/>
          <p:nvPr/>
        </p:nvGrpSpPr>
        <p:grpSpPr>
          <a:xfrm>
            <a:off x="4804504" y="5276295"/>
            <a:ext cx="6851809" cy="513656"/>
            <a:chOff x="4804504" y="5276295"/>
            <a:chExt cx="6851809" cy="513656"/>
          </a:xfrm>
        </p:grpSpPr>
        <p:sp>
          <p:nvSpPr>
            <p:cNvPr id="13" name="Oval 12">
              <a:extLst>
                <a:ext uri="{FF2B5EF4-FFF2-40B4-BE49-F238E27FC236}">
                  <a16:creationId xmlns:a16="http://schemas.microsoft.com/office/drawing/2014/main" id="{27FEB35D-9674-AACE-002D-39D4794EC7EE}"/>
                </a:ext>
              </a:extLst>
            </p:cNvPr>
            <p:cNvSpPr/>
            <p:nvPr/>
          </p:nvSpPr>
          <p:spPr>
            <a:xfrm>
              <a:off x="4804504" y="5276295"/>
              <a:ext cx="445105" cy="3289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TextBox 15">
              <a:extLst>
                <a:ext uri="{FF2B5EF4-FFF2-40B4-BE49-F238E27FC236}">
                  <a16:creationId xmlns:a16="http://schemas.microsoft.com/office/drawing/2014/main" id="{AAC170CF-1DD8-7DAD-4197-572639ACE897}"/>
                </a:ext>
              </a:extLst>
            </p:cNvPr>
            <p:cNvSpPr txBox="1"/>
            <p:nvPr/>
          </p:nvSpPr>
          <p:spPr>
            <a:xfrm>
              <a:off x="9532543" y="5420619"/>
              <a:ext cx="2123770" cy="369332"/>
            </a:xfrm>
            <a:prstGeom prst="rect">
              <a:avLst/>
            </a:prstGeom>
            <a:noFill/>
            <a:ln>
              <a:solidFill>
                <a:schemeClr val="tx1"/>
              </a:solidFill>
            </a:ln>
          </p:spPr>
          <p:txBody>
            <a:bodyPr wrap="square" rtlCol="0">
              <a:spAutoFit/>
            </a:bodyPr>
            <a:lstStyle/>
            <a:p>
              <a:pPr algn="ctr"/>
              <a:r>
                <a:rPr lang="en-GB" dirty="0"/>
                <a:t>Area of Barek</a:t>
              </a:r>
              <a:endParaRPr lang="en-DE" dirty="0"/>
            </a:p>
          </p:txBody>
        </p:sp>
      </p:grpSp>
      <p:grpSp>
        <p:nvGrpSpPr>
          <p:cNvPr id="23" name="Group 22">
            <a:extLst>
              <a:ext uri="{FF2B5EF4-FFF2-40B4-BE49-F238E27FC236}">
                <a16:creationId xmlns:a16="http://schemas.microsoft.com/office/drawing/2014/main" id="{55D638F2-EDF0-28C9-FF0A-BA3B1B9E70FF}"/>
              </a:ext>
            </a:extLst>
          </p:cNvPr>
          <p:cNvGrpSpPr/>
          <p:nvPr/>
        </p:nvGrpSpPr>
        <p:grpSpPr>
          <a:xfrm>
            <a:off x="1011115" y="1872080"/>
            <a:ext cx="3401040" cy="1043429"/>
            <a:chOff x="1011115" y="1872080"/>
            <a:chExt cx="3401040" cy="1043429"/>
          </a:xfrm>
        </p:grpSpPr>
        <p:sp>
          <p:nvSpPr>
            <p:cNvPr id="17" name="Oval 16">
              <a:extLst>
                <a:ext uri="{FF2B5EF4-FFF2-40B4-BE49-F238E27FC236}">
                  <a16:creationId xmlns:a16="http://schemas.microsoft.com/office/drawing/2014/main" id="{941CEFF2-F3AA-759C-C7C1-A1FF4860B05C}"/>
                </a:ext>
              </a:extLst>
            </p:cNvPr>
            <p:cNvSpPr/>
            <p:nvPr/>
          </p:nvSpPr>
          <p:spPr>
            <a:xfrm>
              <a:off x="3967050" y="2586519"/>
              <a:ext cx="445105" cy="3289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TextBox 18">
              <a:extLst>
                <a:ext uri="{FF2B5EF4-FFF2-40B4-BE49-F238E27FC236}">
                  <a16:creationId xmlns:a16="http://schemas.microsoft.com/office/drawing/2014/main" id="{C70AFAE1-F926-5B92-07DF-F20B44131C2E}"/>
                </a:ext>
              </a:extLst>
            </p:cNvPr>
            <p:cNvSpPr txBox="1"/>
            <p:nvPr/>
          </p:nvSpPr>
          <p:spPr>
            <a:xfrm>
              <a:off x="1011115" y="1872080"/>
              <a:ext cx="1644161" cy="646331"/>
            </a:xfrm>
            <a:prstGeom prst="rect">
              <a:avLst/>
            </a:prstGeom>
            <a:noFill/>
            <a:ln>
              <a:solidFill>
                <a:schemeClr val="tx1"/>
              </a:solidFill>
            </a:ln>
          </p:spPr>
          <p:txBody>
            <a:bodyPr wrap="square" rtlCol="0">
              <a:spAutoFit/>
            </a:bodyPr>
            <a:lstStyle/>
            <a:p>
              <a:pPr algn="ctr"/>
              <a:r>
                <a:rPr lang="en-GB" dirty="0"/>
                <a:t>Area of </a:t>
              </a:r>
              <a:r>
                <a:rPr lang="en-GB" dirty="0" err="1"/>
                <a:t>Maryamayn</a:t>
              </a:r>
              <a:endParaRPr lang="en-DE" dirty="0"/>
            </a:p>
          </p:txBody>
        </p:sp>
      </p:grpSp>
      <p:grpSp>
        <p:nvGrpSpPr>
          <p:cNvPr id="24" name="Group 23">
            <a:extLst>
              <a:ext uri="{FF2B5EF4-FFF2-40B4-BE49-F238E27FC236}">
                <a16:creationId xmlns:a16="http://schemas.microsoft.com/office/drawing/2014/main" id="{A79A9CAE-BF54-B2BA-06BA-096731EDF62A}"/>
              </a:ext>
            </a:extLst>
          </p:cNvPr>
          <p:cNvGrpSpPr/>
          <p:nvPr/>
        </p:nvGrpSpPr>
        <p:grpSpPr>
          <a:xfrm>
            <a:off x="6854789" y="3243569"/>
            <a:ext cx="4734971" cy="369332"/>
            <a:chOff x="6854789" y="3243569"/>
            <a:chExt cx="4734971" cy="369332"/>
          </a:xfrm>
        </p:grpSpPr>
        <p:sp>
          <p:nvSpPr>
            <p:cNvPr id="8" name="Oval 7">
              <a:extLst>
                <a:ext uri="{FF2B5EF4-FFF2-40B4-BE49-F238E27FC236}">
                  <a16:creationId xmlns:a16="http://schemas.microsoft.com/office/drawing/2014/main" id="{91054366-AC47-68FD-753B-B28EE871E1A8}"/>
                </a:ext>
              </a:extLst>
            </p:cNvPr>
            <p:cNvSpPr/>
            <p:nvPr/>
          </p:nvSpPr>
          <p:spPr>
            <a:xfrm>
              <a:off x="6854789" y="3264505"/>
              <a:ext cx="445105" cy="3289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TextBox 19">
              <a:extLst>
                <a:ext uri="{FF2B5EF4-FFF2-40B4-BE49-F238E27FC236}">
                  <a16:creationId xmlns:a16="http://schemas.microsoft.com/office/drawing/2014/main" id="{1B4C3B45-032B-4093-8D1B-E25A864B3A3B}"/>
                </a:ext>
              </a:extLst>
            </p:cNvPr>
            <p:cNvSpPr txBox="1"/>
            <p:nvPr/>
          </p:nvSpPr>
          <p:spPr>
            <a:xfrm>
              <a:off x="9465990" y="3243569"/>
              <a:ext cx="2123770" cy="369332"/>
            </a:xfrm>
            <a:prstGeom prst="rect">
              <a:avLst/>
            </a:prstGeom>
            <a:noFill/>
            <a:ln>
              <a:solidFill>
                <a:schemeClr val="tx1"/>
              </a:solidFill>
            </a:ln>
          </p:spPr>
          <p:txBody>
            <a:bodyPr wrap="square" rtlCol="0">
              <a:spAutoFit/>
            </a:bodyPr>
            <a:lstStyle/>
            <a:p>
              <a:pPr algn="ctr"/>
              <a:r>
                <a:rPr lang="en-GB" dirty="0"/>
                <a:t>Area of Ash Sholah</a:t>
              </a:r>
              <a:endParaRPr lang="en-DE" dirty="0"/>
            </a:p>
          </p:txBody>
        </p:sp>
      </p:grpSp>
      <p:grpSp>
        <p:nvGrpSpPr>
          <p:cNvPr id="25" name="Group 24">
            <a:extLst>
              <a:ext uri="{FF2B5EF4-FFF2-40B4-BE49-F238E27FC236}">
                <a16:creationId xmlns:a16="http://schemas.microsoft.com/office/drawing/2014/main" id="{F1D28991-B995-419B-823F-B3E7E7FBDB00}"/>
              </a:ext>
            </a:extLst>
          </p:cNvPr>
          <p:cNvGrpSpPr/>
          <p:nvPr/>
        </p:nvGrpSpPr>
        <p:grpSpPr>
          <a:xfrm>
            <a:off x="1011114" y="5605285"/>
            <a:ext cx="3993895" cy="646331"/>
            <a:chOff x="1011114" y="5605285"/>
            <a:chExt cx="3993895" cy="646331"/>
          </a:xfrm>
        </p:grpSpPr>
        <p:sp>
          <p:nvSpPr>
            <p:cNvPr id="12" name="Oval 11">
              <a:extLst>
                <a:ext uri="{FF2B5EF4-FFF2-40B4-BE49-F238E27FC236}">
                  <a16:creationId xmlns:a16="http://schemas.microsoft.com/office/drawing/2014/main" id="{8F58F2A6-FA2E-388E-F8E0-C9661EAD63D8}"/>
                </a:ext>
              </a:extLst>
            </p:cNvPr>
            <p:cNvSpPr/>
            <p:nvPr/>
          </p:nvSpPr>
          <p:spPr>
            <a:xfrm>
              <a:off x="4559904" y="5759781"/>
              <a:ext cx="445105" cy="3289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1" name="TextBox 20">
              <a:extLst>
                <a:ext uri="{FF2B5EF4-FFF2-40B4-BE49-F238E27FC236}">
                  <a16:creationId xmlns:a16="http://schemas.microsoft.com/office/drawing/2014/main" id="{27436054-25C5-8F8B-FD77-0CA26E2E7295}"/>
                </a:ext>
              </a:extLst>
            </p:cNvPr>
            <p:cNvSpPr txBox="1"/>
            <p:nvPr/>
          </p:nvSpPr>
          <p:spPr>
            <a:xfrm>
              <a:off x="1011114" y="5605285"/>
              <a:ext cx="1644162" cy="646331"/>
            </a:xfrm>
            <a:prstGeom prst="rect">
              <a:avLst/>
            </a:prstGeom>
            <a:noFill/>
            <a:ln>
              <a:solidFill>
                <a:schemeClr val="tx1"/>
              </a:solidFill>
            </a:ln>
          </p:spPr>
          <p:txBody>
            <a:bodyPr wrap="square" rtlCol="0">
              <a:spAutoFit/>
            </a:bodyPr>
            <a:lstStyle/>
            <a:p>
              <a:pPr algn="ctr"/>
              <a:r>
                <a:rPr lang="en-GB" dirty="0"/>
                <a:t>Area of </a:t>
              </a:r>
            </a:p>
            <a:p>
              <a:pPr algn="ctr"/>
              <a:r>
                <a:rPr lang="en-GB" dirty="0"/>
                <a:t>As Suwayda</a:t>
              </a:r>
              <a:endParaRPr lang="en-DE" dirty="0"/>
            </a:p>
          </p:txBody>
        </p:sp>
      </p:grpSp>
      <p:grpSp>
        <p:nvGrpSpPr>
          <p:cNvPr id="28" name="Group 27">
            <a:extLst>
              <a:ext uri="{FF2B5EF4-FFF2-40B4-BE49-F238E27FC236}">
                <a16:creationId xmlns:a16="http://schemas.microsoft.com/office/drawing/2014/main" id="{B1E87FC1-0237-C4C4-5E3F-0B2153BEC0F6}"/>
              </a:ext>
            </a:extLst>
          </p:cNvPr>
          <p:cNvGrpSpPr/>
          <p:nvPr/>
        </p:nvGrpSpPr>
        <p:grpSpPr>
          <a:xfrm>
            <a:off x="1011115" y="3679994"/>
            <a:ext cx="3548789" cy="369447"/>
            <a:chOff x="1011115" y="3679994"/>
            <a:chExt cx="3548789" cy="369447"/>
          </a:xfrm>
        </p:grpSpPr>
        <p:sp>
          <p:nvSpPr>
            <p:cNvPr id="15" name="TextBox 14">
              <a:extLst>
                <a:ext uri="{FF2B5EF4-FFF2-40B4-BE49-F238E27FC236}">
                  <a16:creationId xmlns:a16="http://schemas.microsoft.com/office/drawing/2014/main" id="{338B797B-8C38-F119-313D-AFCAE716657F}"/>
                </a:ext>
              </a:extLst>
            </p:cNvPr>
            <p:cNvSpPr txBox="1"/>
            <p:nvPr/>
          </p:nvSpPr>
          <p:spPr>
            <a:xfrm>
              <a:off x="1011115" y="3680109"/>
              <a:ext cx="1644161" cy="369332"/>
            </a:xfrm>
            <a:prstGeom prst="rect">
              <a:avLst/>
            </a:prstGeom>
            <a:noFill/>
            <a:ln w="28575">
              <a:solidFill>
                <a:srgbClr val="FF0000"/>
              </a:solidFill>
            </a:ln>
          </p:spPr>
          <p:txBody>
            <a:bodyPr wrap="square" rtlCol="0">
              <a:spAutoFit/>
            </a:bodyPr>
            <a:lstStyle/>
            <a:p>
              <a:pPr algn="ctr"/>
              <a:r>
                <a:rPr lang="en-GB" dirty="0"/>
                <a:t>Area of Homs</a:t>
              </a:r>
              <a:endParaRPr lang="en-DE" dirty="0"/>
            </a:p>
          </p:txBody>
        </p:sp>
        <p:sp>
          <p:nvSpPr>
            <p:cNvPr id="27" name="Oval 26">
              <a:extLst>
                <a:ext uri="{FF2B5EF4-FFF2-40B4-BE49-F238E27FC236}">
                  <a16:creationId xmlns:a16="http://schemas.microsoft.com/office/drawing/2014/main" id="{0CA10277-A89D-B920-FD11-4B7516EAB551}"/>
                </a:ext>
              </a:extLst>
            </p:cNvPr>
            <p:cNvSpPr/>
            <p:nvPr/>
          </p:nvSpPr>
          <p:spPr>
            <a:xfrm>
              <a:off x="4114799" y="3679994"/>
              <a:ext cx="445105" cy="3289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0" name="Group 29">
            <a:extLst>
              <a:ext uri="{FF2B5EF4-FFF2-40B4-BE49-F238E27FC236}">
                <a16:creationId xmlns:a16="http://schemas.microsoft.com/office/drawing/2014/main" id="{C725AAA2-34FB-84C2-7390-F45789558503}"/>
              </a:ext>
            </a:extLst>
          </p:cNvPr>
          <p:cNvGrpSpPr/>
          <p:nvPr/>
        </p:nvGrpSpPr>
        <p:grpSpPr>
          <a:xfrm>
            <a:off x="1011115" y="2892527"/>
            <a:ext cx="3156104" cy="387010"/>
            <a:chOff x="1011115" y="2892527"/>
            <a:chExt cx="3156104" cy="387010"/>
          </a:xfrm>
        </p:grpSpPr>
        <p:sp>
          <p:nvSpPr>
            <p:cNvPr id="14" name="TextBox 13">
              <a:extLst>
                <a:ext uri="{FF2B5EF4-FFF2-40B4-BE49-F238E27FC236}">
                  <a16:creationId xmlns:a16="http://schemas.microsoft.com/office/drawing/2014/main" id="{6578CEF0-02F2-5773-E8A1-78D4E2BC0DC8}"/>
                </a:ext>
              </a:extLst>
            </p:cNvPr>
            <p:cNvSpPr txBox="1"/>
            <p:nvPr/>
          </p:nvSpPr>
          <p:spPr>
            <a:xfrm>
              <a:off x="1011115" y="2892527"/>
              <a:ext cx="1644161" cy="369332"/>
            </a:xfrm>
            <a:prstGeom prst="rect">
              <a:avLst/>
            </a:prstGeom>
            <a:noFill/>
            <a:ln w="28575">
              <a:solidFill>
                <a:schemeClr val="accent2"/>
              </a:solidFill>
            </a:ln>
          </p:spPr>
          <p:txBody>
            <a:bodyPr wrap="square" rtlCol="0">
              <a:spAutoFit/>
            </a:bodyPr>
            <a:lstStyle/>
            <a:p>
              <a:pPr algn="ctr"/>
              <a:r>
                <a:rPr lang="en-GB" dirty="0"/>
                <a:t>Area of Latakia</a:t>
              </a:r>
              <a:endParaRPr lang="en-DE" dirty="0"/>
            </a:p>
          </p:txBody>
        </p:sp>
        <p:sp>
          <p:nvSpPr>
            <p:cNvPr id="29" name="Oval 28">
              <a:extLst>
                <a:ext uri="{FF2B5EF4-FFF2-40B4-BE49-F238E27FC236}">
                  <a16:creationId xmlns:a16="http://schemas.microsoft.com/office/drawing/2014/main" id="{8ED80FEB-0F13-83AA-7189-F125397E12CD}"/>
                </a:ext>
              </a:extLst>
            </p:cNvPr>
            <p:cNvSpPr/>
            <p:nvPr/>
          </p:nvSpPr>
          <p:spPr>
            <a:xfrm>
              <a:off x="3722114" y="2950547"/>
              <a:ext cx="445105" cy="3289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3" name="TextBox 32">
            <a:extLst>
              <a:ext uri="{FF2B5EF4-FFF2-40B4-BE49-F238E27FC236}">
                <a16:creationId xmlns:a16="http://schemas.microsoft.com/office/drawing/2014/main" id="{34C92DCB-F60A-BA0F-B5F3-88EE915F5D59}"/>
              </a:ext>
            </a:extLst>
          </p:cNvPr>
          <p:cNvSpPr txBox="1"/>
          <p:nvPr/>
        </p:nvSpPr>
        <p:spPr>
          <a:xfrm>
            <a:off x="9287401" y="6224072"/>
            <a:ext cx="2751993" cy="246221"/>
          </a:xfrm>
          <a:prstGeom prst="rect">
            <a:avLst/>
          </a:prstGeom>
          <a:noFill/>
        </p:spPr>
        <p:txBody>
          <a:bodyPr wrap="square" rtlCol="0">
            <a:spAutoFit/>
          </a:bodyPr>
          <a:lstStyle/>
          <a:p>
            <a:r>
              <a:rPr lang="en-GB" sz="1000" dirty="0">
                <a:solidFill>
                  <a:schemeClr val="bg1">
                    <a:lumMod val="50000"/>
                  </a:schemeClr>
                </a:solidFill>
              </a:rPr>
              <a:t>Figure 1: Overview of Syria [3]</a:t>
            </a:r>
            <a:endParaRPr lang="en-DE" sz="1000" dirty="0">
              <a:solidFill>
                <a:schemeClr val="bg1">
                  <a:lumMod val="50000"/>
                </a:schemeClr>
              </a:solidFill>
            </a:endParaRPr>
          </a:p>
        </p:txBody>
      </p:sp>
      <p:sp>
        <p:nvSpPr>
          <p:cNvPr id="22" name="Slide Number Placeholder 5">
            <a:extLst>
              <a:ext uri="{FF2B5EF4-FFF2-40B4-BE49-F238E27FC236}">
                <a16:creationId xmlns:a16="http://schemas.microsoft.com/office/drawing/2014/main" id="{385BED94-E28D-903F-D575-D882DB2C3268}"/>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19</a:t>
            </a:fld>
            <a:endParaRPr lang="en-GB" sz="1400" dirty="0">
              <a:solidFill>
                <a:schemeClr val="bg1"/>
              </a:solidFill>
            </a:endParaRPr>
          </a:p>
        </p:txBody>
      </p:sp>
    </p:spTree>
    <p:extLst>
      <p:ext uri="{BB962C8B-B14F-4D97-AF65-F5344CB8AC3E}">
        <p14:creationId xmlns:p14="http://schemas.microsoft.com/office/powerpoint/2010/main" val="226898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26533BD2-7016-D99B-8D14-5716721F009D}"/>
              </a:ext>
            </a:extLst>
          </p:cNvPr>
          <p:cNvSpPr txBox="1"/>
          <p:nvPr/>
        </p:nvSpPr>
        <p:spPr>
          <a:xfrm>
            <a:off x="342900" y="1465091"/>
            <a:ext cx="11218984" cy="3693319"/>
          </a:xfrm>
          <a:prstGeom prst="rect">
            <a:avLst/>
          </a:prstGeom>
          <a:noFill/>
        </p:spPr>
        <p:txBody>
          <a:bodyPr wrap="square" lIns="91440" tIns="45720" rIns="91440" bIns="45720" rtlCol="0" anchor="t">
            <a:spAutoFit/>
          </a:bodyPr>
          <a:lstStyle/>
          <a:p>
            <a:pPr marL="342900" indent="-342900">
              <a:buFont typeface="+mj-lt"/>
              <a:buAutoNum type="arabicPeriod"/>
            </a:pPr>
            <a:r>
              <a:rPr lang="it-IT" dirty="0">
                <a:latin typeface="Times New Roman" panose="02020603050405020304" pitchFamily="18" charset="0"/>
                <a:cs typeface="Times New Roman" panose="02020603050405020304" pitchFamily="18" charset="0"/>
              </a:rPr>
              <a:t>Project introduction</a:t>
            </a:r>
          </a:p>
          <a:p>
            <a:pPr marL="342900" indent="-342900">
              <a:buFont typeface="+mj-lt"/>
              <a:buAutoNum type="arabicPeriod"/>
            </a:pPr>
            <a:r>
              <a:rPr lang="it-IT" dirty="0">
                <a:latin typeface="Times New Roman" panose="02020603050405020304" pitchFamily="18" charset="0"/>
                <a:cs typeface="Times New Roman" panose="02020603050405020304" pitchFamily="18" charset="0"/>
              </a:rPr>
              <a:t>Cooperation</a:t>
            </a:r>
          </a:p>
          <a:p>
            <a:pPr marL="342900" indent="-342900">
              <a:buFont typeface="+mj-lt"/>
              <a:buAutoNum type="arabicPeriod"/>
            </a:pPr>
            <a:r>
              <a:rPr lang="it-IT" dirty="0">
                <a:latin typeface="Times New Roman" panose="02020603050405020304" pitchFamily="18" charset="0"/>
                <a:cs typeface="Times New Roman" panose="02020603050405020304" pitchFamily="18" charset="0"/>
              </a:rPr>
              <a:t>Formation &amp; Technical Work</a:t>
            </a:r>
          </a:p>
          <a:p>
            <a:pPr marL="857250" lvl="1" indent="-400050">
              <a:buFont typeface="+mj-lt"/>
              <a:buAutoNum type="romanLcPeriod"/>
            </a:pPr>
            <a:r>
              <a:rPr lang="it-IT" dirty="0">
                <a:latin typeface="Times New Roman" panose="02020603050405020304" pitchFamily="18" charset="0"/>
                <a:cs typeface="Times New Roman" panose="02020603050405020304" pitchFamily="18" charset="0"/>
              </a:rPr>
              <a:t>Internal Relations</a:t>
            </a:r>
          </a:p>
          <a:p>
            <a:pPr marL="857250" lvl="1" indent="-400050">
              <a:buFont typeface="+mj-lt"/>
              <a:buAutoNum type="romanLcPeriod"/>
            </a:pPr>
            <a:r>
              <a:rPr lang="it-IT" dirty="0">
                <a:latin typeface="Times New Roman" panose="02020603050405020304" pitchFamily="18" charset="0"/>
                <a:cs typeface="Times New Roman" panose="02020603050405020304" pitchFamily="18" charset="0"/>
              </a:rPr>
              <a:t>Project Contact &amp; Agreement</a:t>
            </a:r>
          </a:p>
          <a:p>
            <a:pPr marL="857250" lvl="1" indent="-400050">
              <a:buFont typeface="+mj-lt"/>
              <a:buAutoNum type="romanLcPeriod"/>
            </a:pPr>
            <a:r>
              <a:rPr lang="it-IT" dirty="0">
                <a:latin typeface="Times New Roman" panose="02020603050405020304" pitchFamily="18" charset="0"/>
                <a:cs typeface="Times New Roman" panose="02020603050405020304" pitchFamily="18" charset="0"/>
              </a:rPr>
              <a:t>Project </a:t>
            </a:r>
            <a:r>
              <a:rPr lang="it-IT" dirty="0" err="1">
                <a:latin typeface="Times New Roman" panose="02020603050405020304" pitchFamily="18" charset="0"/>
                <a:cs typeface="Times New Roman" panose="02020603050405020304" pitchFamily="18" charset="0"/>
              </a:rPr>
              <a:t>Process</a:t>
            </a:r>
            <a:r>
              <a:rPr lang="it-IT" dirty="0">
                <a:latin typeface="Times New Roman" panose="02020603050405020304" pitchFamily="18" charset="0"/>
                <a:cs typeface="Times New Roman" panose="02020603050405020304" pitchFamily="18" charset="0"/>
              </a:rPr>
              <a:t> &amp; Publication</a:t>
            </a:r>
          </a:p>
          <a:p>
            <a:pPr marL="342900" indent="-342900">
              <a:buFont typeface="+mj-lt"/>
              <a:buAutoNum type="arabicPeriod"/>
            </a:pPr>
            <a:r>
              <a:rPr lang="it-IT" dirty="0">
                <a:latin typeface="Times New Roman" panose="02020603050405020304" pitchFamily="18" charset="0"/>
                <a:cs typeface="Times New Roman" panose="02020603050405020304" pitchFamily="18" charset="0"/>
              </a:rPr>
              <a:t>Technology Sizing Decition</a:t>
            </a:r>
          </a:p>
          <a:p>
            <a:pPr marL="342900" indent="-342900">
              <a:buFont typeface="+mj-lt"/>
              <a:buAutoNum type="arabicPeriod"/>
            </a:pPr>
            <a:r>
              <a:rPr lang="it-IT" dirty="0">
                <a:latin typeface="Times New Roman" panose="02020603050405020304" pitchFamily="18" charset="0"/>
                <a:cs typeface="Times New Roman" panose="02020603050405020304" pitchFamily="18" charset="0"/>
              </a:rPr>
              <a:t>A look </a:t>
            </a:r>
            <a:r>
              <a:rPr lang="it-IT" dirty="0" err="1">
                <a:latin typeface="Times New Roman" panose="02020603050405020304" pitchFamily="18" charset="0"/>
                <a:cs typeface="Times New Roman" panose="02020603050405020304" pitchFamily="18" charset="0"/>
              </a:rPr>
              <a:t>at</a:t>
            </a:r>
            <a:r>
              <a:rPr lang="it-IT" dirty="0">
                <a:latin typeface="Times New Roman" panose="02020603050405020304" pitchFamily="18" charset="0"/>
                <a:cs typeface="Times New Roman" panose="02020603050405020304" pitchFamily="18" charset="0"/>
              </a:rPr>
              <a:t> Syria</a:t>
            </a:r>
          </a:p>
          <a:p>
            <a:pPr marL="857250" lvl="1" indent="-400050">
              <a:buFont typeface="+mj-lt"/>
              <a:buAutoNum type="romanLcPeriod"/>
            </a:pPr>
            <a:r>
              <a:rPr lang="it-IT" dirty="0" err="1">
                <a:latin typeface="Times New Roman" panose="02020603050405020304" pitchFamily="18" charset="0"/>
                <a:cs typeface="Times New Roman" panose="02020603050405020304" pitchFamily="18" charset="0"/>
              </a:rPr>
              <a:t>Geopolitical</a:t>
            </a:r>
            <a:r>
              <a:rPr lang="it-IT" dirty="0">
                <a:latin typeface="Times New Roman" panose="02020603050405020304" pitchFamily="18" charset="0"/>
                <a:cs typeface="Times New Roman" panose="02020603050405020304" pitchFamily="18" charset="0"/>
              </a:rPr>
              <a:t> situation</a:t>
            </a:r>
          </a:p>
          <a:p>
            <a:pPr marL="857250" lvl="1" indent="-400050">
              <a:buFont typeface="+mj-lt"/>
              <a:buAutoNum type="romanLcPeriod"/>
            </a:pPr>
            <a:r>
              <a:rPr lang="it-IT" dirty="0">
                <a:latin typeface="Times New Roman" panose="02020603050405020304" pitchFamily="18" charset="0"/>
                <a:cs typeface="Times New Roman" panose="02020603050405020304" pitchFamily="18" charset="0"/>
              </a:rPr>
              <a:t>Energy / </a:t>
            </a:r>
            <a:r>
              <a:rPr lang="it-IT" dirty="0" err="1">
                <a:latin typeface="Times New Roman" panose="02020603050405020304" pitchFamily="18" charset="0"/>
                <a:cs typeface="Times New Roman" panose="02020603050405020304" pitchFamily="18" charset="0"/>
              </a:rPr>
              <a:t>Electricity</a:t>
            </a:r>
            <a:r>
              <a:rPr lang="it-IT" dirty="0">
                <a:latin typeface="Times New Roman" panose="02020603050405020304" pitchFamily="18" charset="0"/>
                <a:cs typeface="Times New Roman" panose="02020603050405020304" pitchFamily="18" charset="0"/>
              </a:rPr>
              <a:t> supply</a:t>
            </a:r>
          </a:p>
          <a:p>
            <a:pPr marL="857250" lvl="1" indent="-400050">
              <a:buFont typeface="+mj-lt"/>
              <a:buAutoNum type="romanLcPeriod"/>
            </a:pPr>
            <a:r>
              <a:rPr lang="it-IT" dirty="0" err="1">
                <a:latin typeface="Times New Roman" panose="02020603050405020304" pitchFamily="18" charset="0"/>
                <a:cs typeface="Times New Roman" panose="02020603050405020304" pitchFamily="18" charset="0"/>
              </a:rPr>
              <a:t>Transportation</a:t>
            </a:r>
            <a:r>
              <a:rPr lang="it-IT" dirty="0">
                <a:latin typeface="Times New Roman" panose="02020603050405020304" pitchFamily="18" charset="0"/>
                <a:cs typeface="Times New Roman" panose="02020603050405020304" pitchFamily="18" charset="0"/>
              </a:rPr>
              <a:t> / </a:t>
            </a:r>
            <a:r>
              <a:rPr lang="it-IT" dirty="0" err="1">
                <a:latin typeface="Times New Roman" panose="02020603050405020304" pitchFamily="18" charset="0"/>
                <a:cs typeface="Times New Roman" panose="02020603050405020304" pitchFamily="18" charset="0"/>
              </a:rPr>
              <a:t>installation</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possibilities</a:t>
            </a:r>
            <a:endParaRPr lang="it-IT" dirty="0">
              <a:latin typeface="Times New Roman" panose="02020603050405020304" pitchFamily="18" charset="0"/>
              <a:cs typeface="Times New Roman" panose="02020603050405020304" pitchFamily="18" charset="0"/>
            </a:endParaRPr>
          </a:p>
          <a:p>
            <a:pPr marL="800100" lvl="1" indent="-342900">
              <a:buAutoNum type="romanLcPeriod"/>
            </a:pPr>
            <a:r>
              <a:rPr lang="it-IT" dirty="0">
                <a:latin typeface="Times New Roman" panose="02020603050405020304" pitchFamily="18" charset="0"/>
                <a:cs typeface="Times New Roman" panose="02020603050405020304" pitchFamily="18" charset="0"/>
              </a:rPr>
              <a:t> Market investigation</a:t>
            </a:r>
          </a:p>
          <a:p>
            <a:endParaRPr lang="it-IT" dirty="0">
              <a:latin typeface="Times New Roman" panose="02020603050405020304" pitchFamily="18" charset="0"/>
              <a:cs typeface="Times New Roman" panose="02020603050405020304" pitchFamily="18" charset="0"/>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8" y="502853"/>
            <a:ext cx="7982574" cy="712728"/>
          </a:xfrm>
        </p:spPr>
        <p:txBody>
          <a:bodyPr>
            <a:normAutofit/>
          </a:bodyPr>
          <a:lstStyle/>
          <a:p>
            <a:r>
              <a:rPr lang="de-DE" dirty="0">
                <a:latin typeface="Times New Roman" panose="02020603050405020304" pitchFamily="18" charset="0"/>
                <a:cs typeface="Times New Roman" panose="02020603050405020304" pitchFamily="18" charset="0"/>
              </a:rPr>
              <a:t>List of contents</a:t>
            </a:r>
          </a:p>
        </p:txBody>
      </p:sp>
      <p:sp>
        <p:nvSpPr>
          <p:cNvPr id="5" name="Slide Number Placeholder 5">
            <a:extLst>
              <a:ext uri="{FF2B5EF4-FFF2-40B4-BE49-F238E27FC236}">
                <a16:creationId xmlns:a16="http://schemas.microsoft.com/office/drawing/2014/main" id="{9E0AA001-DA32-5B78-E7F7-573800334952}"/>
              </a:ext>
            </a:extLst>
          </p:cNvPr>
          <p:cNvSpPr>
            <a:spLocks noGrp="1"/>
          </p:cNvSpPr>
          <p:nvPr>
            <p:ph type="sldNum" sz="quarter" idx="12"/>
          </p:nvPr>
        </p:nvSpPr>
        <p:spPr>
          <a:xfrm>
            <a:off x="5952392" y="6513969"/>
            <a:ext cx="287215" cy="365125"/>
          </a:xfrm>
        </p:spPr>
        <p:txBody>
          <a:bodyPr/>
          <a:lstStyle/>
          <a:p>
            <a:fld id="{013F6232-4F06-48BA-8F69-BF531F607829}" type="slidenum">
              <a:rPr lang="en-GB" sz="1400" smtClean="0">
                <a:solidFill>
                  <a:schemeClr val="bg1"/>
                </a:solidFill>
              </a:rPr>
              <a:t>2</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720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A9042-98EF-32A6-1A61-57EF401CB923}"/>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AE8FB58-C93B-1C41-2791-ADD16EEC3CAB}"/>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E86EF0E4-45F3-954D-9CF8-D2BCF6722413}"/>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E17C3562-BBAE-6DB1-7495-DA4330B75EC9}"/>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766475AA-51FA-3071-D0BA-FD65B3BBB648}"/>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E2B8A090-5AAB-38F8-80B9-0C98498465B0}"/>
              </a:ext>
            </a:extLst>
          </p:cNvPr>
          <p:cNvSpPr>
            <a:spLocks noGrp="1"/>
          </p:cNvSpPr>
          <p:nvPr>
            <p:ph type="title"/>
          </p:nvPr>
        </p:nvSpPr>
        <p:spPr>
          <a:xfrm>
            <a:off x="484417" y="502853"/>
            <a:ext cx="9225639" cy="712728"/>
          </a:xfrm>
        </p:spPr>
        <p:txBody>
          <a:bodyPr>
            <a:normAutofit fontScale="90000"/>
          </a:bodyPr>
          <a:lstStyle/>
          <a:p>
            <a:r>
              <a:rPr lang="de-DE" dirty="0"/>
              <a:t>Considered Sites – Around Homs District</a:t>
            </a:r>
          </a:p>
        </p:txBody>
      </p:sp>
      <p:cxnSp>
        <p:nvCxnSpPr>
          <p:cNvPr id="6" name="Straight Connector 5">
            <a:extLst>
              <a:ext uri="{FF2B5EF4-FFF2-40B4-BE49-F238E27FC236}">
                <a16:creationId xmlns:a16="http://schemas.microsoft.com/office/drawing/2014/main" id="{D58127F2-6BF6-3203-9ABF-B5EBB4D612BC}"/>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26E37137-59C7-32AB-56AF-12246484EEE7}"/>
              </a:ext>
            </a:extLst>
          </p:cNvPr>
          <p:cNvPicPr>
            <a:picLocks noChangeAspect="1"/>
          </p:cNvPicPr>
          <p:nvPr/>
        </p:nvPicPr>
        <p:blipFill>
          <a:blip r:embed="rId2"/>
          <a:stretch>
            <a:fillRect/>
          </a:stretch>
        </p:blipFill>
        <p:spPr>
          <a:xfrm>
            <a:off x="2809932" y="1254131"/>
            <a:ext cx="6567955" cy="5221288"/>
          </a:xfrm>
          <a:prstGeom prst="rect">
            <a:avLst/>
          </a:prstGeom>
        </p:spPr>
      </p:pic>
      <p:sp>
        <p:nvSpPr>
          <p:cNvPr id="3" name="Oval 2">
            <a:extLst>
              <a:ext uri="{FF2B5EF4-FFF2-40B4-BE49-F238E27FC236}">
                <a16:creationId xmlns:a16="http://schemas.microsoft.com/office/drawing/2014/main" id="{416EE82E-C5DB-7CE8-F040-C815BD0080D7}"/>
              </a:ext>
            </a:extLst>
          </p:cNvPr>
          <p:cNvSpPr/>
          <p:nvPr/>
        </p:nvSpPr>
        <p:spPr>
          <a:xfrm>
            <a:off x="3780971" y="2242039"/>
            <a:ext cx="3979426" cy="35917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23" name="Group 22">
            <a:extLst>
              <a:ext uri="{FF2B5EF4-FFF2-40B4-BE49-F238E27FC236}">
                <a16:creationId xmlns:a16="http://schemas.microsoft.com/office/drawing/2014/main" id="{5E485030-5DB6-068A-E17C-8DE3510C6E0A}"/>
              </a:ext>
            </a:extLst>
          </p:cNvPr>
          <p:cNvGrpSpPr/>
          <p:nvPr/>
        </p:nvGrpSpPr>
        <p:grpSpPr>
          <a:xfrm>
            <a:off x="5431740" y="3692216"/>
            <a:ext cx="6193189" cy="953533"/>
            <a:chOff x="5431740" y="3692216"/>
            <a:chExt cx="6193189" cy="953533"/>
          </a:xfrm>
        </p:grpSpPr>
        <p:sp>
          <p:nvSpPr>
            <p:cNvPr id="16" name="Oval 15">
              <a:extLst>
                <a:ext uri="{FF2B5EF4-FFF2-40B4-BE49-F238E27FC236}">
                  <a16:creationId xmlns:a16="http://schemas.microsoft.com/office/drawing/2014/main" id="{7F537C18-9DE5-EBC1-6436-06BB32F4C876}"/>
                </a:ext>
              </a:extLst>
            </p:cNvPr>
            <p:cNvSpPr/>
            <p:nvPr/>
          </p:nvSpPr>
          <p:spPr>
            <a:xfrm>
              <a:off x="5431740" y="4316759"/>
              <a:ext cx="445105" cy="3289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TextBox 16">
              <a:extLst>
                <a:ext uri="{FF2B5EF4-FFF2-40B4-BE49-F238E27FC236}">
                  <a16:creationId xmlns:a16="http://schemas.microsoft.com/office/drawing/2014/main" id="{F88360BE-8ADF-13B5-7557-AD9F4D42F5A4}"/>
                </a:ext>
              </a:extLst>
            </p:cNvPr>
            <p:cNvSpPr txBox="1"/>
            <p:nvPr/>
          </p:nvSpPr>
          <p:spPr>
            <a:xfrm>
              <a:off x="9501159" y="3692216"/>
              <a:ext cx="2123770" cy="369332"/>
            </a:xfrm>
            <a:prstGeom prst="rect">
              <a:avLst/>
            </a:prstGeom>
            <a:noFill/>
            <a:ln>
              <a:solidFill>
                <a:schemeClr val="tx1"/>
              </a:solidFill>
            </a:ln>
          </p:spPr>
          <p:txBody>
            <a:bodyPr wrap="square" rtlCol="0">
              <a:spAutoFit/>
            </a:bodyPr>
            <a:lstStyle/>
            <a:p>
              <a:pPr algn="ctr"/>
              <a:r>
                <a:rPr lang="en-GB" dirty="0"/>
                <a:t>Site: Tareen</a:t>
              </a:r>
              <a:endParaRPr lang="en-DE" dirty="0"/>
            </a:p>
          </p:txBody>
        </p:sp>
      </p:grpSp>
      <p:grpSp>
        <p:nvGrpSpPr>
          <p:cNvPr id="29" name="Group 28">
            <a:extLst>
              <a:ext uri="{FF2B5EF4-FFF2-40B4-BE49-F238E27FC236}">
                <a16:creationId xmlns:a16="http://schemas.microsoft.com/office/drawing/2014/main" id="{B7BD1064-BA72-4B44-FF31-BEA35CDD62DD}"/>
              </a:ext>
            </a:extLst>
          </p:cNvPr>
          <p:cNvGrpSpPr/>
          <p:nvPr/>
        </p:nvGrpSpPr>
        <p:grpSpPr>
          <a:xfrm>
            <a:off x="5121405" y="5234845"/>
            <a:ext cx="6503524" cy="369332"/>
            <a:chOff x="5121405" y="5234845"/>
            <a:chExt cx="6503524" cy="369332"/>
          </a:xfrm>
        </p:grpSpPr>
        <p:sp>
          <p:nvSpPr>
            <p:cNvPr id="15" name="Oval 14">
              <a:extLst>
                <a:ext uri="{FF2B5EF4-FFF2-40B4-BE49-F238E27FC236}">
                  <a16:creationId xmlns:a16="http://schemas.microsoft.com/office/drawing/2014/main" id="{414DF14F-78B9-BDE2-44EB-79A0E395685F}"/>
                </a:ext>
              </a:extLst>
            </p:cNvPr>
            <p:cNvSpPr/>
            <p:nvPr/>
          </p:nvSpPr>
          <p:spPr>
            <a:xfrm>
              <a:off x="5121405" y="5250765"/>
              <a:ext cx="445105" cy="3289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9" name="TextBox 18">
              <a:extLst>
                <a:ext uri="{FF2B5EF4-FFF2-40B4-BE49-F238E27FC236}">
                  <a16:creationId xmlns:a16="http://schemas.microsoft.com/office/drawing/2014/main" id="{4A788F59-731B-81F4-194D-A175D56DCFC7}"/>
                </a:ext>
              </a:extLst>
            </p:cNvPr>
            <p:cNvSpPr txBox="1"/>
            <p:nvPr/>
          </p:nvSpPr>
          <p:spPr>
            <a:xfrm>
              <a:off x="9501159" y="5234845"/>
              <a:ext cx="2123770" cy="369332"/>
            </a:xfrm>
            <a:prstGeom prst="rect">
              <a:avLst/>
            </a:prstGeom>
            <a:noFill/>
            <a:ln w="19050">
              <a:solidFill>
                <a:srgbClr val="FF0000"/>
              </a:solidFill>
            </a:ln>
          </p:spPr>
          <p:txBody>
            <a:bodyPr wrap="square" rtlCol="0">
              <a:spAutoFit/>
            </a:bodyPr>
            <a:lstStyle/>
            <a:p>
              <a:pPr algn="ctr"/>
              <a:r>
                <a:rPr lang="en-GB" dirty="0"/>
                <a:t>Site: Um </a:t>
              </a:r>
              <a:r>
                <a:rPr lang="en-GB" dirty="0" err="1"/>
                <a:t>Aledam</a:t>
              </a:r>
              <a:endParaRPr lang="en-DE" dirty="0"/>
            </a:p>
          </p:txBody>
        </p:sp>
      </p:grpSp>
      <p:grpSp>
        <p:nvGrpSpPr>
          <p:cNvPr id="24" name="Group 23">
            <a:extLst>
              <a:ext uri="{FF2B5EF4-FFF2-40B4-BE49-F238E27FC236}">
                <a16:creationId xmlns:a16="http://schemas.microsoft.com/office/drawing/2014/main" id="{478C3934-2DE0-5D57-16D0-816158114C46}"/>
              </a:ext>
            </a:extLst>
          </p:cNvPr>
          <p:cNvGrpSpPr/>
          <p:nvPr/>
        </p:nvGrpSpPr>
        <p:grpSpPr>
          <a:xfrm>
            <a:off x="567071" y="3965588"/>
            <a:ext cx="5069310" cy="503559"/>
            <a:chOff x="567071" y="3965588"/>
            <a:chExt cx="5069310" cy="503559"/>
          </a:xfrm>
        </p:grpSpPr>
        <p:sp>
          <p:nvSpPr>
            <p:cNvPr id="13" name="Oval 12">
              <a:extLst>
                <a:ext uri="{FF2B5EF4-FFF2-40B4-BE49-F238E27FC236}">
                  <a16:creationId xmlns:a16="http://schemas.microsoft.com/office/drawing/2014/main" id="{C5BE9AE9-171B-32E4-28D0-E1F91D84406F}"/>
                </a:ext>
              </a:extLst>
            </p:cNvPr>
            <p:cNvSpPr/>
            <p:nvPr/>
          </p:nvSpPr>
          <p:spPr>
            <a:xfrm>
              <a:off x="5191276" y="4140157"/>
              <a:ext cx="445105" cy="3289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TextBox 19">
              <a:extLst>
                <a:ext uri="{FF2B5EF4-FFF2-40B4-BE49-F238E27FC236}">
                  <a16:creationId xmlns:a16="http://schemas.microsoft.com/office/drawing/2014/main" id="{5F66E417-7409-B09F-00C0-65892693D562}"/>
                </a:ext>
              </a:extLst>
            </p:cNvPr>
            <p:cNvSpPr txBox="1"/>
            <p:nvPr/>
          </p:nvSpPr>
          <p:spPr>
            <a:xfrm>
              <a:off x="567071" y="3965588"/>
              <a:ext cx="2123770" cy="369332"/>
            </a:xfrm>
            <a:prstGeom prst="rect">
              <a:avLst/>
            </a:prstGeom>
            <a:noFill/>
            <a:ln>
              <a:solidFill>
                <a:schemeClr val="tx1"/>
              </a:solidFill>
            </a:ln>
          </p:spPr>
          <p:txBody>
            <a:bodyPr wrap="square" rtlCol="0">
              <a:spAutoFit/>
            </a:bodyPr>
            <a:lstStyle/>
            <a:p>
              <a:pPr algn="ctr"/>
              <a:r>
                <a:rPr lang="en-GB" dirty="0"/>
                <a:t>Site: </a:t>
              </a:r>
              <a:r>
                <a:rPr lang="en-GB" dirty="0" err="1"/>
                <a:t>Tbisah</a:t>
              </a:r>
              <a:endParaRPr lang="en-DE" dirty="0"/>
            </a:p>
          </p:txBody>
        </p:sp>
      </p:grpSp>
      <p:grpSp>
        <p:nvGrpSpPr>
          <p:cNvPr id="25" name="Group 24">
            <a:extLst>
              <a:ext uri="{FF2B5EF4-FFF2-40B4-BE49-F238E27FC236}">
                <a16:creationId xmlns:a16="http://schemas.microsoft.com/office/drawing/2014/main" id="{2ADAC620-2E16-B224-E892-D486D6B62347}"/>
              </a:ext>
            </a:extLst>
          </p:cNvPr>
          <p:cNvGrpSpPr/>
          <p:nvPr/>
        </p:nvGrpSpPr>
        <p:grpSpPr>
          <a:xfrm>
            <a:off x="567071" y="4268046"/>
            <a:ext cx="4764511" cy="691417"/>
            <a:chOff x="567071" y="4268046"/>
            <a:chExt cx="4764511" cy="691417"/>
          </a:xfrm>
        </p:grpSpPr>
        <p:sp>
          <p:nvSpPr>
            <p:cNvPr id="12" name="Oval 11">
              <a:extLst>
                <a:ext uri="{FF2B5EF4-FFF2-40B4-BE49-F238E27FC236}">
                  <a16:creationId xmlns:a16="http://schemas.microsoft.com/office/drawing/2014/main" id="{9E871DF0-A05E-9B32-58B1-BE26C24E189C}"/>
                </a:ext>
              </a:extLst>
            </p:cNvPr>
            <p:cNvSpPr/>
            <p:nvPr/>
          </p:nvSpPr>
          <p:spPr>
            <a:xfrm>
              <a:off x="4886477" y="4268046"/>
              <a:ext cx="445105" cy="3289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CE7C97A6-C323-1A88-A40B-450C8240B3D0}"/>
                </a:ext>
              </a:extLst>
            </p:cNvPr>
            <p:cNvSpPr txBox="1"/>
            <p:nvPr/>
          </p:nvSpPr>
          <p:spPr>
            <a:xfrm>
              <a:off x="567071" y="4590131"/>
              <a:ext cx="2123770" cy="369332"/>
            </a:xfrm>
            <a:prstGeom prst="rect">
              <a:avLst/>
            </a:prstGeom>
            <a:noFill/>
            <a:ln>
              <a:solidFill>
                <a:schemeClr val="tx1"/>
              </a:solidFill>
            </a:ln>
          </p:spPr>
          <p:txBody>
            <a:bodyPr wrap="square" rtlCol="0">
              <a:spAutoFit/>
            </a:bodyPr>
            <a:lstStyle/>
            <a:p>
              <a:pPr algn="ctr"/>
              <a:r>
                <a:rPr lang="en-GB" dirty="0"/>
                <a:t>Site: </a:t>
              </a:r>
              <a:r>
                <a:rPr lang="en-GB" dirty="0" err="1"/>
                <a:t>Sufr</a:t>
              </a:r>
              <a:endParaRPr lang="en-DE" dirty="0"/>
            </a:p>
          </p:txBody>
        </p:sp>
      </p:grpSp>
      <p:grpSp>
        <p:nvGrpSpPr>
          <p:cNvPr id="28" name="Group 27">
            <a:extLst>
              <a:ext uri="{FF2B5EF4-FFF2-40B4-BE49-F238E27FC236}">
                <a16:creationId xmlns:a16="http://schemas.microsoft.com/office/drawing/2014/main" id="{623430F6-A4BF-C1C6-C057-0C91A5D6E0DA}"/>
              </a:ext>
            </a:extLst>
          </p:cNvPr>
          <p:cNvGrpSpPr/>
          <p:nvPr/>
        </p:nvGrpSpPr>
        <p:grpSpPr>
          <a:xfrm>
            <a:off x="567071" y="4749436"/>
            <a:ext cx="5069311" cy="834570"/>
            <a:chOff x="567071" y="4749436"/>
            <a:chExt cx="5069311" cy="834570"/>
          </a:xfrm>
        </p:grpSpPr>
        <p:sp>
          <p:nvSpPr>
            <p:cNvPr id="14" name="Oval 13">
              <a:extLst>
                <a:ext uri="{FF2B5EF4-FFF2-40B4-BE49-F238E27FC236}">
                  <a16:creationId xmlns:a16="http://schemas.microsoft.com/office/drawing/2014/main" id="{C80F3B40-BBB6-727F-6AA3-4B45F5E78AA3}"/>
                </a:ext>
              </a:extLst>
            </p:cNvPr>
            <p:cNvSpPr/>
            <p:nvPr/>
          </p:nvSpPr>
          <p:spPr>
            <a:xfrm>
              <a:off x="5191277" y="4749436"/>
              <a:ext cx="445105" cy="32899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69BF5A55-9967-2606-112A-3EF3E2DD1811}"/>
                </a:ext>
              </a:extLst>
            </p:cNvPr>
            <p:cNvSpPr txBox="1"/>
            <p:nvPr/>
          </p:nvSpPr>
          <p:spPr>
            <a:xfrm>
              <a:off x="567071" y="5214674"/>
              <a:ext cx="2123770" cy="369332"/>
            </a:xfrm>
            <a:prstGeom prst="rect">
              <a:avLst/>
            </a:prstGeom>
            <a:noFill/>
            <a:ln>
              <a:solidFill>
                <a:schemeClr val="tx1"/>
              </a:solidFill>
            </a:ln>
          </p:spPr>
          <p:txBody>
            <a:bodyPr wrap="square" rtlCol="0">
              <a:spAutoFit/>
            </a:bodyPr>
            <a:lstStyle/>
            <a:p>
              <a:pPr algn="ctr"/>
              <a:r>
                <a:rPr lang="en-GB" dirty="0"/>
                <a:t>Site: </a:t>
              </a:r>
              <a:r>
                <a:rPr lang="en-GB" dirty="0" err="1"/>
                <a:t>Balqasah</a:t>
              </a:r>
              <a:endParaRPr lang="en-DE" dirty="0"/>
            </a:p>
          </p:txBody>
        </p:sp>
      </p:grpSp>
      <p:sp>
        <p:nvSpPr>
          <p:cNvPr id="30" name="TextBox 29">
            <a:extLst>
              <a:ext uri="{FF2B5EF4-FFF2-40B4-BE49-F238E27FC236}">
                <a16:creationId xmlns:a16="http://schemas.microsoft.com/office/drawing/2014/main" id="{3D30C11B-653D-41D1-4479-0D47682934B1}"/>
              </a:ext>
            </a:extLst>
          </p:cNvPr>
          <p:cNvSpPr txBox="1"/>
          <p:nvPr/>
        </p:nvSpPr>
        <p:spPr>
          <a:xfrm>
            <a:off x="9377887" y="6229198"/>
            <a:ext cx="2751993" cy="246221"/>
          </a:xfrm>
          <a:prstGeom prst="rect">
            <a:avLst/>
          </a:prstGeom>
          <a:noFill/>
        </p:spPr>
        <p:txBody>
          <a:bodyPr wrap="square" rtlCol="0">
            <a:spAutoFit/>
          </a:bodyPr>
          <a:lstStyle/>
          <a:p>
            <a:r>
              <a:rPr lang="en-GB" sz="1000" dirty="0">
                <a:solidFill>
                  <a:schemeClr val="bg1">
                    <a:lumMod val="50000"/>
                  </a:schemeClr>
                </a:solidFill>
              </a:rPr>
              <a:t>Figure 2: Overview of the Homs District [3]</a:t>
            </a:r>
            <a:endParaRPr lang="en-DE" sz="1000" dirty="0">
              <a:solidFill>
                <a:schemeClr val="bg1">
                  <a:lumMod val="50000"/>
                </a:schemeClr>
              </a:solidFill>
            </a:endParaRPr>
          </a:p>
        </p:txBody>
      </p:sp>
      <p:sp>
        <p:nvSpPr>
          <p:cNvPr id="4" name="Slide Number Placeholder 5">
            <a:extLst>
              <a:ext uri="{FF2B5EF4-FFF2-40B4-BE49-F238E27FC236}">
                <a16:creationId xmlns:a16="http://schemas.microsoft.com/office/drawing/2014/main" id="{3C75092B-61EC-4100-84B4-BCFC47B2E4AE}"/>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20</a:t>
            </a:fld>
            <a:endParaRPr lang="en-GB" sz="1400" dirty="0">
              <a:solidFill>
                <a:schemeClr val="bg1"/>
              </a:solidFill>
            </a:endParaRPr>
          </a:p>
        </p:txBody>
      </p:sp>
    </p:spTree>
    <p:extLst>
      <p:ext uri="{BB962C8B-B14F-4D97-AF65-F5344CB8AC3E}">
        <p14:creationId xmlns:p14="http://schemas.microsoft.com/office/powerpoint/2010/main" val="89709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E7A7-D427-FF5F-73F7-9CF9EC4DBCE1}"/>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E2ADD3B3-294E-60EB-DDA2-7AD70707731E}"/>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F0378F1E-B99A-940F-5C7F-2EF85BCBA0F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94B7D29B-F45A-7C5B-F44D-A069556641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C3198A6-720D-1EA8-B070-78DCE7E8D69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52D3BA90-E334-C5AF-4FF8-E3A3446EC229}"/>
              </a:ext>
            </a:extLst>
          </p:cNvPr>
          <p:cNvSpPr>
            <a:spLocks noGrp="1"/>
          </p:cNvSpPr>
          <p:nvPr>
            <p:ph type="title"/>
          </p:nvPr>
        </p:nvSpPr>
        <p:spPr>
          <a:xfrm>
            <a:off x="484417" y="502853"/>
            <a:ext cx="9225639" cy="712728"/>
          </a:xfrm>
        </p:spPr>
        <p:txBody>
          <a:bodyPr>
            <a:normAutofit/>
          </a:bodyPr>
          <a:lstStyle/>
          <a:p>
            <a:r>
              <a:rPr lang="de-DE" dirty="0"/>
              <a:t>Characterisitcs of the Site – Um Aledam</a:t>
            </a:r>
          </a:p>
        </p:txBody>
      </p:sp>
      <p:cxnSp>
        <p:nvCxnSpPr>
          <p:cNvPr id="6" name="Straight Connector 5">
            <a:extLst>
              <a:ext uri="{FF2B5EF4-FFF2-40B4-BE49-F238E27FC236}">
                <a16:creationId xmlns:a16="http://schemas.microsoft.com/office/drawing/2014/main" id="{CE22AF23-2093-B0E3-A256-858A7418FC03}"/>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9FFDBF3-A3FF-9E45-DAAE-17F4828E4599}"/>
              </a:ext>
            </a:extLst>
          </p:cNvPr>
          <p:cNvSpPr>
            <a:spLocks noGrp="1"/>
          </p:cNvSpPr>
          <p:nvPr>
            <p:ph idx="1"/>
          </p:nvPr>
        </p:nvSpPr>
        <p:spPr>
          <a:xfrm>
            <a:off x="838200" y="1239794"/>
            <a:ext cx="10515600" cy="5337199"/>
          </a:xfrm>
        </p:spPr>
        <p:txBody>
          <a:bodyPr>
            <a:normAutofit/>
          </a:bodyPr>
          <a:lstStyle/>
          <a:p>
            <a:pPr marL="0" indent="0" algn="ctr">
              <a:buNone/>
            </a:pPr>
            <a:endParaRPr lang="en-GB" sz="1800" dirty="0"/>
          </a:p>
          <a:p>
            <a:pPr marL="0" indent="0" algn="ctr">
              <a:buNone/>
            </a:pPr>
            <a:endParaRPr lang="tr-TR" sz="1800" dirty="0"/>
          </a:p>
        </p:txBody>
      </p:sp>
      <p:sp>
        <p:nvSpPr>
          <p:cNvPr id="4" name="Content Placeholder 2">
            <a:extLst>
              <a:ext uri="{FF2B5EF4-FFF2-40B4-BE49-F238E27FC236}">
                <a16:creationId xmlns:a16="http://schemas.microsoft.com/office/drawing/2014/main" id="{6F47C29C-4FF2-200F-237B-F278D674991B}"/>
              </a:ext>
            </a:extLst>
          </p:cNvPr>
          <p:cNvSpPr txBox="1">
            <a:spLocks/>
          </p:cNvSpPr>
          <p:nvPr/>
        </p:nvSpPr>
        <p:spPr>
          <a:xfrm>
            <a:off x="484417" y="1440489"/>
            <a:ext cx="5611583" cy="487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 Located on the countryside of Homs District</a:t>
            </a:r>
            <a:endParaRPr lang="tr-TR" sz="2000" dirty="0"/>
          </a:p>
          <a:p>
            <a:pPr marL="0" indent="0">
              <a:buNone/>
            </a:pPr>
            <a:endParaRPr lang="en-US" sz="900" dirty="0"/>
          </a:p>
          <a:p>
            <a:r>
              <a:rPr lang="en-US" sz="2000" dirty="0"/>
              <a:t>Located on the east side of the mountain range</a:t>
            </a:r>
            <a:endParaRPr lang="tr-TR" sz="2000" dirty="0"/>
          </a:p>
          <a:p>
            <a:pPr marL="0" indent="0">
              <a:buNone/>
            </a:pPr>
            <a:endParaRPr lang="tr-TR" sz="900" dirty="0"/>
          </a:p>
          <a:p>
            <a:r>
              <a:rPr lang="en-US" sz="2000" dirty="0"/>
              <a:t> Close access to the main road M1 (highway)</a:t>
            </a:r>
          </a:p>
          <a:p>
            <a:endParaRPr lang="tr-TR" sz="900" dirty="0"/>
          </a:p>
          <a:p>
            <a:r>
              <a:rPr lang="en-US" sz="2000" dirty="0"/>
              <a:t>Free area, no farmland or private land (</a:t>
            </a:r>
            <a:r>
              <a:rPr lang="en-US" sz="2000" b="1" dirty="0"/>
              <a:t>assumption</a:t>
            </a:r>
            <a:r>
              <a:rPr lang="en-US" sz="2000" dirty="0"/>
              <a:t>) </a:t>
            </a:r>
          </a:p>
          <a:p>
            <a:endParaRPr lang="tr-TR" sz="900" dirty="0"/>
          </a:p>
          <a:p>
            <a:r>
              <a:rPr lang="en-DE" altLang="en-DE" sz="2000" dirty="0">
                <a:latin typeface="Arial" panose="020B0604020202020204" pitchFamily="34" charset="0"/>
              </a:rPr>
              <a:t>Sufficient distance from surrounding buildings (main wind direction)</a:t>
            </a:r>
          </a:p>
          <a:p>
            <a:pPr marL="0" indent="0">
              <a:buNone/>
            </a:pPr>
            <a:endParaRPr lang="tr-TR" sz="900" dirty="0"/>
          </a:p>
          <a:p>
            <a:r>
              <a:rPr lang="en-US" sz="2000" dirty="0"/>
              <a:t>Existing wind turbines in the area (2 x 2.5 MW) </a:t>
            </a:r>
            <a:endParaRPr lang="tr-TR" sz="2000" dirty="0"/>
          </a:p>
        </p:txBody>
      </p:sp>
      <p:grpSp>
        <p:nvGrpSpPr>
          <p:cNvPr id="14" name="Group 13">
            <a:extLst>
              <a:ext uri="{FF2B5EF4-FFF2-40B4-BE49-F238E27FC236}">
                <a16:creationId xmlns:a16="http://schemas.microsoft.com/office/drawing/2014/main" id="{41C8BC22-3274-883D-D87D-BD21AB79538F}"/>
              </a:ext>
            </a:extLst>
          </p:cNvPr>
          <p:cNvGrpSpPr>
            <a:grpSpLocks/>
          </p:cNvGrpSpPr>
          <p:nvPr/>
        </p:nvGrpSpPr>
        <p:grpSpPr>
          <a:xfrm>
            <a:off x="6135510" y="2015457"/>
            <a:ext cx="5940425" cy="3785871"/>
            <a:chOff x="4762" y="4762"/>
            <a:chExt cx="5940425" cy="3786504"/>
          </a:xfrm>
        </p:grpSpPr>
        <p:pic>
          <p:nvPicPr>
            <p:cNvPr id="15" name="Image 26" descr="A map of a city  AI-generated content may be incorrect. (Rectangle)">
              <a:extLst>
                <a:ext uri="{FF2B5EF4-FFF2-40B4-BE49-F238E27FC236}">
                  <a16:creationId xmlns:a16="http://schemas.microsoft.com/office/drawing/2014/main" id="{589986A1-B21C-A4CB-5243-D475453F0E82}"/>
                </a:ext>
              </a:extLst>
            </p:cNvPr>
            <p:cNvPicPr/>
            <p:nvPr/>
          </p:nvPicPr>
          <p:blipFill>
            <a:blip r:embed="rId2" cstate="print"/>
            <a:stretch>
              <a:fillRect/>
            </a:stretch>
          </p:blipFill>
          <p:spPr>
            <a:xfrm>
              <a:off x="9525" y="9525"/>
              <a:ext cx="5930646" cy="3776979"/>
            </a:xfrm>
            <a:prstGeom prst="rect">
              <a:avLst/>
            </a:prstGeom>
          </p:spPr>
        </p:pic>
        <p:sp>
          <p:nvSpPr>
            <p:cNvPr id="16" name="Graphic 27">
              <a:extLst>
                <a:ext uri="{FF2B5EF4-FFF2-40B4-BE49-F238E27FC236}">
                  <a16:creationId xmlns:a16="http://schemas.microsoft.com/office/drawing/2014/main" id="{716FB216-9AD6-F281-F5F2-1B149948E3B9}"/>
                </a:ext>
              </a:extLst>
            </p:cNvPr>
            <p:cNvSpPr/>
            <p:nvPr/>
          </p:nvSpPr>
          <p:spPr>
            <a:xfrm>
              <a:off x="4762" y="4762"/>
              <a:ext cx="5940425" cy="3786504"/>
            </a:xfrm>
            <a:custGeom>
              <a:avLst/>
              <a:gdLst/>
              <a:ahLst/>
              <a:cxnLst/>
              <a:rect l="l" t="t" r="r" b="b"/>
              <a:pathLst>
                <a:path w="5940425" h="3786504">
                  <a:moveTo>
                    <a:pt x="0" y="3786504"/>
                  </a:moveTo>
                  <a:lnTo>
                    <a:pt x="5940171" y="3786504"/>
                  </a:lnTo>
                  <a:lnTo>
                    <a:pt x="5940171" y="0"/>
                  </a:lnTo>
                  <a:lnTo>
                    <a:pt x="0" y="0"/>
                  </a:lnTo>
                  <a:lnTo>
                    <a:pt x="0" y="3786504"/>
                  </a:lnTo>
                  <a:close/>
                </a:path>
              </a:pathLst>
            </a:custGeom>
            <a:ln w="9524">
              <a:solidFill>
                <a:srgbClr val="000000"/>
              </a:solidFill>
              <a:prstDash val="solid"/>
            </a:ln>
          </p:spPr>
          <p:txBody>
            <a:bodyPr wrap="square" lIns="0" tIns="0" rIns="0" bIns="0" rtlCol="0">
              <a:prstTxWarp prst="textNoShape">
                <a:avLst/>
              </a:prstTxWarp>
              <a:noAutofit/>
            </a:bodyPr>
            <a:lstStyle/>
            <a:p>
              <a:endParaRPr lang="en-DE"/>
            </a:p>
          </p:txBody>
        </p:sp>
        <p:pic>
          <p:nvPicPr>
            <p:cNvPr id="17" name="Image 28">
              <a:extLst>
                <a:ext uri="{FF2B5EF4-FFF2-40B4-BE49-F238E27FC236}">
                  <a16:creationId xmlns:a16="http://schemas.microsoft.com/office/drawing/2014/main" id="{A724DC73-92B6-DD02-067D-C116B50700D3}"/>
                </a:ext>
              </a:extLst>
            </p:cNvPr>
            <p:cNvPicPr/>
            <p:nvPr/>
          </p:nvPicPr>
          <p:blipFill>
            <a:blip r:embed="rId3" cstate="print"/>
            <a:stretch>
              <a:fillRect/>
            </a:stretch>
          </p:blipFill>
          <p:spPr>
            <a:xfrm>
              <a:off x="970407" y="2153183"/>
              <a:ext cx="1580388" cy="915936"/>
            </a:xfrm>
            <a:prstGeom prst="rect">
              <a:avLst/>
            </a:prstGeom>
          </p:spPr>
        </p:pic>
        <p:sp>
          <p:nvSpPr>
            <p:cNvPr id="19" name="Graphic 29">
              <a:extLst>
                <a:ext uri="{FF2B5EF4-FFF2-40B4-BE49-F238E27FC236}">
                  <a16:creationId xmlns:a16="http://schemas.microsoft.com/office/drawing/2014/main" id="{B62337D2-4B97-ADF6-33FE-B57AC3442F02}"/>
                </a:ext>
              </a:extLst>
            </p:cNvPr>
            <p:cNvSpPr/>
            <p:nvPr/>
          </p:nvSpPr>
          <p:spPr>
            <a:xfrm>
              <a:off x="1019810" y="2179358"/>
              <a:ext cx="1485900" cy="821690"/>
            </a:xfrm>
            <a:custGeom>
              <a:avLst/>
              <a:gdLst/>
              <a:ahLst/>
              <a:cxnLst/>
              <a:rect l="l" t="t" r="r" b="b"/>
              <a:pathLst>
                <a:path w="1485900" h="821690">
                  <a:moveTo>
                    <a:pt x="0" y="410844"/>
                  </a:moveTo>
                  <a:lnTo>
                    <a:pt x="9723" y="344192"/>
                  </a:lnTo>
                  <a:lnTo>
                    <a:pt x="37874" y="280968"/>
                  </a:lnTo>
                  <a:lnTo>
                    <a:pt x="82923" y="222017"/>
                  </a:lnTo>
                  <a:lnTo>
                    <a:pt x="111306" y="194409"/>
                  </a:lnTo>
                  <a:lnTo>
                    <a:pt x="143341" y="168185"/>
                  </a:lnTo>
                  <a:lnTo>
                    <a:pt x="178835" y="143452"/>
                  </a:lnTo>
                  <a:lnTo>
                    <a:pt x="217598" y="120316"/>
                  </a:lnTo>
                  <a:lnTo>
                    <a:pt x="259439" y="98882"/>
                  </a:lnTo>
                  <a:lnTo>
                    <a:pt x="304166" y="79256"/>
                  </a:lnTo>
                  <a:lnTo>
                    <a:pt x="351588" y="61543"/>
                  </a:lnTo>
                  <a:lnTo>
                    <a:pt x="401514" y="45849"/>
                  </a:lnTo>
                  <a:lnTo>
                    <a:pt x="453753" y="32279"/>
                  </a:lnTo>
                  <a:lnTo>
                    <a:pt x="508113" y="20940"/>
                  </a:lnTo>
                  <a:lnTo>
                    <a:pt x="564404" y="11937"/>
                  </a:lnTo>
                  <a:lnTo>
                    <a:pt x="622435" y="5376"/>
                  </a:lnTo>
                  <a:lnTo>
                    <a:pt x="682014" y="1361"/>
                  </a:lnTo>
                  <a:lnTo>
                    <a:pt x="742950" y="0"/>
                  </a:lnTo>
                  <a:lnTo>
                    <a:pt x="803885" y="1361"/>
                  </a:lnTo>
                  <a:lnTo>
                    <a:pt x="863464" y="5376"/>
                  </a:lnTo>
                  <a:lnTo>
                    <a:pt x="921495" y="11937"/>
                  </a:lnTo>
                  <a:lnTo>
                    <a:pt x="977786" y="20940"/>
                  </a:lnTo>
                  <a:lnTo>
                    <a:pt x="1032146" y="32279"/>
                  </a:lnTo>
                  <a:lnTo>
                    <a:pt x="1084385" y="45849"/>
                  </a:lnTo>
                  <a:lnTo>
                    <a:pt x="1134311" y="61543"/>
                  </a:lnTo>
                  <a:lnTo>
                    <a:pt x="1181733" y="79256"/>
                  </a:lnTo>
                  <a:lnTo>
                    <a:pt x="1226460" y="98882"/>
                  </a:lnTo>
                  <a:lnTo>
                    <a:pt x="1268301" y="120316"/>
                  </a:lnTo>
                  <a:lnTo>
                    <a:pt x="1307064" y="143452"/>
                  </a:lnTo>
                  <a:lnTo>
                    <a:pt x="1342558" y="168185"/>
                  </a:lnTo>
                  <a:lnTo>
                    <a:pt x="1374593" y="194409"/>
                  </a:lnTo>
                  <a:lnTo>
                    <a:pt x="1402976" y="222017"/>
                  </a:lnTo>
                  <a:lnTo>
                    <a:pt x="1448025" y="280968"/>
                  </a:lnTo>
                  <a:lnTo>
                    <a:pt x="1476176" y="344192"/>
                  </a:lnTo>
                  <a:lnTo>
                    <a:pt x="1485900" y="410844"/>
                  </a:lnTo>
                  <a:lnTo>
                    <a:pt x="1483437" y="444529"/>
                  </a:lnTo>
                  <a:lnTo>
                    <a:pt x="1464308" y="509549"/>
                  </a:lnTo>
                  <a:lnTo>
                    <a:pt x="1427517" y="570730"/>
                  </a:lnTo>
                  <a:lnTo>
                    <a:pt x="1374593" y="627224"/>
                  </a:lnTo>
                  <a:lnTo>
                    <a:pt x="1342558" y="653449"/>
                  </a:lnTo>
                  <a:lnTo>
                    <a:pt x="1307064" y="678185"/>
                  </a:lnTo>
                  <a:lnTo>
                    <a:pt x="1268301" y="701325"/>
                  </a:lnTo>
                  <a:lnTo>
                    <a:pt x="1226460" y="722765"/>
                  </a:lnTo>
                  <a:lnTo>
                    <a:pt x="1181733" y="742397"/>
                  </a:lnTo>
                  <a:lnTo>
                    <a:pt x="1134311" y="760116"/>
                  </a:lnTo>
                  <a:lnTo>
                    <a:pt x="1084385" y="775816"/>
                  </a:lnTo>
                  <a:lnTo>
                    <a:pt x="1032146" y="789392"/>
                  </a:lnTo>
                  <a:lnTo>
                    <a:pt x="977786" y="800737"/>
                  </a:lnTo>
                  <a:lnTo>
                    <a:pt x="921495" y="809745"/>
                  </a:lnTo>
                  <a:lnTo>
                    <a:pt x="863464" y="816310"/>
                  </a:lnTo>
                  <a:lnTo>
                    <a:pt x="803885" y="820327"/>
                  </a:lnTo>
                  <a:lnTo>
                    <a:pt x="742950" y="821689"/>
                  </a:lnTo>
                  <a:lnTo>
                    <a:pt x="682014" y="820327"/>
                  </a:lnTo>
                  <a:lnTo>
                    <a:pt x="622435" y="816310"/>
                  </a:lnTo>
                  <a:lnTo>
                    <a:pt x="564404" y="809745"/>
                  </a:lnTo>
                  <a:lnTo>
                    <a:pt x="508113" y="800737"/>
                  </a:lnTo>
                  <a:lnTo>
                    <a:pt x="453753" y="789392"/>
                  </a:lnTo>
                  <a:lnTo>
                    <a:pt x="401514" y="775816"/>
                  </a:lnTo>
                  <a:lnTo>
                    <a:pt x="351588" y="760116"/>
                  </a:lnTo>
                  <a:lnTo>
                    <a:pt x="304166" y="742397"/>
                  </a:lnTo>
                  <a:lnTo>
                    <a:pt x="259439" y="722765"/>
                  </a:lnTo>
                  <a:lnTo>
                    <a:pt x="217598" y="701325"/>
                  </a:lnTo>
                  <a:lnTo>
                    <a:pt x="178835" y="678185"/>
                  </a:lnTo>
                  <a:lnTo>
                    <a:pt x="143341" y="653449"/>
                  </a:lnTo>
                  <a:lnTo>
                    <a:pt x="111306" y="627224"/>
                  </a:lnTo>
                  <a:lnTo>
                    <a:pt x="82923" y="599616"/>
                  </a:lnTo>
                  <a:lnTo>
                    <a:pt x="37874" y="540672"/>
                  </a:lnTo>
                  <a:lnTo>
                    <a:pt x="9723" y="477466"/>
                  </a:lnTo>
                  <a:lnTo>
                    <a:pt x="0" y="410844"/>
                  </a:lnTo>
                  <a:close/>
                </a:path>
              </a:pathLst>
            </a:custGeom>
            <a:ln w="19050">
              <a:solidFill>
                <a:srgbClr val="ED0000"/>
              </a:solidFill>
              <a:prstDash val="solid"/>
            </a:ln>
          </p:spPr>
          <p:txBody>
            <a:bodyPr wrap="square" lIns="0" tIns="0" rIns="0" bIns="0" rtlCol="0">
              <a:prstTxWarp prst="textNoShape">
                <a:avLst/>
              </a:prstTxWarp>
              <a:noAutofit/>
            </a:bodyPr>
            <a:lstStyle/>
            <a:p>
              <a:endParaRPr lang="en-DE" dirty="0"/>
            </a:p>
          </p:txBody>
        </p:sp>
      </p:grpSp>
      <p:sp>
        <p:nvSpPr>
          <p:cNvPr id="7" name="TextBox 6">
            <a:extLst>
              <a:ext uri="{FF2B5EF4-FFF2-40B4-BE49-F238E27FC236}">
                <a16:creationId xmlns:a16="http://schemas.microsoft.com/office/drawing/2014/main" id="{4A3B712C-50EF-03D1-E95C-B5230BB3B1A1}"/>
              </a:ext>
            </a:extLst>
          </p:cNvPr>
          <p:cNvSpPr txBox="1"/>
          <p:nvPr/>
        </p:nvSpPr>
        <p:spPr>
          <a:xfrm>
            <a:off x="6138858" y="1592418"/>
            <a:ext cx="5940425" cy="369332"/>
          </a:xfrm>
          <a:prstGeom prst="rect">
            <a:avLst/>
          </a:prstGeom>
          <a:noFill/>
        </p:spPr>
        <p:txBody>
          <a:bodyPr wrap="square">
            <a:spAutoFit/>
          </a:bodyPr>
          <a:lstStyle/>
          <a:p>
            <a:pPr algn="ctr"/>
            <a:r>
              <a:rPr lang="pt-BR" b="1" dirty="0"/>
              <a:t>Latitude: </a:t>
            </a:r>
            <a:r>
              <a:rPr lang="pt-BR" dirty="0"/>
              <a:t>34° 41' 48.4" N </a:t>
            </a:r>
            <a:r>
              <a:rPr lang="pt-BR" b="1" dirty="0"/>
              <a:t>Longitude: </a:t>
            </a:r>
            <a:r>
              <a:rPr lang="pt-BR" dirty="0"/>
              <a:t>36° 30' 32.5" E</a:t>
            </a:r>
            <a:endParaRPr lang="tr-TR" dirty="0"/>
          </a:p>
        </p:txBody>
      </p:sp>
      <p:sp>
        <p:nvSpPr>
          <p:cNvPr id="8" name="TextBox 7">
            <a:extLst>
              <a:ext uri="{FF2B5EF4-FFF2-40B4-BE49-F238E27FC236}">
                <a16:creationId xmlns:a16="http://schemas.microsoft.com/office/drawing/2014/main" id="{A2CB6926-7E8A-04BA-1B9D-5C4E0BC6F6A2}"/>
              </a:ext>
            </a:extLst>
          </p:cNvPr>
          <p:cNvSpPr txBox="1"/>
          <p:nvPr/>
        </p:nvSpPr>
        <p:spPr>
          <a:xfrm>
            <a:off x="10032023" y="5771843"/>
            <a:ext cx="2218695" cy="246221"/>
          </a:xfrm>
          <a:prstGeom prst="rect">
            <a:avLst/>
          </a:prstGeom>
          <a:noFill/>
        </p:spPr>
        <p:txBody>
          <a:bodyPr wrap="square" rtlCol="0">
            <a:spAutoFit/>
          </a:bodyPr>
          <a:lstStyle/>
          <a:p>
            <a:r>
              <a:rPr lang="en-GB" sz="1000" dirty="0">
                <a:solidFill>
                  <a:schemeClr val="bg1">
                    <a:lumMod val="50000"/>
                  </a:schemeClr>
                </a:solidFill>
              </a:rPr>
              <a:t>Figure 3: Detailed view of the site [3]</a:t>
            </a:r>
            <a:endParaRPr lang="en-DE" sz="1000" dirty="0">
              <a:solidFill>
                <a:schemeClr val="bg1">
                  <a:lumMod val="50000"/>
                </a:schemeClr>
              </a:solidFill>
            </a:endParaRPr>
          </a:p>
        </p:txBody>
      </p:sp>
      <p:sp>
        <p:nvSpPr>
          <p:cNvPr id="12" name="Slide Number Placeholder 5">
            <a:extLst>
              <a:ext uri="{FF2B5EF4-FFF2-40B4-BE49-F238E27FC236}">
                <a16:creationId xmlns:a16="http://schemas.microsoft.com/office/drawing/2014/main" id="{D0F456CA-D096-4A1C-6E6F-8ECA23B83FD4}"/>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21</a:t>
            </a:fld>
            <a:endParaRPr lang="en-GB" sz="1400" dirty="0">
              <a:solidFill>
                <a:schemeClr val="bg1"/>
              </a:solidFill>
            </a:endParaRPr>
          </a:p>
        </p:txBody>
      </p:sp>
    </p:spTree>
    <p:extLst>
      <p:ext uri="{BB962C8B-B14F-4D97-AF65-F5344CB8AC3E}">
        <p14:creationId xmlns:p14="http://schemas.microsoft.com/office/powerpoint/2010/main" val="897229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26284-3E1E-B820-1D60-32473990B8DC}"/>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CB4CF9FD-9DFD-8817-345E-2783F637CDF8}"/>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7DB36D68-AEA1-9BF7-CE9E-3B77EC168E13}"/>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CAB00B1-56DE-22D2-01B2-AC99F51ED239}"/>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2CA666EA-974D-DB9D-5B87-8EE5ACB26C21}"/>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86520605-AE00-1AC8-63AD-D0F1E6A243D8}"/>
              </a:ext>
            </a:extLst>
          </p:cNvPr>
          <p:cNvSpPr>
            <a:spLocks noGrp="1"/>
          </p:cNvSpPr>
          <p:nvPr>
            <p:ph type="title"/>
          </p:nvPr>
        </p:nvSpPr>
        <p:spPr>
          <a:xfrm>
            <a:off x="484417" y="502853"/>
            <a:ext cx="9225639" cy="712728"/>
          </a:xfrm>
        </p:spPr>
        <p:txBody>
          <a:bodyPr>
            <a:normAutofit/>
          </a:bodyPr>
          <a:lstStyle/>
          <a:p>
            <a:r>
              <a:rPr lang="de-DE" dirty="0"/>
              <a:t>Wind Ressource Data – Um Aledam</a:t>
            </a:r>
          </a:p>
        </p:txBody>
      </p:sp>
      <p:cxnSp>
        <p:nvCxnSpPr>
          <p:cNvPr id="6" name="Straight Connector 5">
            <a:extLst>
              <a:ext uri="{FF2B5EF4-FFF2-40B4-BE49-F238E27FC236}">
                <a16:creationId xmlns:a16="http://schemas.microsoft.com/office/drawing/2014/main" id="{A3E64756-ED90-1C21-1CD5-0533B950E39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2701125D-C9F6-B26D-1AC8-D9419949BAD4}"/>
              </a:ext>
            </a:extLst>
          </p:cNvPr>
          <p:cNvSpPr txBox="1">
            <a:spLocks/>
          </p:cNvSpPr>
          <p:nvPr/>
        </p:nvSpPr>
        <p:spPr>
          <a:xfrm>
            <a:off x="461392" y="1410998"/>
            <a:ext cx="5611583" cy="487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Wind Data at HH 100m:</a:t>
            </a:r>
          </a:p>
          <a:p>
            <a:endParaRPr lang="en-US" sz="900" dirty="0"/>
          </a:p>
          <a:p>
            <a:r>
              <a:rPr lang="en-US" sz="2000" dirty="0"/>
              <a:t> Main Wind Direction: </a:t>
            </a:r>
            <a:r>
              <a:rPr lang="en-US" sz="2000" b="1" dirty="0"/>
              <a:t>270°</a:t>
            </a:r>
            <a:r>
              <a:rPr lang="en-US" sz="2000" dirty="0"/>
              <a:t> (West)</a:t>
            </a:r>
          </a:p>
          <a:p>
            <a:endParaRPr lang="en-US" sz="900" dirty="0"/>
          </a:p>
          <a:p>
            <a:r>
              <a:rPr lang="en-US" sz="2000" dirty="0"/>
              <a:t>Average Wind Speed: </a:t>
            </a:r>
            <a:r>
              <a:rPr lang="en-US" sz="2000" b="1" dirty="0"/>
              <a:t>9.29 m/s</a:t>
            </a:r>
          </a:p>
          <a:p>
            <a:endParaRPr lang="en-US" sz="900" dirty="0"/>
          </a:p>
          <a:p>
            <a:r>
              <a:rPr lang="en-US" sz="2000" dirty="0"/>
              <a:t>Wind Capacity: 824 W/m</a:t>
            </a:r>
            <a:r>
              <a:rPr lang="en-US" sz="2000" baseline="30000" dirty="0"/>
              <a:t>2</a:t>
            </a:r>
          </a:p>
          <a:p>
            <a:endParaRPr lang="en-US" sz="900" dirty="0"/>
          </a:p>
          <a:p>
            <a:r>
              <a:rPr lang="en-US" sz="2000" dirty="0"/>
              <a:t>Wind Turbine Class: </a:t>
            </a:r>
            <a:r>
              <a:rPr lang="en-US" sz="2000" b="1" dirty="0"/>
              <a:t>III A</a:t>
            </a:r>
          </a:p>
          <a:p>
            <a:endParaRPr lang="en-US" sz="900" dirty="0"/>
          </a:p>
          <a:p>
            <a:r>
              <a:rPr lang="en-US" sz="2000" dirty="0"/>
              <a:t>Capacity Factor, IEC Class III: 0.58</a:t>
            </a:r>
          </a:p>
          <a:p>
            <a:pPr marL="457200" lvl="1" indent="0">
              <a:buNone/>
            </a:pPr>
            <a:r>
              <a:rPr lang="en-US" sz="1600" dirty="0">
                <a:sym typeface="Wingdings" panose="05000000000000000000" pitchFamily="2" charset="2"/>
              </a:rPr>
              <a:t> </a:t>
            </a:r>
            <a:r>
              <a:rPr lang="en-US" sz="1600" dirty="0"/>
              <a:t>FLH: 5 080 h</a:t>
            </a:r>
          </a:p>
          <a:p>
            <a:endParaRPr lang="en-US" sz="900" dirty="0"/>
          </a:p>
          <a:p>
            <a:r>
              <a:rPr lang="en-US" sz="2000" dirty="0"/>
              <a:t>Turbulence Intensity: A</a:t>
            </a:r>
          </a:p>
          <a:p>
            <a:pPr marL="0" indent="0">
              <a:buNone/>
            </a:pPr>
            <a:endParaRPr lang="tr-TR" sz="900" dirty="0"/>
          </a:p>
        </p:txBody>
      </p:sp>
      <p:grpSp>
        <p:nvGrpSpPr>
          <p:cNvPr id="7" name="Group 6">
            <a:extLst>
              <a:ext uri="{FF2B5EF4-FFF2-40B4-BE49-F238E27FC236}">
                <a16:creationId xmlns:a16="http://schemas.microsoft.com/office/drawing/2014/main" id="{DD109A48-C900-CAD4-2CEC-7BA83513B86A}"/>
              </a:ext>
            </a:extLst>
          </p:cNvPr>
          <p:cNvGrpSpPr>
            <a:grpSpLocks/>
          </p:cNvGrpSpPr>
          <p:nvPr/>
        </p:nvGrpSpPr>
        <p:grpSpPr>
          <a:xfrm>
            <a:off x="8109085" y="1247526"/>
            <a:ext cx="1891257" cy="1905972"/>
            <a:chOff x="4762" y="4762"/>
            <a:chExt cx="2331085" cy="2331085"/>
          </a:xfrm>
        </p:grpSpPr>
        <p:pic>
          <p:nvPicPr>
            <p:cNvPr id="8" name="Image 40">
              <a:extLst>
                <a:ext uri="{FF2B5EF4-FFF2-40B4-BE49-F238E27FC236}">
                  <a16:creationId xmlns:a16="http://schemas.microsoft.com/office/drawing/2014/main" id="{DE36206C-A028-11F7-FC10-E80709F9E21B}"/>
                </a:ext>
              </a:extLst>
            </p:cNvPr>
            <p:cNvPicPr/>
            <p:nvPr/>
          </p:nvPicPr>
          <p:blipFill>
            <a:blip r:embed="rId2" cstate="print"/>
            <a:stretch>
              <a:fillRect/>
            </a:stretch>
          </p:blipFill>
          <p:spPr>
            <a:xfrm>
              <a:off x="125666" y="180291"/>
              <a:ext cx="2068919" cy="1973325"/>
            </a:xfrm>
            <a:prstGeom prst="rect">
              <a:avLst/>
            </a:prstGeom>
          </p:spPr>
        </p:pic>
        <p:sp>
          <p:nvSpPr>
            <p:cNvPr id="12" name="Graphic 41">
              <a:extLst>
                <a:ext uri="{FF2B5EF4-FFF2-40B4-BE49-F238E27FC236}">
                  <a16:creationId xmlns:a16="http://schemas.microsoft.com/office/drawing/2014/main" id="{553D989A-AA67-ED4C-66BA-E7E23A78D1DB}"/>
                </a:ext>
              </a:extLst>
            </p:cNvPr>
            <p:cNvSpPr/>
            <p:nvPr/>
          </p:nvSpPr>
          <p:spPr>
            <a:xfrm>
              <a:off x="4762" y="4762"/>
              <a:ext cx="2331085" cy="2331085"/>
            </a:xfrm>
            <a:custGeom>
              <a:avLst/>
              <a:gdLst/>
              <a:ahLst/>
              <a:cxnLst/>
              <a:rect l="l" t="t" r="r" b="b"/>
              <a:pathLst>
                <a:path w="2331085" h="2331085">
                  <a:moveTo>
                    <a:pt x="0" y="2331085"/>
                  </a:moveTo>
                  <a:lnTo>
                    <a:pt x="2331085" y="2331085"/>
                  </a:lnTo>
                  <a:lnTo>
                    <a:pt x="2331085" y="0"/>
                  </a:lnTo>
                  <a:lnTo>
                    <a:pt x="0" y="0"/>
                  </a:lnTo>
                  <a:lnTo>
                    <a:pt x="0" y="2331085"/>
                  </a:lnTo>
                  <a:close/>
                </a:path>
              </a:pathLst>
            </a:custGeom>
            <a:ln w="9525">
              <a:solidFill>
                <a:srgbClr val="000000"/>
              </a:solidFill>
              <a:prstDash val="solid"/>
            </a:ln>
          </p:spPr>
          <p:txBody>
            <a:bodyPr wrap="square" lIns="0" tIns="0" rIns="0" bIns="0" rtlCol="0">
              <a:prstTxWarp prst="textNoShape">
                <a:avLst/>
              </a:prstTxWarp>
              <a:noAutofit/>
            </a:bodyPr>
            <a:lstStyle/>
            <a:p>
              <a:endParaRPr lang="en-DE"/>
            </a:p>
          </p:txBody>
        </p:sp>
      </p:grpSp>
      <p:grpSp>
        <p:nvGrpSpPr>
          <p:cNvPr id="13" name="Group 12" descr="A map of a red and green land  AI-generated content may be incorrect. (Rectangle)">
            <a:extLst>
              <a:ext uri="{FF2B5EF4-FFF2-40B4-BE49-F238E27FC236}">
                <a16:creationId xmlns:a16="http://schemas.microsoft.com/office/drawing/2014/main" id="{10DD7012-B17B-9447-9FC8-26C424F92713}"/>
              </a:ext>
            </a:extLst>
          </p:cNvPr>
          <p:cNvGrpSpPr>
            <a:grpSpLocks/>
          </p:cNvGrpSpPr>
          <p:nvPr/>
        </p:nvGrpSpPr>
        <p:grpSpPr>
          <a:xfrm>
            <a:off x="6724255" y="3278059"/>
            <a:ext cx="4660915" cy="3135563"/>
            <a:chOff x="4762" y="4762"/>
            <a:chExt cx="6109335" cy="4335145"/>
          </a:xfrm>
        </p:grpSpPr>
        <p:pic>
          <p:nvPicPr>
            <p:cNvPr id="14" name="Image 46" descr="A map of a red and green land  AI-generated content may be incorrect. (Rectangle)">
              <a:extLst>
                <a:ext uri="{FF2B5EF4-FFF2-40B4-BE49-F238E27FC236}">
                  <a16:creationId xmlns:a16="http://schemas.microsoft.com/office/drawing/2014/main" id="{5E365637-825A-3416-BF9A-E6B3D5B2D17E}"/>
                </a:ext>
              </a:extLst>
            </p:cNvPr>
            <p:cNvPicPr/>
            <p:nvPr/>
          </p:nvPicPr>
          <p:blipFill>
            <a:blip r:embed="rId3" cstate="print"/>
            <a:stretch>
              <a:fillRect/>
            </a:stretch>
          </p:blipFill>
          <p:spPr>
            <a:xfrm>
              <a:off x="9525" y="9461"/>
              <a:ext cx="6099429" cy="4325620"/>
            </a:xfrm>
            <a:prstGeom prst="rect">
              <a:avLst/>
            </a:prstGeom>
          </p:spPr>
        </p:pic>
        <p:sp>
          <p:nvSpPr>
            <p:cNvPr id="15" name="Graphic 47">
              <a:extLst>
                <a:ext uri="{FF2B5EF4-FFF2-40B4-BE49-F238E27FC236}">
                  <a16:creationId xmlns:a16="http://schemas.microsoft.com/office/drawing/2014/main" id="{F5339EDB-0BA6-71C4-1763-AA43DD8301FC}"/>
                </a:ext>
              </a:extLst>
            </p:cNvPr>
            <p:cNvSpPr/>
            <p:nvPr/>
          </p:nvSpPr>
          <p:spPr>
            <a:xfrm>
              <a:off x="4762" y="4762"/>
              <a:ext cx="6109335" cy="4335145"/>
            </a:xfrm>
            <a:custGeom>
              <a:avLst/>
              <a:gdLst/>
              <a:ahLst/>
              <a:cxnLst/>
              <a:rect l="l" t="t" r="r" b="b"/>
              <a:pathLst>
                <a:path w="6109335" h="4335145">
                  <a:moveTo>
                    <a:pt x="0" y="4335145"/>
                  </a:moveTo>
                  <a:lnTo>
                    <a:pt x="6108954" y="4335145"/>
                  </a:lnTo>
                  <a:lnTo>
                    <a:pt x="6108954" y="0"/>
                  </a:lnTo>
                  <a:lnTo>
                    <a:pt x="0" y="0"/>
                  </a:lnTo>
                  <a:lnTo>
                    <a:pt x="0" y="4335145"/>
                  </a:lnTo>
                  <a:close/>
                </a:path>
              </a:pathLst>
            </a:custGeom>
            <a:ln w="9525">
              <a:solidFill>
                <a:srgbClr val="000000"/>
              </a:solidFill>
              <a:prstDash val="solid"/>
            </a:ln>
          </p:spPr>
          <p:txBody>
            <a:bodyPr wrap="square" lIns="0" tIns="0" rIns="0" bIns="0" rtlCol="0">
              <a:prstTxWarp prst="textNoShape">
                <a:avLst/>
              </a:prstTxWarp>
              <a:noAutofit/>
            </a:bodyPr>
            <a:lstStyle/>
            <a:p>
              <a:endParaRPr lang="en-DE"/>
            </a:p>
          </p:txBody>
        </p:sp>
      </p:grpSp>
      <p:sp>
        <p:nvSpPr>
          <p:cNvPr id="3" name="TextBox 2">
            <a:extLst>
              <a:ext uri="{FF2B5EF4-FFF2-40B4-BE49-F238E27FC236}">
                <a16:creationId xmlns:a16="http://schemas.microsoft.com/office/drawing/2014/main" id="{04579BD4-43D2-17B2-467D-14058912AB2A}"/>
              </a:ext>
            </a:extLst>
          </p:cNvPr>
          <p:cNvSpPr txBox="1"/>
          <p:nvPr/>
        </p:nvSpPr>
        <p:spPr>
          <a:xfrm>
            <a:off x="10005250" y="2907277"/>
            <a:ext cx="2751993" cy="246221"/>
          </a:xfrm>
          <a:prstGeom prst="rect">
            <a:avLst/>
          </a:prstGeom>
          <a:noFill/>
        </p:spPr>
        <p:txBody>
          <a:bodyPr wrap="square" rtlCol="0">
            <a:spAutoFit/>
          </a:bodyPr>
          <a:lstStyle/>
          <a:p>
            <a:r>
              <a:rPr lang="en-GB" sz="1000" dirty="0">
                <a:solidFill>
                  <a:schemeClr val="bg1">
                    <a:lumMod val="50000"/>
                  </a:schemeClr>
                </a:solidFill>
              </a:rPr>
              <a:t>Figure 4: Windrose (Windspeed) [1]</a:t>
            </a:r>
            <a:endParaRPr lang="en-DE" sz="1000" dirty="0">
              <a:solidFill>
                <a:schemeClr val="bg1">
                  <a:lumMod val="50000"/>
                </a:schemeClr>
              </a:solidFill>
            </a:endParaRPr>
          </a:p>
        </p:txBody>
      </p:sp>
      <p:sp>
        <p:nvSpPr>
          <p:cNvPr id="19" name="TextBox 18">
            <a:extLst>
              <a:ext uri="{FF2B5EF4-FFF2-40B4-BE49-F238E27FC236}">
                <a16:creationId xmlns:a16="http://schemas.microsoft.com/office/drawing/2014/main" id="{86690DC8-CE08-37A6-4B2D-F1DEAD50AE07}"/>
              </a:ext>
            </a:extLst>
          </p:cNvPr>
          <p:cNvSpPr txBox="1"/>
          <p:nvPr/>
        </p:nvSpPr>
        <p:spPr>
          <a:xfrm>
            <a:off x="11377922" y="5856134"/>
            <a:ext cx="803196" cy="553998"/>
          </a:xfrm>
          <a:prstGeom prst="rect">
            <a:avLst/>
          </a:prstGeom>
          <a:noFill/>
        </p:spPr>
        <p:txBody>
          <a:bodyPr wrap="square" rtlCol="0">
            <a:spAutoFit/>
          </a:bodyPr>
          <a:lstStyle/>
          <a:p>
            <a:pPr algn="ctr"/>
            <a:r>
              <a:rPr lang="en-GB" sz="1000" dirty="0">
                <a:solidFill>
                  <a:schemeClr val="bg1">
                    <a:lumMod val="50000"/>
                  </a:schemeClr>
                </a:solidFill>
              </a:rPr>
              <a:t>Figure 5: Wind Map [1]</a:t>
            </a:r>
            <a:endParaRPr lang="en-DE" sz="1000" dirty="0">
              <a:solidFill>
                <a:schemeClr val="bg1">
                  <a:lumMod val="50000"/>
                </a:schemeClr>
              </a:solidFill>
            </a:endParaRPr>
          </a:p>
        </p:txBody>
      </p:sp>
      <p:sp>
        <p:nvSpPr>
          <p:cNvPr id="16" name="Slide Number Placeholder 5">
            <a:extLst>
              <a:ext uri="{FF2B5EF4-FFF2-40B4-BE49-F238E27FC236}">
                <a16:creationId xmlns:a16="http://schemas.microsoft.com/office/drawing/2014/main" id="{EC851BFD-E72F-15CE-3B5F-88F957512759}"/>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22</a:t>
            </a:fld>
            <a:endParaRPr lang="en-GB" sz="1400" dirty="0">
              <a:solidFill>
                <a:schemeClr val="bg1"/>
              </a:solidFill>
            </a:endParaRPr>
          </a:p>
        </p:txBody>
      </p:sp>
    </p:spTree>
    <p:extLst>
      <p:ext uri="{BB962C8B-B14F-4D97-AF65-F5344CB8AC3E}">
        <p14:creationId xmlns:p14="http://schemas.microsoft.com/office/powerpoint/2010/main" val="4046146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050C3-658E-7B06-6BB1-B42945022935}"/>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9091750-34E9-D7D2-8ACD-5CE86EABAECE}"/>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8E0FD44-A044-C0C5-A74C-02AD12F01ACC}"/>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EA70F036-2259-10C1-D0D5-4B8F3F776BF6}"/>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51451743-FC79-726E-8956-F4B810C38733}"/>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BB3A907-9C92-BC0A-F101-710EDE925375}"/>
              </a:ext>
            </a:extLst>
          </p:cNvPr>
          <p:cNvSpPr>
            <a:spLocks noGrp="1"/>
          </p:cNvSpPr>
          <p:nvPr>
            <p:ph type="title"/>
          </p:nvPr>
        </p:nvSpPr>
        <p:spPr>
          <a:xfrm>
            <a:off x="484417" y="502853"/>
            <a:ext cx="9225639" cy="712728"/>
          </a:xfrm>
        </p:spPr>
        <p:txBody>
          <a:bodyPr>
            <a:normAutofit/>
          </a:bodyPr>
          <a:lstStyle/>
          <a:p>
            <a:r>
              <a:rPr lang="de-DE" dirty="0"/>
              <a:t>Grid Infrastructure – Um Aledam</a:t>
            </a:r>
          </a:p>
        </p:txBody>
      </p:sp>
      <p:cxnSp>
        <p:nvCxnSpPr>
          <p:cNvPr id="6" name="Straight Connector 5">
            <a:extLst>
              <a:ext uri="{FF2B5EF4-FFF2-40B4-BE49-F238E27FC236}">
                <a16:creationId xmlns:a16="http://schemas.microsoft.com/office/drawing/2014/main" id="{6F8CEAB0-E430-EDE6-8973-85A95309A23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C61D463-3154-31A3-CCB8-AE4702DD1A75}"/>
              </a:ext>
            </a:extLst>
          </p:cNvPr>
          <p:cNvSpPr txBox="1">
            <a:spLocks/>
          </p:cNvSpPr>
          <p:nvPr/>
        </p:nvSpPr>
        <p:spPr>
          <a:xfrm>
            <a:off x="484417" y="1440489"/>
            <a:ext cx="5611583" cy="487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tr-TR" sz="2000" dirty="0"/>
          </a:p>
        </p:txBody>
      </p:sp>
      <p:sp>
        <p:nvSpPr>
          <p:cNvPr id="4" name="Content Placeholder 2">
            <a:extLst>
              <a:ext uri="{FF2B5EF4-FFF2-40B4-BE49-F238E27FC236}">
                <a16:creationId xmlns:a16="http://schemas.microsoft.com/office/drawing/2014/main" id="{5F15D06C-C73C-F17F-E6C0-61739F7AE670}"/>
              </a:ext>
            </a:extLst>
          </p:cNvPr>
          <p:cNvSpPr txBox="1">
            <a:spLocks/>
          </p:cNvSpPr>
          <p:nvPr/>
        </p:nvSpPr>
        <p:spPr>
          <a:xfrm>
            <a:off x="307731" y="2473190"/>
            <a:ext cx="6105986" cy="28126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Grid Connection (Substation) within 10 km distance </a:t>
            </a:r>
          </a:p>
          <a:p>
            <a:endParaRPr lang="en-US" sz="900" dirty="0"/>
          </a:p>
          <a:p>
            <a:r>
              <a:rPr lang="en-US" sz="2000" dirty="0"/>
              <a:t>Connected to </a:t>
            </a:r>
            <a:r>
              <a:rPr lang="en-US" sz="2000" b="1" dirty="0"/>
              <a:t>66 kV Grid</a:t>
            </a:r>
            <a:r>
              <a:rPr lang="en-US" sz="2000" dirty="0"/>
              <a:t> (Grid frequency 50 Hz)</a:t>
            </a:r>
          </a:p>
          <a:p>
            <a:endParaRPr lang="en-US" sz="900" dirty="0"/>
          </a:p>
          <a:p>
            <a:r>
              <a:rPr lang="en-US" sz="2000" dirty="0"/>
              <a:t>Possibility for connection to 230 kV Grid</a:t>
            </a:r>
          </a:p>
          <a:p>
            <a:endParaRPr lang="en-US" sz="900" dirty="0"/>
          </a:p>
          <a:p>
            <a:r>
              <a:rPr lang="en-US" sz="2000" dirty="0"/>
              <a:t>Close industry in the City of Homs</a:t>
            </a:r>
            <a:endParaRPr lang="tr-TR" sz="2000" dirty="0"/>
          </a:p>
        </p:txBody>
      </p:sp>
      <p:grpSp>
        <p:nvGrpSpPr>
          <p:cNvPr id="33" name="Group 32">
            <a:extLst>
              <a:ext uri="{FF2B5EF4-FFF2-40B4-BE49-F238E27FC236}">
                <a16:creationId xmlns:a16="http://schemas.microsoft.com/office/drawing/2014/main" id="{13CC20C1-D557-CEEE-836E-C10EF2E08D03}"/>
              </a:ext>
            </a:extLst>
          </p:cNvPr>
          <p:cNvGrpSpPr/>
          <p:nvPr/>
        </p:nvGrpSpPr>
        <p:grpSpPr>
          <a:xfrm>
            <a:off x="6400633" y="1282819"/>
            <a:ext cx="4865537" cy="5231150"/>
            <a:chOff x="6400633" y="1282819"/>
            <a:chExt cx="4865537" cy="5231150"/>
          </a:xfrm>
        </p:grpSpPr>
        <p:grpSp>
          <p:nvGrpSpPr>
            <p:cNvPr id="7" name="Group 6">
              <a:extLst>
                <a:ext uri="{FF2B5EF4-FFF2-40B4-BE49-F238E27FC236}">
                  <a16:creationId xmlns:a16="http://schemas.microsoft.com/office/drawing/2014/main" id="{36381986-EAB4-2EA3-8F95-E275CFE03EC5}"/>
                </a:ext>
              </a:extLst>
            </p:cNvPr>
            <p:cNvGrpSpPr>
              <a:grpSpLocks/>
            </p:cNvGrpSpPr>
            <p:nvPr/>
          </p:nvGrpSpPr>
          <p:grpSpPr>
            <a:xfrm>
              <a:off x="6400633" y="1282819"/>
              <a:ext cx="4865537" cy="3030355"/>
              <a:chOff x="4762" y="4762"/>
              <a:chExt cx="5506085" cy="3779520"/>
            </a:xfrm>
          </p:grpSpPr>
          <p:pic>
            <p:nvPicPr>
              <p:cNvPr id="8" name="Image 73" descr="A map with red lines  AI-generated content may be incorrect. (Rectangle)">
                <a:extLst>
                  <a:ext uri="{FF2B5EF4-FFF2-40B4-BE49-F238E27FC236}">
                    <a16:creationId xmlns:a16="http://schemas.microsoft.com/office/drawing/2014/main" id="{04CF9718-1371-CEDB-C152-BC200E6E57D6}"/>
                  </a:ext>
                </a:extLst>
              </p:cNvPr>
              <p:cNvPicPr/>
              <p:nvPr/>
            </p:nvPicPr>
            <p:blipFill>
              <a:blip r:embed="rId2" cstate="print"/>
              <a:stretch>
                <a:fillRect/>
              </a:stretch>
            </p:blipFill>
            <p:spPr>
              <a:xfrm>
                <a:off x="9525" y="9588"/>
                <a:ext cx="5496433" cy="3769995"/>
              </a:xfrm>
              <a:prstGeom prst="rect">
                <a:avLst/>
              </a:prstGeom>
            </p:spPr>
          </p:pic>
          <p:sp>
            <p:nvSpPr>
              <p:cNvPr id="12" name="Graphic 74">
                <a:extLst>
                  <a:ext uri="{FF2B5EF4-FFF2-40B4-BE49-F238E27FC236}">
                    <a16:creationId xmlns:a16="http://schemas.microsoft.com/office/drawing/2014/main" id="{5595FDF0-A6E6-DB56-85D2-7DE82CAD6B0B}"/>
                  </a:ext>
                </a:extLst>
              </p:cNvPr>
              <p:cNvSpPr/>
              <p:nvPr/>
            </p:nvSpPr>
            <p:spPr>
              <a:xfrm>
                <a:off x="4762" y="4762"/>
                <a:ext cx="5506085" cy="3779520"/>
              </a:xfrm>
              <a:custGeom>
                <a:avLst/>
                <a:gdLst/>
                <a:ahLst/>
                <a:cxnLst/>
                <a:rect l="l" t="t" r="r" b="b"/>
                <a:pathLst>
                  <a:path w="5506085" h="3779520">
                    <a:moveTo>
                      <a:pt x="0" y="3779519"/>
                    </a:moveTo>
                    <a:lnTo>
                      <a:pt x="5505958" y="3779519"/>
                    </a:lnTo>
                    <a:lnTo>
                      <a:pt x="5505958" y="0"/>
                    </a:lnTo>
                    <a:lnTo>
                      <a:pt x="0" y="0"/>
                    </a:lnTo>
                    <a:lnTo>
                      <a:pt x="0" y="3779519"/>
                    </a:lnTo>
                    <a:close/>
                  </a:path>
                </a:pathLst>
              </a:custGeom>
              <a:ln w="9525">
                <a:solidFill>
                  <a:srgbClr val="000000"/>
                </a:solidFill>
                <a:prstDash val="solid"/>
              </a:ln>
            </p:spPr>
            <p:txBody>
              <a:bodyPr wrap="square" lIns="0" tIns="0" rIns="0" bIns="0" rtlCol="0">
                <a:prstTxWarp prst="textNoShape">
                  <a:avLst/>
                </a:prstTxWarp>
                <a:noAutofit/>
              </a:bodyPr>
              <a:lstStyle/>
              <a:p>
                <a:endParaRPr lang="en-DE"/>
              </a:p>
            </p:txBody>
          </p:sp>
          <p:pic>
            <p:nvPicPr>
              <p:cNvPr id="13" name="Image 75">
                <a:extLst>
                  <a:ext uri="{FF2B5EF4-FFF2-40B4-BE49-F238E27FC236}">
                    <a16:creationId xmlns:a16="http://schemas.microsoft.com/office/drawing/2014/main" id="{4E8D0526-3BF4-7C53-A5A6-AF1862F6826A}"/>
                  </a:ext>
                </a:extLst>
              </p:cNvPr>
              <p:cNvPicPr/>
              <p:nvPr/>
            </p:nvPicPr>
            <p:blipFill>
              <a:blip r:embed="rId3" cstate="print"/>
              <a:stretch>
                <a:fillRect/>
              </a:stretch>
            </p:blipFill>
            <p:spPr>
              <a:xfrm>
                <a:off x="1043177" y="2222804"/>
                <a:ext cx="501370" cy="496836"/>
              </a:xfrm>
              <a:prstGeom prst="rect">
                <a:avLst/>
              </a:prstGeom>
            </p:spPr>
          </p:pic>
          <p:sp>
            <p:nvSpPr>
              <p:cNvPr id="14" name="Graphic 76">
                <a:extLst>
                  <a:ext uri="{FF2B5EF4-FFF2-40B4-BE49-F238E27FC236}">
                    <a16:creationId xmlns:a16="http://schemas.microsoft.com/office/drawing/2014/main" id="{7C707D47-777F-89EB-1612-51A29D652140}"/>
                  </a:ext>
                </a:extLst>
              </p:cNvPr>
              <p:cNvSpPr/>
              <p:nvPr/>
            </p:nvSpPr>
            <p:spPr>
              <a:xfrm>
                <a:off x="1090294" y="2247963"/>
                <a:ext cx="410845" cy="405130"/>
              </a:xfrm>
              <a:custGeom>
                <a:avLst/>
                <a:gdLst/>
                <a:ahLst/>
                <a:cxnLst/>
                <a:rect l="l" t="t" r="r" b="b"/>
                <a:pathLst>
                  <a:path w="410845" h="405130">
                    <a:moveTo>
                      <a:pt x="0" y="202564"/>
                    </a:moveTo>
                    <a:lnTo>
                      <a:pt x="5424" y="156114"/>
                    </a:lnTo>
                    <a:lnTo>
                      <a:pt x="20876" y="113476"/>
                    </a:lnTo>
                    <a:lnTo>
                      <a:pt x="45126" y="75865"/>
                    </a:lnTo>
                    <a:lnTo>
                      <a:pt x="76943" y="44497"/>
                    </a:lnTo>
                    <a:lnTo>
                      <a:pt x="115096" y="20586"/>
                    </a:lnTo>
                    <a:lnTo>
                      <a:pt x="158353" y="5349"/>
                    </a:lnTo>
                    <a:lnTo>
                      <a:pt x="205486" y="0"/>
                    </a:lnTo>
                    <a:lnTo>
                      <a:pt x="252571" y="5349"/>
                    </a:lnTo>
                    <a:lnTo>
                      <a:pt x="295795" y="20586"/>
                    </a:lnTo>
                    <a:lnTo>
                      <a:pt x="333925" y="44497"/>
                    </a:lnTo>
                    <a:lnTo>
                      <a:pt x="365728" y="75865"/>
                    </a:lnTo>
                    <a:lnTo>
                      <a:pt x="389971" y="113476"/>
                    </a:lnTo>
                    <a:lnTo>
                      <a:pt x="405421" y="156114"/>
                    </a:lnTo>
                    <a:lnTo>
                      <a:pt x="410844" y="202564"/>
                    </a:lnTo>
                    <a:lnTo>
                      <a:pt x="405421" y="249015"/>
                    </a:lnTo>
                    <a:lnTo>
                      <a:pt x="389971" y="291653"/>
                    </a:lnTo>
                    <a:lnTo>
                      <a:pt x="365728" y="329264"/>
                    </a:lnTo>
                    <a:lnTo>
                      <a:pt x="333925" y="360632"/>
                    </a:lnTo>
                    <a:lnTo>
                      <a:pt x="295795" y="384543"/>
                    </a:lnTo>
                    <a:lnTo>
                      <a:pt x="252571" y="399780"/>
                    </a:lnTo>
                    <a:lnTo>
                      <a:pt x="205486" y="405129"/>
                    </a:lnTo>
                    <a:lnTo>
                      <a:pt x="158353" y="399780"/>
                    </a:lnTo>
                    <a:lnTo>
                      <a:pt x="115096" y="384543"/>
                    </a:lnTo>
                    <a:lnTo>
                      <a:pt x="76943" y="360632"/>
                    </a:lnTo>
                    <a:lnTo>
                      <a:pt x="45126" y="329264"/>
                    </a:lnTo>
                    <a:lnTo>
                      <a:pt x="20876" y="291653"/>
                    </a:lnTo>
                    <a:lnTo>
                      <a:pt x="5424" y="249015"/>
                    </a:lnTo>
                    <a:lnTo>
                      <a:pt x="0" y="202564"/>
                    </a:lnTo>
                    <a:close/>
                  </a:path>
                </a:pathLst>
              </a:custGeom>
              <a:ln w="9525">
                <a:solidFill>
                  <a:srgbClr val="ED0000"/>
                </a:solidFill>
                <a:prstDash val="solid"/>
              </a:ln>
            </p:spPr>
            <p:txBody>
              <a:bodyPr wrap="square" lIns="0" tIns="0" rIns="0" bIns="0" rtlCol="0">
                <a:prstTxWarp prst="textNoShape">
                  <a:avLst/>
                </a:prstTxWarp>
                <a:noAutofit/>
              </a:bodyPr>
              <a:lstStyle/>
              <a:p>
                <a:endParaRPr lang="en-DE"/>
              </a:p>
            </p:txBody>
          </p:sp>
          <p:sp>
            <p:nvSpPr>
              <p:cNvPr id="15" name="Textbox 77">
                <a:extLst>
                  <a:ext uri="{FF2B5EF4-FFF2-40B4-BE49-F238E27FC236}">
                    <a16:creationId xmlns:a16="http://schemas.microsoft.com/office/drawing/2014/main" id="{95D19967-4D6C-68A3-9CB7-CDD86A9C5048}"/>
                  </a:ext>
                </a:extLst>
              </p:cNvPr>
              <p:cNvSpPr txBox="1"/>
              <p:nvPr/>
            </p:nvSpPr>
            <p:spPr>
              <a:xfrm>
                <a:off x="996188" y="2727462"/>
                <a:ext cx="1562938" cy="124444"/>
              </a:xfrm>
              <a:prstGeom prst="rect">
                <a:avLst/>
              </a:prstGeom>
            </p:spPr>
            <p:txBody>
              <a:bodyPr wrap="square" lIns="0" tIns="0" rIns="0" bIns="0" rtlCol="0">
                <a:noAutofit/>
              </a:bodyPr>
              <a:lstStyle/>
              <a:p>
                <a:pPr algn="ctr">
                  <a:lnSpc>
                    <a:spcPts val="1235"/>
                  </a:lnSpc>
                  <a:buNone/>
                </a:pPr>
                <a:r>
                  <a:rPr lang="en-US" sz="1100" dirty="0">
                    <a:solidFill>
                      <a:srgbClr val="ED0000"/>
                    </a:solidFill>
                    <a:effectLst/>
                    <a:latin typeface="Arial" panose="020B0604020202020204" pitchFamily="34" charset="0"/>
                    <a:ea typeface="Arial" panose="020B0604020202020204" pitchFamily="34" charset="0"/>
                  </a:rPr>
                  <a:t>Final</a:t>
                </a:r>
                <a:r>
                  <a:rPr lang="en-US" sz="1100" spc="-25" dirty="0">
                    <a:solidFill>
                      <a:srgbClr val="ED0000"/>
                    </a:solidFill>
                    <a:effectLst/>
                    <a:latin typeface="Arial" panose="020B0604020202020204" pitchFamily="34" charset="0"/>
                    <a:ea typeface="Arial" panose="020B0604020202020204" pitchFamily="34" charset="0"/>
                  </a:rPr>
                  <a:t> </a:t>
                </a:r>
                <a:r>
                  <a:rPr lang="en-US" sz="1100" dirty="0">
                    <a:solidFill>
                      <a:srgbClr val="ED0000"/>
                    </a:solidFill>
                    <a:effectLst/>
                    <a:latin typeface="Arial" panose="020B0604020202020204" pitchFamily="34" charset="0"/>
                    <a:ea typeface="Arial" panose="020B0604020202020204" pitchFamily="34" charset="0"/>
                  </a:rPr>
                  <a:t>location</a:t>
                </a:r>
                <a:r>
                  <a:rPr lang="en-US" sz="1100" spc="-20" dirty="0">
                    <a:solidFill>
                      <a:srgbClr val="ED0000"/>
                    </a:solidFill>
                    <a:effectLst/>
                    <a:latin typeface="Arial" panose="020B0604020202020204" pitchFamily="34" charset="0"/>
                    <a:ea typeface="Arial" panose="020B0604020202020204" pitchFamily="34" charset="0"/>
                  </a:rPr>
                  <a:t> </a:t>
                </a:r>
                <a:r>
                  <a:rPr lang="en-US" sz="1100" dirty="0">
                    <a:solidFill>
                      <a:srgbClr val="ED0000"/>
                    </a:solidFill>
                    <a:effectLst/>
                    <a:latin typeface="Arial" panose="020B0604020202020204" pitchFamily="34" charset="0"/>
                    <a:ea typeface="Arial" panose="020B0604020202020204" pitchFamily="34" charset="0"/>
                  </a:rPr>
                  <a:t>of</a:t>
                </a:r>
                <a:r>
                  <a:rPr lang="en-US" sz="1100" spc="-25" dirty="0">
                    <a:solidFill>
                      <a:srgbClr val="ED0000"/>
                    </a:solidFill>
                    <a:effectLst/>
                    <a:latin typeface="Arial" panose="020B0604020202020204" pitchFamily="34" charset="0"/>
                    <a:ea typeface="Arial" panose="020B0604020202020204" pitchFamily="34" charset="0"/>
                  </a:rPr>
                  <a:t> WT</a:t>
                </a:r>
                <a:endParaRPr lang="en-DE" sz="1100" dirty="0">
                  <a:effectLst/>
                  <a:latin typeface="Arial" panose="020B0604020202020204" pitchFamily="34" charset="0"/>
                  <a:ea typeface="Arial" panose="020B0604020202020204" pitchFamily="34" charset="0"/>
                </a:endParaRPr>
              </a:p>
            </p:txBody>
          </p:sp>
        </p:grpSp>
        <p:grpSp>
          <p:nvGrpSpPr>
            <p:cNvPr id="22" name="Group 21">
              <a:extLst>
                <a:ext uri="{FF2B5EF4-FFF2-40B4-BE49-F238E27FC236}">
                  <a16:creationId xmlns:a16="http://schemas.microsoft.com/office/drawing/2014/main" id="{337FD6D2-4D34-780C-0238-6F4D357FDE6F}"/>
                </a:ext>
              </a:extLst>
            </p:cNvPr>
            <p:cNvGrpSpPr>
              <a:grpSpLocks/>
            </p:cNvGrpSpPr>
            <p:nvPr/>
          </p:nvGrpSpPr>
          <p:grpSpPr>
            <a:xfrm>
              <a:off x="7691951" y="4422976"/>
              <a:ext cx="2282789" cy="2090993"/>
              <a:chOff x="4762" y="4762"/>
              <a:chExt cx="3013710" cy="2833623"/>
            </a:xfrm>
          </p:grpSpPr>
          <p:pic>
            <p:nvPicPr>
              <p:cNvPr id="23" name="Image 79" descr="A map of a city  AI-generated content may be incorrect. (Rectangle)">
                <a:extLst>
                  <a:ext uri="{FF2B5EF4-FFF2-40B4-BE49-F238E27FC236}">
                    <a16:creationId xmlns:a16="http://schemas.microsoft.com/office/drawing/2014/main" id="{F77B0FBB-5054-A873-0718-35658D912A52}"/>
                  </a:ext>
                </a:extLst>
              </p:cNvPr>
              <p:cNvPicPr/>
              <p:nvPr/>
            </p:nvPicPr>
            <p:blipFill>
              <a:blip r:embed="rId4" cstate="print"/>
              <a:stretch>
                <a:fillRect/>
              </a:stretch>
            </p:blipFill>
            <p:spPr>
              <a:xfrm>
                <a:off x="9461" y="9461"/>
                <a:ext cx="3003930" cy="2789555"/>
              </a:xfrm>
              <a:prstGeom prst="rect">
                <a:avLst/>
              </a:prstGeom>
            </p:spPr>
          </p:pic>
          <p:sp>
            <p:nvSpPr>
              <p:cNvPr id="24" name="Graphic 80">
                <a:extLst>
                  <a:ext uri="{FF2B5EF4-FFF2-40B4-BE49-F238E27FC236}">
                    <a16:creationId xmlns:a16="http://schemas.microsoft.com/office/drawing/2014/main" id="{796725E0-8E7F-2413-F36D-479A17A692CD}"/>
                  </a:ext>
                </a:extLst>
              </p:cNvPr>
              <p:cNvSpPr/>
              <p:nvPr/>
            </p:nvSpPr>
            <p:spPr>
              <a:xfrm>
                <a:off x="4762" y="4762"/>
                <a:ext cx="3013710" cy="2799080"/>
              </a:xfrm>
              <a:custGeom>
                <a:avLst/>
                <a:gdLst/>
                <a:ahLst/>
                <a:cxnLst/>
                <a:rect l="l" t="t" r="r" b="b"/>
                <a:pathLst>
                  <a:path w="3013710" h="2799080">
                    <a:moveTo>
                      <a:pt x="0" y="2799080"/>
                    </a:moveTo>
                    <a:lnTo>
                      <a:pt x="3013455" y="2799080"/>
                    </a:lnTo>
                    <a:lnTo>
                      <a:pt x="3013455" y="0"/>
                    </a:lnTo>
                    <a:lnTo>
                      <a:pt x="0" y="0"/>
                    </a:lnTo>
                    <a:lnTo>
                      <a:pt x="0" y="2799080"/>
                    </a:lnTo>
                    <a:close/>
                  </a:path>
                </a:pathLst>
              </a:custGeom>
              <a:ln w="9525">
                <a:solidFill>
                  <a:srgbClr val="000000"/>
                </a:solidFill>
                <a:prstDash val="solid"/>
              </a:ln>
            </p:spPr>
            <p:txBody>
              <a:bodyPr wrap="square" lIns="0" tIns="0" rIns="0" bIns="0" rtlCol="0">
                <a:prstTxWarp prst="textNoShape">
                  <a:avLst/>
                </a:prstTxWarp>
                <a:noAutofit/>
              </a:bodyPr>
              <a:lstStyle/>
              <a:p>
                <a:endParaRPr lang="en-DE"/>
              </a:p>
            </p:txBody>
          </p:sp>
          <p:pic>
            <p:nvPicPr>
              <p:cNvPr id="25" name="Image 81">
                <a:extLst>
                  <a:ext uri="{FF2B5EF4-FFF2-40B4-BE49-F238E27FC236}">
                    <a16:creationId xmlns:a16="http://schemas.microsoft.com/office/drawing/2014/main" id="{3E498549-1C96-A415-61F2-E9DF40DB7626}"/>
                  </a:ext>
                </a:extLst>
              </p:cNvPr>
              <p:cNvPicPr/>
              <p:nvPr/>
            </p:nvPicPr>
            <p:blipFill>
              <a:blip r:embed="rId5" cstate="print"/>
              <a:stretch>
                <a:fillRect/>
              </a:stretch>
            </p:blipFill>
            <p:spPr>
              <a:xfrm>
                <a:off x="1374203" y="340525"/>
                <a:ext cx="499859" cy="495325"/>
              </a:xfrm>
              <a:prstGeom prst="rect">
                <a:avLst/>
              </a:prstGeom>
            </p:spPr>
          </p:pic>
          <p:sp>
            <p:nvSpPr>
              <p:cNvPr id="26" name="Graphic 82">
                <a:extLst>
                  <a:ext uri="{FF2B5EF4-FFF2-40B4-BE49-F238E27FC236}">
                    <a16:creationId xmlns:a16="http://schemas.microsoft.com/office/drawing/2014/main" id="{0E78D2D5-CA3C-94D4-CF91-0643AB82ADAC}"/>
                  </a:ext>
                </a:extLst>
              </p:cNvPr>
              <p:cNvSpPr/>
              <p:nvPr/>
            </p:nvSpPr>
            <p:spPr>
              <a:xfrm>
                <a:off x="1421066" y="365061"/>
                <a:ext cx="410845" cy="405130"/>
              </a:xfrm>
              <a:custGeom>
                <a:avLst/>
                <a:gdLst/>
                <a:ahLst/>
                <a:cxnLst/>
                <a:rect l="l" t="t" r="r" b="b"/>
                <a:pathLst>
                  <a:path w="410845" h="405130">
                    <a:moveTo>
                      <a:pt x="0" y="202564"/>
                    </a:moveTo>
                    <a:lnTo>
                      <a:pt x="5423" y="156114"/>
                    </a:lnTo>
                    <a:lnTo>
                      <a:pt x="20873" y="113476"/>
                    </a:lnTo>
                    <a:lnTo>
                      <a:pt x="45116" y="75865"/>
                    </a:lnTo>
                    <a:lnTo>
                      <a:pt x="76919" y="44497"/>
                    </a:lnTo>
                    <a:lnTo>
                      <a:pt x="115049" y="20586"/>
                    </a:lnTo>
                    <a:lnTo>
                      <a:pt x="158273" y="5349"/>
                    </a:lnTo>
                    <a:lnTo>
                      <a:pt x="205359" y="0"/>
                    </a:lnTo>
                    <a:lnTo>
                      <a:pt x="252491" y="5349"/>
                    </a:lnTo>
                    <a:lnTo>
                      <a:pt x="295748" y="20586"/>
                    </a:lnTo>
                    <a:lnTo>
                      <a:pt x="333901" y="44497"/>
                    </a:lnTo>
                    <a:lnTo>
                      <a:pt x="365718" y="75865"/>
                    </a:lnTo>
                    <a:lnTo>
                      <a:pt x="389968" y="113476"/>
                    </a:lnTo>
                    <a:lnTo>
                      <a:pt x="405420" y="156114"/>
                    </a:lnTo>
                    <a:lnTo>
                      <a:pt x="410845" y="202564"/>
                    </a:lnTo>
                    <a:lnTo>
                      <a:pt x="405420" y="249015"/>
                    </a:lnTo>
                    <a:lnTo>
                      <a:pt x="389968" y="291653"/>
                    </a:lnTo>
                    <a:lnTo>
                      <a:pt x="365718" y="329264"/>
                    </a:lnTo>
                    <a:lnTo>
                      <a:pt x="333901" y="360632"/>
                    </a:lnTo>
                    <a:lnTo>
                      <a:pt x="295748" y="384543"/>
                    </a:lnTo>
                    <a:lnTo>
                      <a:pt x="252491" y="399780"/>
                    </a:lnTo>
                    <a:lnTo>
                      <a:pt x="205359" y="405129"/>
                    </a:lnTo>
                    <a:lnTo>
                      <a:pt x="158273" y="399780"/>
                    </a:lnTo>
                    <a:lnTo>
                      <a:pt x="115049" y="384543"/>
                    </a:lnTo>
                    <a:lnTo>
                      <a:pt x="76919" y="360632"/>
                    </a:lnTo>
                    <a:lnTo>
                      <a:pt x="45116" y="329264"/>
                    </a:lnTo>
                    <a:lnTo>
                      <a:pt x="20873" y="291653"/>
                    </a:lnTo>
                    <a:lnTo>
                      <a:pt x="5423" y="249015"/>
                    </a:lnTo>
                    <a:lnTo>
                      <a:pt x="0" y="202564"/>
                    </a:lnTo>
                    <a:close/>
                  </a:path>
                </a:pathLst>
              </a:custGeom>
              <a:ln w="9525">
                <a:solidFill>
                  <a:srgbClr val="ED0000"/>
                </a:solidFill>
                <a:prstDash val="solid"/>
              </a:ln>
            </p:spPr>
            <p:txBody>
              <a:bodyPr wrap="square" lIns="0" tIns="0" rIns="0" bIns="0" rtlCol="0">
                <a:prstTxWarp prst="textNoShape">
                  <a:avLst/>
                </a:prstTxWarp>
                <a:noAutofit/>
              </a:bodyPr>
              <a:lstStyle/>
              <a:p>
                <a:endParaRPr lang="en-DE"/>
              </a:p>
            </p:txBody>
          </p:sp>
          <p:pic>
            <p:nvPicPr>
              <p:cNvPr id="27" name="Image 83">
                <a:extLst>
                  <a:ext uri="{FF2B5EF4-FFF2-40B4-BE49-F238E27FC236}">
                    <a16:creationId xmlns:a16="http://schemas.microsoft.com/office/drawing/2014/main" id="{42C2E23B-6399-97CF-FC51-2722C060E43D}"/>
                  </a:ext>
                </a:extLst>
              </p:cNvPr>
              <p:cNvPicPr/>
              <p:nvPr/>
            </p:nvPicPr>
            <p:blipFill>
              <a:blip r:embed="rId6" cstate="print"/>
              <a:stretch>
                <a:fillRect/>
              </a:stretch>
            </p:blipFill>
            <p:spPr>
              <a:xfrm>
                <a:off x="2230691" y="2044319"/>
                <a:ext cx="303326" cy="320103"/>
              </a:xfrm>
              <a:prstGeom prst="rect">
                <a:avLst/>
              </a:prstGeom>
            </p:spPr>
          </p:pic>
          <p:pic>
            <p:nvPicPr>
              <p:cNvPr id="28" name="Image 84">
                <a:extLst>
                  <a:ext uri="{FF2B5EF4-FFF2-40B4-BE49-F238E27FC236}">
                    <a16:creationId xmlns:a16="http://schemas.microsoft.com/office/drawing/2014/main" id="{E6320E36-229C-AC61-C184-0AEA56F5C46A}"/>
                  </a:ext>
                </a:extLst>
              </p:cNvPr>
              <p:cNvPicPr/>
              <p:nvPr/>
            </p:nvPicPr>
            <p:blipFill>
              <a:blip r:embed="rId7" cstate="print"/>
              <a:stretch>
                <a:fillRect/>
              </a:stretch>
            </p:blipFill>
            <p:spPr>
              <a:xfrm>
                <a:off x="2273554" y="2064639"/>
                <a:ext cx="222885" cy="238760"/>
              </a:xfrm>
              <a:prstGeom prst="rect">
                <a:avLst/>
              </a:prstGeom>
            </p:spPr>
          </p:pic>
          <p:pic>
            <p:nvPicPr>
              <p:cNvPr id="29" name="Image 85">
                <a:extLst>
                  <a:ext uri="{FF2B5EF4-FFF2-40B4-BE49-F238E27FC236}">
                    <a16:creationId xmlns:a16="http://schemas.microsoft.com/office/drawing/2014/main" id="{88ECF410-4527-059B-4603-8640CEFE1A02}"/>
                  </a:ext>
                </a:extLst>
              </p:cNvPr>
              <p:cNvPicPr/>
              <p:nvPr/>
            </p:nvPicPr>
            <p:blipFill>
              <a:blip r:embed="rId8" cstate="print"/>
              <a:stretch>
                <a:fillRect/>
              </a:stretch>
            </p:blipFill>
            <p:spPr>
              <a:xfrm>
                <a:off x="875855" y="2518282"/>
                <a:ext cx="304825" cy="320103"/>
              </a:xfrm>
              <a:prstGeom prst="rect">
                <a:avLst/>
              </a:prstGeom>
            </p:spPr>
          </p:pic>
          <p:pic>
            <p:nvPicPr>
              <p:cNvPr id="30" name="Image 86">
                <a:extLst>
                  <a:ext uri="{FF2B5EF4-FFF2-40B4-BE49-F238E27FC236}">
                    <a16:creationId xmlns:a16="http://schemas.microsoft.com/office/drawing/2014/main" id="{9B85EEDD-75BA-E409-0F40-72C873F99201}"/>
                  </a:ext>
                </a:extLst>
              </p:cNvPr>
              <p:cNvPicPr/>
              <p:nvPr/>
            </p:nvPicPr>
            <p:blipFill>
              <a:blip r:embed="rId7" cstate="print"/>
              <a:stretch>
                <a:fillRect/>
              </a:stretch>
            </p:blipFill>
            <p:spPr>
              <a:xfrm>
                <a:off x="919099" y="2538348"/>
                <a:ext cx="222885" cy="238760"/>
              </a:xfrm>
              <a:prstGeom prst="rect">
                <a:avLst/>
              </a:prstGeom>
            </p:spPr>
          </p:pic>
          <p:sp>
            <p:nvSpPr>
              <p:cNvPr id="31" name="Textbox 87">
                <a:extLst>
                  <a:ext uri="{FF2B5EF4-FFF2-40B4-BE49-F238E27FC236}">
                    <a16:creationId xmlns:a16="http://schemas.microsoft.com/office/drawing/2014/main" id="{5B50BE2A-053E-36F7-ABC9-00DE143E28D9}"/>
                  </a:ext>
                </a:extLst>
              </p:cNvPr>
              <p:cNvSpPr txBox="1"/>
              <p:nvPr/>
            </p:nvSpPr>
            <p:spPr>
              <a:xfrm>
                <a:off x="175450" y="435492"/>
                <a:ext cx="1202055" cy="344170"/>
              </a:xfrm>
              <a:prstGeom prst="rect">
                <a:avLst/>
              </a:prstGeom>
            </p:spPr>
            <p:txBody>
              <a:bodyPr wrap="square" lIns="0" tIns="0" rIns="0" bIns="0" rtlCol="0">
                <a:noAutofit/>
              </a:bodyPr>
              <a:lstStyle/>
              <a:p>
                <a:pPr marR="11430" algn="ctr">
                  <a:lnSpc>
                    <a:spcPts val="1235"/>
                  </a:lnSpc>
                  <a:buNone/>
                </a:pPr>
                <a:r>
                  <a:rPr lang="en-US" sz="1100" dirty="0">
                    <a:solidFill>
                      <a:srgbClr val="ED0000"/>
                    </a:solidFill>
                    <a:effectLst/>
                    <a:latin typeface="Arial" panose="020B0604020202020204" pitchFamily="34" charset="0"/>
                    <a:ea typeface="Arial" panose="020B0604020202020204" pitchFamily="34" charset="0"/>
                  </a:rPr>
                  <a:t>Existing</a:t>
                </a:r>
                <a:r>
                  <a:rPr lang="en-US" sz="1100" spc="-35" dirty="0">
                    <a:solidFill>
                      <a:srgbClr val="ED0000"/>
                    </a:solidFill>
                    <a:effectLst/>
                    <a:latin typeface="Arial" panose="020B0604020202020204" pitchFamily="34" charset="0"/>
                    <a:ea typeface="Arial" panose="020B0604020202020204" pitchFamily="34" charset="0"/>
                  </a:rPr>
                  <a:t> </a:t>
                </a:r>
                <a:r>
                  <a:rPr lang="en-US" sz="1100" spc="-10" dirty="0">
                    <a:solidFill>
                      <a:srgbClr val="ED0000"/>
                    </a:solidFill>
                    <a:effectLst/>
                    <a:latin typeface="Arial" panose="020B0604020202020204" pitchFamily="34" charset="0"/>
                    <a:ea typeface="Arial" panose="020B0604020202020204" pitchFamily="34" charset="0"/>
                  </a:rPr>
                  <a:t>Substation</a:t>
                </a:r>
                <a:endParaRPr lang="en-DE" sz="1100" dirty="0">
                  <a:effectLst/>
                  <a:latin typeface="Arial" panose="020B0604020202020204" pitchFamily="34" charset="0"/>
                  <a:ea typeface="Arial" panose="020B0604020202020204" pitchFamily="34" charset="0"/>
                </a:endParaRPr>
              </a:p>
              <a:p>
                <a:pPr marR="10795" algn="ctr">
                  <a:spcBef>
                    <a:spcPts val="210"/>
                  </a:spcBef>
                  <a:buNone/>
                </a:pPr>
                <a:r>
                  <a:rPr lang="en-US" sz="1100" dirty="0">
                    <a:solidFill>
                      <a:srgbClr val="ED0000"/>
                    </a:solidFill>
                    <a:effectLst/>
                    <a:latin typeface="Arial" panose="020B0604020202020204" pitchFamily="34" charset="0"/>
                    <a:ea typeface="Arial" panose="020B0604020202020204" pitchFamily="34" charset="0"/>
                  </a:rPr>
                  <a:t>(66</a:t>
                </a:r>
                <a:r>
                  <a:rPr lang="en-US" sz="1100" spc="-5" dirty="0">
                    <a:solidFill>
                      <a:srgbClr val="ED0000"/>
                    </a:solidFill>
                    <a:effectLst/>
                    <a:latin typeface="Arial" panose="020B0604020202020204" pitchFamily="34" charset="0"/>
                    <a:ea typeface="Arial" panose="020B0604020202020204" pitchFamily="34" charset="0"/>
                  </a:rPr>
                  <a:t> </a:t>
                </a:r>
                <a:r>
                  <a:rPr lang="en-US" sz="1100" dirty="0">
                    <a:solidFill>
                      <a:srgbClr val="ED0000"/>
                    </a:solidFill>
                    <a:effectLst/>
                    <a:latin typeface="Arial" panose="020B0604020202020204" pitchFamily="34" charset="0"/>
                    <a:ea typeface="Arial" panose="020B0604020202020204" pitchFamily="34" charset="0"/>
                  </a:rPr>
                  <a:t>kV</a:t>
                </a:r>
                <a:r>
                  <a:rPr lang="en-US" sz="1100" spc="-15" dirty="0">
                    <a:solidFill>
                      <a:srgbClr val="ED0000"/>
                    </a:solidFill>
                    <a:effectLst/>
                    <a:latin typeface="Arial" panose="020B0604020202020204" pitchFamily="34" charset="0"/>
                    <a:ea typeface="Arial" panose="020B0604020202020204" pitchFamily="34" charset="0"/>
                  </a:rPr>
                  <a:t> </a:t>
                </a:r>
                <a:r>
                  <a:rPr lang="en-US" sz="1100" spc="-10" dirty="0">
                    <a:solidFill>
                      <a:srgbClr val="ED0000"/>
                    </a:solidFill>
                    <a:effectLst/>
                    <a:latin typeface="Arial" panose="020B0604020202020204" pitchFamily="34" charset="0"/>
                    <a:ea typeface="Arial" panose="020B0604020202020204" pitchFamily="34" charset="0"/>
                  </a:rPr>
                  <a:t>Grid)</a:t>
                </a:r>
                <a:endParaRPr lang="en-DE" sz="1100" dirty="0">
                  <a:effectLst/>
                  <a:latin typeface="Arial" panose="020B0604020202020204" pitchFamily="34" charset="0"/>
                  <a:ea typeface="Arial" panose="020B0604020202020204" pitchFamily="34" charset="0"/>
                </a:endParaRPr>
              </a:p>
            </p:txBody>
          </p:sp>
          <p:sp>
            <p:nvSpPr>
              <p:cNvPr id="32" name="Textbox 88">
                <a:extLst>
                  <a:ext uri="{FF2B5EF4-FFF2-40B4-BE49-F238E27FC236}">
                    <a16:creationId xmlns:a16="http://schemas.microsoft.com/office/drawing/2014/main" id="{EEDD2DD0-A509-DB4E-904D-27DA501BF7EB}"/>
                  </a:ext>
                </a:extLst>
              </p:cNvPr>
              <p:cNvSpPr txBox="1"/>
              <p:nvPr/>
            </p:nvSpPr>
            <p:spPr>
              <a:xfrm>
                <a:off x="175450" y="2075317"/>
                <a:ext cx="1949958" cy="228082"/>
              </a:xfrm>
              <a:prstGeom prst="rect">
                <a:avLst/>
              </a:prstGeom>
            </p:spPr>
            <p:txBody>
              <a:bodyPr wrap="square" lIns="0" tIns="0" rIns="0" bIns="0" rtlCol="0">
                <a:noAutofit/>
              </a:bodyPr>
              <a:lstStyle/>
              <a:p>
                <a:pPr algn="ctr">
                  <a:lnSpc>
                    <a:spcPts val="1235"/>
                  </a:lnSpc>
                  <a:buNone/>
                </a:pPr>
                <a:r>
                  <a:rPr lang="en-US" sz="1100" dirty="0">
                    <a:solidFill>
                      <a:srgbClr val="ED0000"/>
                    </a:solidFill>
                    <a:effectLst/>
                    <a:latin typeface="Arial" panose="020B0604020202020204" pitchFamily="34" charset="0"/>
                    <a:ea typeface="Arial" panose="020B0604020202020204" pitchFamily="34" charset="0"/>
                  </a:rPr>
                  <a:t>Existing</a:t>
                </a:r>
                <a:r>
                  <a:rPr lang="en-US" sz="1100" spc="-20" dirty="0">
                    <a:solidFill>
                      <a:srgbClr val="ED0000"/>
                    </a:solidFill>
                    <a:effectLst/>
                    <a:latin typeface="Arial" panose="020B0604020202020204" pitchFamily="34" charset="0"/>
                    <a:ea typeface="Arial" panose="020B0604020202020204" pitchFamily="34" charset="0"/>
                  </a:rPr>
                  <a:t> </a:t>
                </a:r>
                <a:r>
                  <a:rPr lang="en-US" sz="1100" dirty="0">
                    <a:solidFill>
                      <a:srgbClr val="ED0000"/>
                    </a:solidFill>
                    <a:effectLst/>
                    <a:latin typeface="Arial" panose="020B0604020202020204" pitchFamily="34" charset="0"/>
                    <a:ea typeface="Arial" panose="020B0604020202020204" pitchFamily="34" charset="0"/>
                  </a:rPr>
                  <a:t>2x2.5MW</a:t>
                </a:r>
                <a:r>
                  <a:rPr lang="en-US" sz="1100" spc="-10" dirty="0">
                    <a:solidFill>
                      <a:srgbClr val="ED0000"/>
                    </a:solidFill>
                    <a:effectLst/>
                    <a:latin typeface="Arial" panose="020B0604020202020204" pitchFamily="34" charset="0"/>
                    <a:ea typeface="Arial" panose="020B0604020202020204" pitchFamily="34" charset="0"/>
                  </a:rPr>
                  <a:t> </a:t>
                </a:r>
                <a:r>
                  <a:rPr lang="en-US" sz="1100" spc="-25" dirty="0">
                    <a:solidFill>
                      <a:srgbClr val="ED0000"/>
                    </a:solidFill>
                    <a:effectLst/>
                    <a:latin typeface="Arial" panose="020B0604020202020204" pitchFamily="34" charset="0"/>
                    <a:ea typeface="Arial" panose="020B0604020202020204" pitchFamily="34" charset="0"/>
                  </a:rPr>
                  <a:t>WT</a:t>
                </a:r>
                <a:endParaRPr lang="en-DE" sz="1100" dirty="0">
                  <a:effectLst/>
                  <a:latin typeface="Arial" panose="020B0604020202020204" pitchFamily="34" charset="0"/>
                  <a:ea typeface="Arial" panose="020B0604020202020204" pitchFamily="34" charset="0"/>
                </a:endParaRPr>
              </a:p>
            </p:txBody>
          </p:sp>
        </p:grpSp>
        <p:grpSp>
          <p:nvGrpSpPr>
            <p:cNvPr id="16" name="Group 15">
              <a:extLst>
                <a:ext uri="{FF2B5EF4-FFF2-40B4-BE49-F238E27FC236}">
                  <a16:creationId xmlns:a16="http://schemas.microsoft.com/office/drawing/2014/main" id="{63C022CB-D0F3-F7BC-AC42-DAB9FDE3ECEA}"/>
                </a:ext>
              </a:extLst>
            </p:cNvPr>
            <p:cNvGrpSpPr>
              <a:grpSpLocks/>
            </p:cNvGrpSpPr>
            <p:nvPr/>
          </p:nvGrpSpPr>
          <p:grpSpPr>
            <a:xfrm>
              <a:off x="6776083" y="3186689"/>
              <a:ext cx="997070" cy="1471850"/>
              <a:chOff x="0" y="0"/>
              <a:chExt cx="1114031" cy="1827313"/>
            </a:xfrm>
          </p:grpSpPr>
          <p:pic>
            <p:nvPicPr>
              <p:cNvPr id="17" name="Image 68">
                <a:extLst>
                  <a:ext uri="{FF2B5EF4-FFF2-40B4-BE49-F238E27FC236}">
                    <a16:creationId xmlns:a16="http://schemas.microsoft.com/office/drawing/2014/main" id="{38BE170C-C0CC-CF2D-34BA-3322FD4540BE}"/>
                  </a:ext>
                </a:extLst>
              </p:cNvPr>
              <p:cNvPicPr/>
              <p:nvPr/>
            </p:nvPicPr>
            <p:blipFill>
              <a:blip r:embed="rId9" cstate="print"/>
              <a:stretch>
                <a:fillRect/>
              </a:stretch>
            </p:blipFill>
            <p:spPr>
              <a:xfrm>
                <a:off x="0" y="0"/>
                <a:ext cx="551700" cy="484670"/>
              </a:xfrm>
              <a:prstGeom prst="rect">
                <a:avLst/>
              </a:prstGeom>
            </p:spPr>
          </p:pic>
          <p:sp>
            <p:nvSpPr>
              <p:cNvPr id="19" name="Graphic 69">
                <a:extLst>
                  <a:ext uri="{FF2B5EF4-FFF2-40B4-BE49-F238E27FC236}">
                    <a16:creationId xmlns:a16="http://schemas.microsoft.com/office/drawing/2014/main" id="{78711772-D279-442A-5316-F27FD5D66496}"/>
                  </a:ext>
                </a:extLst>
              </p:cNvPr>
              <p:cNvSpPr/>
              <p:nvPr/>
            </p:nvSpPr>
            <p:spPr>
              <a:xfrm>
                <a:off x="47371" y="24930"/>
                <a:ext cx="461645" cy="394335"/>
              </a:xfrm>
              <a:custGeom>
                <a:avLst/>
                <a:gdLst/>
                <a:ahLst/>
                <a:cxnLst/>
                <a:rect l="l" t="t" r="r" b="b"/>
                <a:pathLst>
                  <a:path w="461645" h="394335">
                    <a:moveTo>
                      <a:pt x="0" y="394334"/>
                    </a:moveTo>
                    <a:lnTo>
                      <a:pt x="461644" y="394334"/>
                    </a:lnTo>
                    <a:lnTo>
                      <a:pt x="461644" y="0"/>
                    </a:lnTo>
                    <a:lnTo>
                      <a:pt x="0" y="0"/>
                    </a:lnTo>
                    <a:lnTo>
                      <a:pt x="0" y="394334"/>
                    </a:lnTo>
                    <a:close/>
                  </a:path>
                </a:pathLst>
              </a:custGeom>
              <a:ln w="9525">
                <a:solidFill>
                  <a:srgbClr val="ED0000"/>
                </a:solidFill>
                <a:prstDash val="solid"/>
              </a:ln>
            </p:spPr>
            <p:txBody>
              <a:bodyPr wrap="square" lIns="0" tIns="0" rIns="0" bIns="0" rtlCol="0">
                <a:prstTxWarp prst="textNoShape">
                  <a:avLst/>
                </a:prstTxWarp>
                <a:noAutofit/>
              </a:bodyPr>
              <a:lstStyle/>
              <a:p>
                <a:endParaRPr lang="en-DE"/>
              </a:p>
            </p:txBody>
          </p:sp>
          <p:pic>
            <p:nvPicPr>
              <p:cNvPr id="20" name="Image 70">
                <a:extLst>
                  <a:ext uri="{FF2B5EF4-FFF2-40B4-BE49-F238E27FC236}">
                    <a16:creationId xmlns:a16="http://schemas.microsoft.com/office/drawing/2014/main" id="{D03B6BE8-F157-B39F-9C07-8D8EE5C09D28}"/>
                  </a:ext>
                </a:extLst>
              </p:cNvPr>
              <p:cNvPicPr/>
              <p:nvPr/>
            </p:nvPicPr>
            <p:blipFill>
              <a:blip r:embed="rId10" cstate="print"/>
              <a:stretch>
                <a:fillRect/>
              </a:stretch>
            </p:blipFill>
            <p:spPr>
              <a:xfrm>
                <a:off x="228600" y="402374"/>
                <a:ext cx="885431" cy="1424939"/>
              </a:xfrm>
              <a:prstGeom prst="rect">
                <a:avLst/>
              </a:prstGeom>
            </p:spPr>
          </p:pic>
          <p:sp>
            <p:nvSpPr>
              <p:cNvPr id="21" name="Graphic 71">
                <a:extLst>
                  <a:ext uri="{FF2B5EF4-FFF2-40B4-BE49-F238E27FC236}">
                    <a16:creationId xmlns:a16="http://schemas.microsoft.com/office/drawing/2014/main" id="{920CE6CF-6D6A-60B9-1A2A-BA3A95FB68F5}"/>
                  </a:ext>
                </a:extLst>
              </p:cNvPr>
              <p:cNvSpPr/>
              <p:nvPr/>
            </p:nvSpPr>
            <p:spPr>
              <a:xfrm>
                <a:off x="270636" y="424980"/>
                <a:ext cx="729615" cy="1267460"/>
              </a:xfrm>
              <a:custGeom>
                <a:avLst/>
                <a:gdLst/>
                <a:ahLst/>
                <a:cxnLst/>
                <a:rect l="l" t="t" r="r" b="b"/>
                <a:pathLst>
                  <a:path w="729615" h="1267460">
                    <a:moveTo>
                      <a:pt x="680509" y="1207491"/>
                    </a:moveTo>
                    <a:lnTo>
                      <a:pt x="658367" y="1220089"/>
                    </a:lnTo>
                    <a:lnTo>
                      <a:pt x="729233" y="1267460"/>
                    </a:lnTo>
                    <a:lnTo>
                      <a:pt x="726688" y="1220089"/>
                    </a:lnTo>
                    <a:lnTo>
                      <a:pt x="726606" y="1218564"/>
                    </a:lnTo>
                    <a:lnTo>
                      <a:pt x="686815" y="1218564"/>
                    </a:lnTo>
                    <a:lnTo>
                      <a:pt x="680509" y="1207491"/>
                    </a:lnTo>
                    <a:close/>
                  </a:path>
                  <a:path w="729615" h="1267460">
                    <a:moveTo>
                      <a:pt x="702512" y="1194972"/>
                    </a:moveTo>
                    <a:lnTo>
                      <a:pt x="680509" y="1207491"/>
                    </a:lnTo>
                    <a:lnTo>
                      <a:pt x="686815" y="1218564"/>
                    </a:lnTo>
                    <a:lnTo>
                      <a:pt x="708786" y="1205991"/>
                    </a:lnTo>
                    <a:lnTo>
                      <a:pt x="702512" y="1194972"/>
                    </a:lnTo>
                    <a:close/>
                  </a:path>
                  <a:path w="729615" h="1267460">
                    <a:moveTo>
                      <a:pt x="724661" y="1182369"/>
                    </a:moveTo>
                    <a:lnTo>
                      <a:pt x="702512" y="1194972"/>
                    </a:lnTo>
                    <a:lnTo>
                      <a:pt x="708786" y="1205991"/>
                    </a:lnTo>
                    <a:lnTo>
                      <a:pt x="686815" y="1218564"/>
                    </a:lnTo>
                    <a:lnTo>
                      <a:pt x="726606" y="1218564"/>
                    </a:lnTo>
                    <a:lnTo>
                      <a:pt x="724661" y="1182369"/>
                    </a:lnTo>
                    <a:close/>
                  </a:path>
                  <a:path w="729615" h="1267460">
                    <a:moveTo>
                      <a:pt x="22097" y="0"/>
                    </a:moveTo>
                    <a:lnTo>
                      <a:pt x="0" y="12573"/>
                    </a:lnTo>
                    <a:lnTo>
                      <a:pt x="680509" y="1207491"/>
                    </a:lnTo>
                    <a:lnTo>
                      <a:pt x="702512" y="1194972"/>
                    </a:lnTo>
                    <a:lnTo>
                      <a:pt x="22097" y="0"/>
                    </a:lnTo>
                    <a:close/>
                  </a:path>
                </a:pathLst>
              </a:custGeom>
              <a:solidFill>
                <a:srgbClr val="ED0000"/>
              </a:solidFill>
            </p:spPr>
            <p:txBody>
              <a:bodyPr wrap="square" lIns="0" tIns="0" rIns="0" bIns="0" rtlCol="0">
                <a:prstTxWarp prst="textNoShape">
                  <a:avLst/>
                </a:prstTxWarp>
                <a:noAutofit/>
              </a:bodyPr>
              <a:lstStyle/>
              <a:p>
                <a:endParaRPr lang="en-DE"/>
              </a:p>
            </p:txBody>
          </p:sp>
        </p:grpSp>
      </p:grpSp>
      <p:sp>
        <p:nvSpPr>
          <p:cNvPr id="34" name="TextBox 33">
            <a:extLst>
              <a:ext uri="{FF2B5EF4-FFF2-40B4-BE49-F238E27FC236}">
                <a16:creationId xmlns:a16="http://schemas.microsoft.com/office/drawing/2014/main" id="{0A670EEC-0A1C-9368-63AB-42B7CFA95C22}"/>
              </a:ext>
            </a:extLst>
          </p:cNvPr>
          <p:cNvSpPr txBox="1"/>
          <p:nvPr/>
        </p:nvSpPr>
        <p:spPr>
          <a:xfrm>
            <a:off x="9978299" y="6116979"/>
            <a:ext cx="2751993" cy="400110"/>
          </a:xfrm>
          <a:prstGeom prst="rect">
            <a:avLst/>
          </a:prstGeom>
          <a:noFill/>
        </p:spPr>
        <p:txBody>
          <a:bodyPr wrap="square" rtlCol="0">
            <a:spAutoFit/>
          </a:bodyPr>
          <a:lstStyle/>
          <a:p>
            <a:r>
              <a:rPr lang="en-GB" sz="1000" dirty="0">
                <a:solidFill>
                  <a:schemeClr val="bg1">
                    <a:lumMod val="50000"/>
                  </a:schemeClr>
                </a:solidFill>
              </a:rPr>
              <a:t>Figure 7: </a:t>
            </a:r>
          </a:p>
          <a:p>
            <a:r>
              <a:rPr lang="en-GB" sz="1000" dirty="0">
                <a:solidFill>
                  <a:schemeClr val="bg1">
                    <a:lumMod val="50000"/>
                  </a:schemeClr>
                </a:solidFill>
              </a:rPr>
              <a:t>Detailed view of Substation [4]</a:t>
            </a:r>
            <a:endParaRPr lang="en-DE" sz="1000" dirty="0">
              <a:solidFill>
                <a:schemeClr val="bg1">
                  <a:lumMod val="50000"/>
                </a:schemeClr>
              </a:solidFill>
            </a:endParaRPr>
          </a:p>
        </p:txBody>
      </p:sp>
      <p:sp>
        <p:nvSpPr>
          <p:cNvPr id="35" name="TextBox 34">
            <a:extLst>
              <a:ext uri="{FF2B5EF4-FFF2-40B4-BE49-F238E27FC236}">
                <a16:creationId xmlns:a16="http://schemas.microsoft.com/office/drawing/2014/main" id="{BF5E8104-95F1-4C70-BCF5-97CD5CF87801}"/>
              </a:ext>
            </a:extLst>
          </p:cNvPr>
          <p:cNvSpPr txBox="1"/>
          <p:nvPr/>
        </p:nvSpPr>
        <p:spPr>
          <a:xfrm>
            <a:off x="11270793" y="3909296"/>
            <a:ext cx="928954" cy="400110"/>
          </a:xfrm>
          <a:prstGeom prst="rect">
            <a:avLst/>
          </a:prstGeom>
          <a:noFill/>
        </p:spPr>
        <p:txBody>
          <a:bodyPr wrap="square" rtlCol="0">
            <a:spAutoFit/>
          </a:bodyPr>
          <a:lstStyle/>
          <a:p>
            <a:r>
              <a:rPr lang="en-GB" sz="1000" dirty="0">
                <a:solidFill>
                  <a:schemeClr val="bg1">
                    <a:lumMod val="50000"/>
                  </a:schemeClr>
                </a:solidFill>
              </a:rPr>
              <a:t>Figure 6:</a:t>
            </a:r>
          </a:p>
          <a:p>
            <a:r>
              <a:rPr lang="en-GB" sz="1000" dirty="0">
                <a:solidFill>
                  <a:schemeClr val="bg1">
                    <a:lumMod val="50000"/>
                  </a:schemeClr>
                </a:solidFill>
              </a:rPr>
              <a:t>Grid Map [4]</a:t>
            </a:r>
            <a:endParaRPr lang="en-DE" sz="1000" dirty="0">
              <a:solidFill>
                <a:schemeClr val="bg1">
                  <a:lumMod val="50000"/>
                </a:schemeClr>
              </a:solidFill>
            </a:endParaRPr>
          </a:p>
        </p:txBody>
      </p:sp>
      <p:sp>
        <p:nvSpPr>
          <p:cNvPr id="36" name="Slide Number Placeholder 5">
            <a:extLst>
              <a:ext uri="{FF2B5EF4-FFF2-40B4-BE49-F238E27FC236}">
                <a16:creationId xmlns:a16="http://schemas.microsoft.com/office/drawing/2014/main" id="{CFD8091D-FEFE-0BBD-A5AD-E02852DDDD0A}"/>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23</a:t>
            </a:fld>
            <a:endParaRPr lang="en-GB" sz="1400" dirty="0">
              <a:solidFill>
                <a:schemeClr val="bg1"/>
              </a:solidFill>
            </a:endParaRPr>
          </a:p>
        </p:txBody>
      </p:sp>
    </p:spTree>
    <p:extLst>
      <p:ext uri="{BB962C8B-B14F-4D97-AF65-F5344CB8AC3E}">
        <p14:creationId xmlns:p14="http://schemas.microsoft.com/office/powerpoint/2010/main" val="156486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5BD37-EBD3-4A63-498D-54C10F872188}"/>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912ABF95-6027-281A-0C1A-B7653D19064B}"/>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3455EC54-B6D0-D466-04E2-ACFD1054AD86}"/>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5E6519C6-A65C-2F04-9BDE-7BC2BD25CFFD}"/>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E4635087-F2FB-0BC4-C916-28EB6E277891}"/>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7665F31E-7CF0-0014-53C2-78000F47398F}"/>
              </a:ext>
            </a:extLst>
          </p:cNvPr>
          <p:cNvSpPr>
            <a:spLocks noGrp="1"/>
          </p:cNvSpPr>
          <p:nvPr>
            <p:ph type="title"/>
          </p:nvPr>
        </p:nvSpPr>
        <p:spPr>
          <a:xfrm>
            <a:off x="484417" y="502853"/>
            <a:ext cx="9225639" cy="712728"/>
          </a:xfrm>
        </p:spPr>
        <p:txBody>
          <a:bodyPr>
            <a:normAutofit/>
          </a:bodyPr>
          <a:lstStyle/>
          <a:p>
            <a:r>
              <a:rPr lang="de-DE" dirty="0"/>
              <a:t>Soil Conditions – Um Aledam</a:t>
            </a:r>
          </a:p>
        </p:txBody>
      </p:sp>
      <p:cxnSp>
        <p:nvCxnSpPr>
          <p:cNvPr id="6" name="Straight Connector 5">
            <a:extLst>
              <a:ext uri="{FF2B5EF4-FFF2-40B4-BE49-F238E27FC236}">
                <a16:creationId xmlns:a16="http://schemas.microsoft.com/office/drawing/2014/main" id="{1C74C4A4-7C90-B51A-589A-F4E5C15AD313}"/>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1B9A1BC9-9B68-6552-F60C-C90390904DB6}"/>
              </a:ext>
            </a:extLst>
          </p:cNvPr>
          <p:cNvGrpSpPr>
            <a:grpSpLocks/>
          </p:cNvGrpSpPr>
          <p:nvPr/>
        </p:nvGrpSpPr>
        <p:grpSpPr>
          <a:xfrm>
            <a:off x="2447924" y="1566628"/>
            <a:ext cx="7296151" cy="4483332"/>
            <a:chOff x="4762" y="4762"/>
            <a:chExt cx="5953125" cy="3773170"/>
          </a:xfrm>
        </p:grpSpPr>
        <p:pic>
          <p:nvPicPr>
            <p:cNvPr id="4" name="Image 65" descr="A graph of different types of lines  AI-generated content may be incorrect. (Rectangle)">
              <a:extLst>
                <a:ext uri="{FF2B5EF4-FFF2-40B4-BE49-F238E27FC236}">
                  <a16:creationId xmlns:a16="http://schemas.microsoft.com/office/drawing/2014/main" id="{88E1945B-C2DB-71A6-8341-9D67B4ABE448}"/>
                </a:ext>
              </a:extLst>
            </p:cNvPr>
            <p:cNvPicPr/>
            <p:nvPr/>
          </p:nvPicPr>
          <p:blipFill>
            <a:blip r:embed="rId2" cstate="print"/>
            <a:stretch>
              <a:fillRect/>
            </a:stretch>
          </p:blipFill>
          <p:spPr>
            <a:xfrm>
              <a:off x="42773" y="142520"/>
              <a:ext cx="5885033" cy="3622404"/>
            </a:xfrm>
            <a:prstGeom prst="rect">
              <a:avLst/>
            </a:prstGeom>
          </p:spPr>
        </p:pic>
        <p:sp>
          <p:nvSpPr>
            <p:cNvPr id="7" name="Graphic 66">
              <a:extLst>
                <a:ext uri="{FF2B5EF4-FFF2-40B4-BE49-F238E27FC236}">
                  <a16:creationId xmlns:a16="http://schemas.microsoft.com/office/drawing/2014/main" id="{086494CA-D420-E85A-E789-549D03BAC317}"/>
                </a:ext>
              </a:extLst>
            </p:cNvPr>
            <p:cNvSpPr/>
            <p:nvPr/>
          </p:nvSpPr>
          <p:spPr>
            <a:xfrm>
              <a:off x="4762" y="4762"/>
              <a:ext cx="5953125" cy="3773170"/>
            </a:xfrm>
            <a:custGeom>
              <a:avLst/>
              <a:gdLst/>
              <a:ahLst/>
              <a:cxnLst/>
              <a:rect l="l" t="t" r="r" b="b"/>
              <a:pathLst>
                <a:path w="5953125" h="3773170">
                  <a:moveTo>
                    <a:pt x="0" y="3773170"/>
                  </a:moveTo>
                  <a:lnTo>
                    <a:pt x="5952744" y="3773170"/>
                  </a:lnTo>
                  <a:lnTo>
                    <a:pt x="5952744" y="0"/>
                  </a:lnTo>
                  <a:lnTo>
                    <a:pt x="0" y="0"/>
                  </a:lnTo>
                  <a:lnTo>
                    <a:pt x="0" y="3773170"/>
                  </a:lnTo>
                  <a:close/>
                </a:path>
              </a:pathLst>
            </a:custGeom>
            <a:ln w="9525">
              <a:solidFill>
                <a:srgbClr val="000000"/>
              </a:solidFill>
              <a:prstDash val="solid"/>
            </a:ln>
          </p:spPr>
          <p:txBody>
            <a:bodyPr wrap="square" lIns="0" tIns="0" rIns="0" bIns="0" rtlCol="0">
              <a:prstTxWarp prst="textNoShape">
                <a:avLst/>
              </a:prstTxWarp>
              <a:noAutofit/>
            </a:bodyPr>
            <a:lstStyle/>
            <a:p>
              <a:endParaRPr lang="en-DE"/>
            </a:p>
          </p:txBody>
        </p:sp>
      </p:grpSp>
      <p:sp>
        <p:nvSpPr>
          <p:cNvPr id="8" name="TextBox 7">
            <a:extLst>
              <a:ext uri="{FF2B5EF4-FFF2-40B4-BE49-F238E27FC236}">
                <a16:creationId xmlns:a16="http://schemas.microsoft.com/office/drawing/2014/main" id="{A3DA57E5-E241-1483-A5F2-E153D833184E}"/>
              </a:ext>
            </a:extLst>
          </p:cNvPr>
          <p:cNvSpPr txBox="1"/>
          <p:nvPr/>
        </p:nvSpPr>
        <p:spPr>
          <a:xfrm>
            <a:off x="9744075" y="5803739"/>
            <a:ext cx="2751993" cy="246221"/>
          </a:xfrm>
          <a:prstGeom prst="rect">
            <a:avLst/>
          </a:prstGeom>
          <a:noFill/>
        </p:spPr>
        <p:txBody>
          <a:bodyPr wrap="square" rtlCol="0">
            <a:spAutoFit/>
          </a:bodyPr>
          <a:lstStyle/>
          <a:p>
            <a:r>
              <a:rPr lang="en-GB" sz="1000" dirty="0">
                <a:solidFill>
                  <a:schemeClr val="bg1">
                    <a:lumMod val="50000"/>
                  </a:schemeClr>
                </a:solidFill>
              </a:rPr>
              <a:t>Figure 8: Graph for Soil Conditions [5]</a:t>
            </a:r>
            <a:endParaRPr lang="en-DE" sz="1000" dirty="0">
              <a:solidFill>
                <a:schemeClr val="bg1">
                  <a:lumMod val="50000"/>
                </a:schemeClr>
              </a:solidFill>
            </a:endParaRPr>
          </a:p>
        </p:txBody>
      </p:sp>
      <p:sp>
        <p:nvSpPr>
          <p:cNvPr id="12" name="Slide Number Placeholder 5">
            <a:extLst>
              <a:ext uri="{FF2B5EF4-FFF2-40B4-BE49-F238E27FC236}">
                <a16:creationId xmlns:a16="http://schemas.microsoft.com/office/drawing/2014/main" id="{CD1A8FC2-0F6B-C28A-136D-1AF2748C6207}"/>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24</a:t>
            </a:fld>
            <a:endParaRPr lang="en-GB" sz="1400" dirty="0">
              <a:solidFill>
                <a:schemeClr val="bg1"/>
              </a:solidFill>
            </a:endParaRPr>
          </a:p>
        </p:txBody>
      </p:sp>
    </p:spTree>
    <p:extLst>
      <p:ext uri="{BB962C8B-B14F-4D97-AF65-F5344CB8AC3E}">
        <p14:creationId xmlns:p14="http://schemas.microsoft.com/office/powerpoint/2010/main" val="3626607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B196C-0600-5773-689B-3EEA482489C3}"/>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A00D214D-9408-ADCD-BADA-72FAC8FB3277}"/>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503E2CB-869B-E0E6-95E5-7D480CE9D593}"/>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95B0F2BE-16BD-A522-929B-6800966F5D4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136FE1BE-2C86-59FF-0414-4DA7624812E3}"/>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9AD677AE-A9B2-63B9-A50F-1E8994456522}"/>
              </a:ext>
            </a:extLst>
          </p:cNvPr>
          <p:cNvSpPr>
            <a:spLocks noGrp="1"/>
          </p:cNvSpPr>
          <p:nvPr>
            <p:ph type="title"/>
          </p:nvPr>
        </p:nvSpPr>
        <p:spPr>
          <a:xfrm>
            <a:off x="484417" y="502853"/>
            <a:ext cx="9225639" cy="712728"/>
          </a:xfrm>
        </p:spPr>
        <p:txBody>
          <a:bodyPr>
            <a:normAutofit/>
          </a:bodyPr>
          <a:lstStyle/>
          <a:p>
            <a:r>
              <a:rPr lang="de-DE" dirty="0"/>
              <a:t>Alternative Locations – Homs District</a:t>
            </a:r>
          </a:p>
        </p:txBody>
      </p:sp>
      <p:cxnSp>
        <p:nvCxnSpPr>
          <p:cNvPr id="6" name="Straight Connector 5">
            <a:extLst>
              <a:ext uri="{FF2B5EF4-FFF2-40B4-BE49-F238E27FC236}">
                <a16:creationId xmlns:a16="http://schemas.microsoft.com/office/drawing/2014/main" id="{FB148F43-5667-BB72-88FC-12E6A3981A2F}"/>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B451BAE-5FAE-4E34-C35B-A13D2A3EA3D1}"/>
              </a:ext>
            </a:extLst>
          </p:cNvPr>
          <p:cNvSpPr>
            <a:spLocks noGrp="1"/>
          </p:cNvSpPr>
          <p:nvPr>
            <p:ph idx="1"/>
          </p:nvPr>
        </p:nvSpPr>
        <p:spPr>
          <a:xfrm>
            <a:off x="484417" y="4983096"/>
            <a:ext cx="3689507" cy="1716180"/>
          </a:xfrm>
        </p:spPr>
        <p:txBody>
          <a:bodyPr>
            <a:normAutofit fontScale="85000" lnSpcReduction="10000"/>
          </a:bodyPr>
          <a:lstStyle/>
          <a:p>
            <a:pPr marL="0" indent="0">
              <a:buNone/>
            </a:pPr>
            <a:r>
              <a:rPr lang="en-US" sz="2600" dirty="0"/>
              <a:t>1. </a:t>
            </a:r>
            <a:r>
              <a:rPr lang="en-US" sz="2600" dirty="0" err="1"/>
              <a:t>Tbisah</a:t>
            </a:r>
            <a:endParaRPr lang="tr-TR" sz="2600" dirty="0"/>
          </a:p>
          <a:p>
            <a:pPr marL="285750" indent="-285750">
              <a:lnSpc>
                <a:spcPct val="100000"/>
              </a:lnSpc>
              <a:spcBef>
                <a:spcPts val="600"/>
              </a:spcBef>
            </a:pPr>
            <a:r>
              <a:rPr lang="en-US" sz="1700" dirty="0"/>
              <a:t>Location: 34.794617° N, 36.523435° E </a:t>
            </a:r>
            <a:endParaRPr lang="tr-TR" sz="1700" dirty="0"/>
          </a:p>
          <a:p>
            <a:pPr marL="285750" indent="-285750">
              <a:lnSpc>
                <a:spcPct val="100000"/>
              </a:lnSpc>
              <a:spcBef>
                <a:spcPts val="600"/>
              </a:spcBef>
            </a:pPr>
            <a:r>
              <a:rPr lang="en-US" sz="1700" dirty="0"/>
              <a:t>Farmland, more in the country area </a:t>
            </a:r>
            <a:endParaRPr lang="tr-TR" sz="1700" dirty="0"/>
          </a:p>
          <a:p>
            <a:pPr marL="285750" indent="-285750">
              <a:lnSpc>
                <a:spcPct val="100000"/>
              </a:lnSpc>
              <a:spcBef>
                <a:spcPts val="600"/>
              </a:spcBef>
            </a:pPr>
            <a:r>
              <a:rPr lang="en-US" sz="1700" dirty="0"/>
              <a:t>More far away from main street and grid  </a:t>
            </a:r>
            <a:endParaRPr lang="tr-TR" sz="1700" dirty="0"/>
          </a:p>
          <a:p>
            <a:pPr marL="285750" indent="-285750">
              <a:lnSpc>
                <a:spcPct val="100000"/>
              </a:lnSpc>
              <a:spcBef>
                <a:spcPts val="600"/>
              </a:spcBef>
            </a:pPr>
            <a:r>
              <a:rPr lang="en-US" sz="1700" dirty="0"/>
              <a:t>Slightly better wind conditions</a:t>
            </a:r>
            <a:endParaRPr lang="tr-TR" sz="1700" dirty="0"/>
          </a:p>
        </p:txBody>
      </p:sp>
      <p:sp>
        <p:nvSpPr>
          <p:cNvPr id="13" name="TextBox 12">
            <a:extLst>
              <a:ext uri="{FF2B5EF4-FFF2-40B4-BE49-F238E27FC236}">
                <a16:creationId xmlns:a16="http://schemas.microsoft.com/office/drawing/2014/main" id="{D1DE5AD0-4CBC-1D1C-3BBC-2B482EA95E08}"/>
              </a:ext>
            </a:extLst>
          </p:cNvPr>
          <p:cNvSpPr txBox="1"/>
          <p:nvPr/>
        </p:nvSpPr>
        <p:spPr>
          <a:xfrm>
            <a:off x="4256103" y="4965742"/>
            <a:ext cx="3689507" cy="1373196"/>
          </a:xfrm>
          <a:prstGeom prst="rect">
            <a:avLst/>
          </a:prstGeom>
          <a:noFill/>
        </p:spPr>
        <p:txBody>
          <a:bodyPr wrap="square" rtlCol="0">
            <a:spAutoFit/>
          </a:bodyPr>
          <a:lstStyle/>
          <a:p>
            <a:r>
              <a:rPr lang="en-US" dirty="0"/>
              <a:t>2. </a:t>
            </a:r>
            <a:r>
              <a:rPr lang="en-US" dirty="0" err="1"/>
              <a:t>Sufr</a:t>
            </a:r>
            <a:r>
              <a:rPr lang="en-US" dirty="0"/>
              <a:t> </a:t>
            </a:r>
            <a:endParaRPr lang="tr-TR" dirty="0"/>
          </a:p>
          <a:p>
            <a:pPr marL="285750" indent="-285750">
              <a:lnSpc>
                <a:spcPct val="80000"/>
              </a:lnSpc>
              <a:spcBef>
                <a:spcPts val="600"/>
              </a:spcBef>
              <a:buFont typeface="Arial" panose="020B0604020202020204" pitchFamily="34" charset="0"/>
              <a:buChar char="•"/>
            </a:pPr>
            <a:r>
              <a:rPr lang="en-US" sz="1400" dirty="0"/>
              <a:t>Location: 34.780536° N, 36.471176° E </a:t>
            </a:r>
            <a:endParaRPr lang="tr-TR" sz="1400" dirty="0"/>
          </a:p>
          <a:p>
            <a:pPr marL="285750" indent="-285750">
              <a:lnSpc>
                <a:spcPct val="80000"/>
              </a:lnSpc>
              <a:spcBef>
                <a:spcPts val="600"/>
              </a:spcBef>
              <a:buFont typeface="Arial" panose="020B0604020202020204" pitchFamily="34" charset="0"/>
              <a:buChar char="•"/>
            </a:pPr>
            <a:r>
              <a:rPr lang="en-US" sz="1400" dirty="0"/>
              <a:t>In the mountains </a:t>
            </a:r>
            <a:endParaRPr lang="tr-TR" sz="1400" dirty="0"/>
          </a:p>
          <a:p>
            <a:pPr marL="285750" indent="-285750">
              <a:lnSpc>
                <a:spcPct val="80000"/>
              </a:lnSpc>
              <a:spcBef>
                <a:spcPts val="600"/>
              </a:spcBef>
              <a:buFont typeface="Arial" panose="020B0604020202020204" pitchFamily="34" charset="0"/>
              <a:buChar char="•"/>
            </a:pPr>
            <a:r>
              <a:rPr lang="en-US" sz="1400" dirty="0"/>
              <a:t>More far away from main street and grid </a:t>
            </a:r>
            <a:endParaRPr lang="tr-TR" sz="1400" dirty="0"/>
          </a:p>
          <a:p>
            <a:pPr marL="285750" indent="-285750">
              <a:lnSpc>
                <a:spcPct val="80000"/>
              </a:lnSpc>
              <a:spcBef>
                <a:spcPts val="600"/>
              </a:spcBef>
              <a:buFont typeface="Arial" panose="020B0604020202020204" pitchFamily="34" charset="0"/>
              <a:buChar char="•"/>
            </a:pPr>
            <a:r>
              <a:rPr lang="en-US" sz="1400" dirty="0"/>
              <a:t>Slightly better wind conditions </a:t>
            </a:r>
            <a:endParaRPr lang="tr-TR" sz="1400" dirty="0"/>
          </a:p>
        </p:txBody>
      </p:sp>
      <p:sp>
        <p:nvSpPr>
          <p:cNvPr id="14" name="TextBox 13">
            <a:extLst>
              <a:ext uri="{FF2B5EF4-FFF2-40B4-BE49-F238E27FC236}">
                <a16:creationId xmlns:a16="http://schemas.microsoft.com/office/drawing/2014/main" id="{181BF3C7-68DE-8CCB-3398-3A05887948F1}"/>
              </a:ext>
            </a:extLst>
          </p:cNvPr>
          <p:cNvSpPr txBox="1"/>
          <p:nvPr/>
        </p:nvSpPr>
        <p:spPr>
          <a:xfrm>
            <a:off x="8013895" y="4936105"/>
            <a:ext cx="3689507" cy="1622495"/>
          </a:xfrm>
          <a:prstGeom prst="rect">
            <a:avLst/>
          </a:prstGeom>
          <a:noFill/>
        </p:spPr>
        <p:txBody>
          <a:bodyPr wrap="square" rtlCol="0">
            <a:spAutoFit/>
          </a:bodyPr>
          <a:lstStyle/>
          <a:p>
            <a:r>
              <a:rPr lang="en-US" dirty="0"/>
              <a:t>3. </a:t>
            </a:r>
            <a:r>
              <a:rPr lang="en-US" dirty="0" err="1"/>
              <a:t>Balqasah</a:t>
            </a:r>
            <a:r>
              <a:rPr lang="en-US" dirty="0"/>
              <a:t> </a:t>
            </a:r>
            <a:endParaRPr lang="tr-TR" dirty="0"/>
          </a:p>
          <a:p>
            <a:pPr marL="285750" indent="-285750">
              <a:lnSpc>
                <a:spcPct val="80000"/>
              </a:lnSpc>
              <a:spcBef>
                <a:spcPts val="600"/>
              </a:spcBef>
              <a:buFont typeface="Arial" panose="020B0604020202020204" pitchFamily="34" charset="0"/>
              <a:buChar char="•"/>
            </a:pPr>
            <a:r>
              <a:rPr lang="en-US" sz="1400" dirty="0"/>
              <a:t>Location: 34° 44' 36.9" N 36° 30' 31.6" E </a:t>
            </a:r>
            <a:endParaRPr lang="tr-TR" sz="1400" dirty="0"/>
          </a:p>
          <a:p>
            <a:pPr marL="285750" indent="-285750">
              <a:lnSpc>
                <a:spcPct val="80000"/>
              </a:lnSpc>
              <a:spcBef>
                <a:spcPts val="600"/>
              </a:spcBef>
              <a:buFont typeface="Arial" panose="020B0604020202020204" pitchFamily="34" charset="0"/>
              <a:buChar char="•"/>
            </a:pPr>
            <a:r>
              <a:rPr lang="en-US" sz="1400" dirty="0"/>
              <a:t>More in the countryside </a:t>
            </a:r>
            <a:endParaRPr lang="tr-TR" sz="1400" dirty="0"/>
          </a:p>
          <a:p>
            <a:pPr marL="285750" indent="-285750">
              <a:lnSpc>
                <a:spcPct val="80000"/>
              </a:lnSpc>
              <a:spcBef>
                <a:spcPts val="600"/>
              </a:spcBef>
              <a:buFont typeface="Arial" panose="020B0604020202020204" pitchFamily="34" charset="0"/>
              <a:buChar char="•"/>
            </a:pPr>
            <a:r>
              <a:rPr lang="en-US" sz="1400" dirty="0"/>
              <a:t>No buildings around the area </a:t>
            </a:r>
            <a:endParaRPr lang="tr-TR" sz="1400" dirty="0"/>
          </a:p>
          <a:p>
            <a:pPr marL="285750" indent="-285750">
              <a:lnSpc>
                <a:spcPct val="80000"/>
              </a:lnSpc>
              <a:spcBef>
                <a:spcPts val="600"/>
              </a:spcBef>
              <a:buFont typeface="Arial" panose="020B0604020202020204" pitchFamily="34" charset="0"/>
              <a:buChar char="•"/>
            </a:pPr>
            <a:r>
              <a:rPr lang="en-US" sz="1400" dirty="0"/>
              <a:t>More far away from main street and grid </a:t>
            </a:r>
            <a:endParaRPr lang="tr-TR" sz="1400" dirty="0"/>
          </a:p>
          <a:p>
            <a:pPr marL="285750" indent="-285750">
              <a:lnSpc>
                <a:spcPct val="80000"/>
              </a:lnSpc>
              <a:spcBef>
                <a:spcPts val="600"/>
              </a:spcBef>
              <a:buFont typeface="Arial" panose="020B0604020202020204" pitchFamily="34" charset="0"/>
              <a:buChar char="•"/>
            </a:pPr>
            <a:r>
              <a:rPr lang="en-US" sz="1400" dirty="0"/>
              <a:t>Similar wind conditions </a:t>
            </a:r>
            <a:endParaRPr lang="tr-TR" sz="1400" dirty="0"/>
          </a:p>
        </p:txBody>
      </p:sp>
      <p:grpSp>
        <p:nvGrpSpPr>
          <p:cNvPr id="16" name="Group 15" descr="A map of land with red dots and white text  AI-generated content may be incorrect.">
            <a:extLst>
              <a:ext uri="{FF2B5EF4-FFF2-40B4-BE49-F238E27FC236}">
                <a16:creationId xmlns:a16="http://schemas.microsoft.com/office/drawing/2014/main" id="{2958CAF0-B243-E396-A925-8A636FBA4926}"/>
              </a:ext>
            </a:extLst>
          </p:cNvPr>
          <p:cNvGrpSpPr>
            <a:grpSpLocks/>
          </p:cNvGrpSpPr>
          <p:nvPr/>
        </p:nvGrpSpPr>
        <p:grpSpPr>
          <a:xfrm>
            <a:off x="3164241" y="1243133"/>
            <a:ext cx="5943600" cy="3597910"/>
            <a:chOff x="0" y="0"/>
            <a:chExt cx="5943600" cy="3597910"/>
          </a:xfrm>
        </p:grpSpPr>
        <p:pic>
          <p:nvPicPr>
            <p:cNvPr id="17" name="Image 36" descr="A map of land with red dots and white text  AI-generated content may be incorrect.">
              <a:extLst>
                <a:ext uri="{FF2B5EF4-FFF2-40B4-BE49-F238E27FC236}">
                  <a16:creationId xmlns:a16="http://schemas.microsoft.com/office/drawing/2014/main" id="{F6875D3D-91E6-71BE-CFEB-141C203FAF99}"/>
                </a:ext>
              </a:extLst>
            </p:cNvPr>
            <p:cNvPicPr/>
            <p:nvPr/>
          </p:nvPicPr>
          <p:blipFill>
            <a:blip r:embed="rId2" cstate="print"/>
            <a:stretch>
              <a:fillRect/>
            </a:stretch>
          </p:blipFill>
          <p:spPr>
            <a:xfrm>
              <a:off x="0" y="0"/>
              <a:ext cx="5943600" cy="3597910"/>
            </a:xfrm>
            <a:prstGeom prst="rect">
              <a:avLst/>
            </a:prstGeom>
          </p:spPr>
        </p:pic>
        <p:sp>
          <p:nvSpPr>
            <p:cNvPr id="19" name="Textbox 37">
              <a:extLst>
                <a:ext uri="{FF2B5EF4-FFF2-40B4-BE49-F238E27FC236}">
                  <a16:creationId xmlns:a16="http://schemas.microsoft.com/office/drawing/2014/main" id="{B4807C98-DD96-5822-CBEE-50C73B3F31B5}"/>
                </a:ext>
              </a:extLst>
            </p:cNvPr>
            <p:cNvSpPr txBox="1"/>
            <p:nvPr/>
          </p:nvSpPr>
          <p:spPr>
            <a:xfrm>
              <a:off x="1461769" y="1161348"/>
              <a:ext cx="744855" cy="156845"/>
            </a:xfrm>
            <a:prstGeom prst="rect">
              <a:avLst/>
            </a:prstGeom>
          </p:spPr>
          <p:txBody>
            <a:bodyPr wrap="square" lIns="0" tIns="0" rIns="0" bIns="0" rtlCol="0">
              <a:noAutofit/>
            </a:bodyPr>
            <a:lstStyle/>
            <a:p>
              <a:pPr>
                <a:lnSpc>
                  <a:spcPts val="1235"/>
                </a:lnSpc>
                <a:buNone/>
              </a:pPr>
              <a:r>
                <a:rPr lang="en-US" sz="1100" spc="-10">
                  <a:solidFill>
                    <a:srgbClr val="FFFF00"/>
                  </a:solidFill>
                  <a:effectLst/>
                  <a:latin typeface="Arial" panose="020B0604020202020204" pitchFamily="34" charset="0"/>
                  <a:ea typeface="Arial" panose="020B0604020202020204" pitchFamily="34" charset="0"/>
                </a:rPr>
                <a:t>Alternatives</a:t>
              </a:r>
              <a:endParaRPr lang="en-DE" sz="1100">
                <a:effectLst/>
                <a:latin typeface="Arial" panose="020B0604020202020204" pitchFamily="34" charset="0"/>
                <a:ea typeface="Arial" panose="020B0604020202020204" pitchFamily="34" charset="0"/>
              </a:endParaRPr>
            </a:p>
          </p:txBody>
        </p:sp>
        <p:sp>
          <p:nvSpPr>
            <p:cNvPr id="20" name="Textbox 38">
              <a:extLst>
                <a:ext uri="{FF2B5EF4-FFF2-40B4-BE49-F238E27FC236}">
                  <a16:creationId xmlns:a16="http://schemas.microsoft.com/office/drawing/2014/main" id="{0627A7ED-1488-CEA1-CD44-19BF12CA4FEE}"/>
                </a:ext>
              </a:extLst>
            </p:cNvPr>
            <p:cNvSpPr txBox="1"/>
            <p:nvPr/>
          </p:nvSpPr>
          <p:spPr>
            <a:xfrm>
              <a:off x="1009141" y="2728401"/>
              <a:ext cx="1294765" cy="156845"/>
            </a:xfrm>
            <a:prstGeom prst="rect">
              <a:avLst/>
            </a:prstGeom>
          </p:spPr>
          <p:txBody>
            <a:bodyPr wrap="square" lIns="0" tIns="0" rIns="0" bIns="0" rtlCol="0">
              <a:noAutofit/>
            </a:bodyPr>
            <a:lstStyle/>
            <a:p>
              <a:pPr>
                <a:lnSpc>
                  <a:spcPts val="1235"/>
                </a:lnSpc>
                <a:buNone/>
              </a:pPr>
              <a:r>
                <a:rPr lang="en-US" sz="1100">
                  <a:solidFill>
                    <a:srgbClr val="FFFF00"/>
                  </a:solidFill>
                  <a:effectLst/>
                  <a:latin typeface="Arial" panose="020B0604020202020204" pitchFamily="34" charset="0"/>
                  <a:ea typeface="Arial" panose="020B0604020202020204" pitchFamily="34" charset="0"/>
                </a:rPr>
                <a:t>Current</a:t>
              </a:r>
              <a:r>
                <a:rPr lang="en-US" sz="1100" spc="-25">
                  <a:solidFill>
                    <a:srgbClr val="FFFF00"/>
                  </a:solidFill>
                  <a:effectLst/>
                  <a:latin typeface="Arial" panose="020B0604020202020204" pitchFamily="34" charset="0"/>
                  <a:ea typeface="Arial" panose="020B0604020202020204" pitchFamily="34" charset="0"/>
                </a:rPr>
                <a:t> </a:t>
              </a:r>
              <a:r>
                <a:rPr lang="en-US" sz="1100">
                  <a:solidFill>
                    <a:srgbClr val="FFFF00"/>
                  </a:solidFill>
                  <a:effectLst/>
                  <a:latin typeface="Arial" panose="020B0604020202020204" pitchFamily="34" charset="0"/>
                  <a:ea typeface="Arial" panose="020B0604020202020204" pitchFamily="34" charset="0"/>
                </a:rPr>
                <a:t>final</a:t>
              </a:r>
              <a:r>
                <a:rPr lang="en-US" sz="1100" spc="-15">
                  <a:solidFill>
                    <a:srgbClr val="FFFF00"/>
                  </a:solidFill>
                  <a:effectLst/>
                  <a:latin typeface="Arial" panose="020B0604020202020204" pitchFamily="34" charset="0"/>
                  <a:ea typeface="Arial" panose="020B0604020202020204" pitchFamily="34" charset="0"/>
                </a:rPr>
                <a:t> </a:t>
              </a:r>
              <a:r>
                <a:rPr lang="en-US" sz="1100" spc="-10">
                  <a:solidFill>
                    <a:srgbClr val="FFFF00"/>
                  </a:solidFill>
                  <a:effectLst/>
                  <a:latin typeface="Arial" panose="020B0604020202020204" pitchFamily="34" charset="0"/>
                  <a:ea typeface="Arial" panose="020B0604020202020204" pitchFamily="34" charset="0"/>
                </a:rPr>
                <a:t>location</a:t>
              </a:r>
              <a:endParaRPr lang="en-DE" sz="1100">
                <a:effectLst/>
                <a:latin typeface="Arial" panose="020B0604020202020204" pitchFamily="34" charset="0"/>
                <a:ea typeface="Arial" panose="020B0604020202020204" pitchFamily="34" charset="0"/>
              </a:endParaRPr>
            </a:p>
          </p:txBody>
        </p:sp>
      </p:grpSp>
      <p:sp>
        <p:nvSpPr>
          <p:cNvPr id="3" name="TextBox 2">
            <a:extLst>
              <a:ext uri="{FF2B5EF4-FFF2-40B4-BE49-F238E27FC236}">
                <a16:creationId xmlns:a16="http://schemas.microsoft.com/office/drawing/2014/main" id="{7E5D3ECD-BA25-A1BE-BCC2-9B2862FD9098}"/>
              </a:ext>
            </a:extLst>
          </p:cNvPr>
          <p:cNvSpPr txBox="1"/>
          <p:nvPr/>
        </p:nvSpPr>
        <p:spPr>
          <a:xfrm>
            <a:off x="9107841" y="4590261"/>
            <a:ext cx="2751993" cy="246221"/>
          </a:xfrm>
          <a:prstGeom prst="rect">
            <a:avLst/>
          </a:prstGeom>
          <a:noFill/>
        </p:spPr>
        <p:txBody>
          <a:bodyPr wrap="square" rtlCol="0">
            <a:spAutoFit/>
          </a:bodyPr>
          <a:lstStyle/>
          <a:p>
            <a:r>
              <a:rPr lang="en-GB" sz="1000" dirty="0">
                <a:solidFill>
                  <a:schemeClr val="bg1">
                    <a:lumMod val="50000"/>
                  </a:schemeClr>
                </a:solidFill>
              </a:rPr>
              <a:t>Figure 9: Alternative Sites in Homs District [3]</a:t>
            </a:r>
            <a:endParaRPr lang="en-DE" sz="1000" dirty="0">
              <a:solidFill>
                <a:schemeClr val="bg1">
                  <a:lumMod val="50000"/>
                </a:schemeClr>
              </a:solidFill>
            </a:endParaRPr>
          </a:p>
        </p:txBody>
      </p:sp>
      <p:sp>
        <p:nvSpPr>
          <p:cNvPr id="4" name="Slide Number Placeholder 5">
            <a:extLst>
              <a:ext uri="{FF2B5EF4-FFF2-40B4-BE49-F238E27FC236}">
                <a16:creationId xmlns:a16="http://schemas.microsoft.com/office/drawing/2014/main" id="{D0586402-5C3B-ED9B-06BA-2C05B2BA06F6}"/>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25</a:t>
            </a:fld>
            <a:endParaRPr lang="en-GB" sz="1400" dirty="0">
              <a:solidFill>
                <a:schemeClr val="bg1"/>
              </a:solidFill>
            </a:endParaRPr>
          </a:p>
        </p:txBody>
      </p:sp>
    </p:spTree>
    <p:extLst>
      <p:ext uri="{BB962C8B-B14F-4D97-AF65-F5344CB8AC3E}">
        <p14:creationId xmlns:p14="http://schemas.microsoft.com/office/powerpoint/2010/main" val="2336235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B5E60-61DF-914D-519D-FF3B86456909}"/>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2E35D3E-4674-2414-3843-B09E715D6EF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64D90061-EF2A-A25C-AA1E-C6621FB78C53}"/>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33E40CEB-FF26-1E03-742A-7420B53F1B3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E05D391D-FBD1-1530-26FE-7734C7747EA3}"/>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167DA95E-EBAC-F092-68AC-6AF7C52D2C5D}"/>
              </a:ext>
            </a:extLst>
          </p:cNvPr>
          <p:cNvSpPr>
            <a:spLocks noGrp="1"/>
          </p:cNvSpPr>
          <p:nvPr>
            <p:ph type="title"/>
          </p:nvPr>
        </p:nvSpPr>
        <p:spPr>
          <a:xfrm>
            <a:off x="484417" y="502853"/>
            <a:ext cx="11218984" cy="712728"/>
          </a:xfrm>
        </p:spPr>
        <p:txBody>
          <a:bodyPr>
            <a:normAutofit/>
          </a:bodyPr>
          <a:lstStyle/>
          <a:p>
            <a:r>
              <a:rPr lang="de-DE" dirty="0"/>
              <a:t>General Information of the Site – Um Aledam</a:t>
            </a:r>
          </a:p>
        </p:txBody>
      </p:sp>
      <p:cxnSp>
        <p:nvCxnSpPr>
          <p:cNvPr id="6" name="Straight Connector 5">
            <a:extLst>
              <a:ext uri="{FF2B5EF4-FFF2-40B4-BE49-F238E27FC236}">
                <a16:creationId xmlns:a16="http://schemas.microsoft.com/office/drawing/2014/main" id="{4E25F489-8697-0452-930D-76BCA1B20279}"/>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12" name="Table 11">
            <a:extLst>
              <a:ext uri="{FF2B5EF4-FFF2-40B4-BE49-F238E27FC236}">
                <a16:creationId xmlns:a16="http://schemas.microsoft.com/office/drawing/2014/main" id="{1206CC87-F176-DCE6-FC62-78334E49B7B0}"/>
              </a:ext>
            </a:extLst>
          </p:cNvPr>
          <p:cNvGraphicFramePr>
            <a:graphicFrameLocks noGrp="1"/>
          </p:cNvGraphicFramePr>
          <p:nvPr>
            <p:extLst>
              <p:ext uri="{D42A27DB-BD31-4B8C-83A1-F6EECF244321}">
                <p14:modId xmlns:p14="http://schemas.microsoft.com/office/powerpoint/2010/main" val="1598375797"/>
              </p:ext>
            </p:extLst>
          </p:nvPr>
        </p:nvGraphicFramePr>
        <p:xfrm>
          <a:off x="2036857" y="1280433"/>
          <a:ext cx="8128000" cy="51540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52888211"/>
                    </a:ext>
                  </a:extLst>
                </a:gridCol>
                <a:gridCol w="4064000">
                  <a:extLst>
                    <a:ext uri="{9D8B030D-6E8A-4147-A177-3AD203B41FA5}">
                      <a16:colId xmlns:a16="http://schemas.microsoft.com/office/drawing/2014/main" val="2078460117"/>
                    </a:ext>
                  </a:extLst>
                </a:gridCol>
              </a:tblGrid>
              <a:tr h="332888">
                <a:tc>
                  <a:txBody>
                    <a:bodyPr/>
                    <a:lstStyle/>
                    <a:p>
                      <a:pPr algn="ctr"/>
                      <a:r>
                        <a:rPr lang="en-GB" sz="1600" dirty="0"/>
                        <a:t>Parameter</a:t>
                      </a:r>
                      <a:endParaRPr lang="en-DE" sz="1600" dirty="0"/>
                    </a:p>
                  </a:txBody>
                  <a:tcPr/>
                </a:tc>
                <a:tc>
                  <a:txBody>
                    <a:bodyPr/>
                    <a:lstStyle/>
                    <a:p>
                      <a:pPr algn="ctr"/>
                      <a:r>
                        <a:rPr lang="en-GB" sz="1600" dirty="0"/>
                        <a:t>Value</a:t>
                      </a:r>
                      <a:endParaRPr lang="en-DE" sz="1600" dirty="0"/>
                    </a:p>
                  </a:txBody>
                  <a:tcPr/>
                </a:tc>
                <a:extLst>
                  <a:ext uri="{0D108BD9-81ED-4DB2-BD59-A6C34878D82A}">
                    <a16:rowId xmlns:a16="http://schemas.microsoft.com/office/drawing/2014/main" val="2619689315"/>
                  </a:ext>
                </a:extLst>
              </a:tr>
              <a:tr h="514463">
                <a:tc>
                  <a:txBody>
                    <a:bodyPr/>
                    <a:lstStyle/>
                    <a:p>
                      <a:r>
                        <a:rPr lang="en-GB" sz="1400" dirty="0"/>
                        <a:t>Location</a:t>
                      </a:r>
                      <a:endParaRPr lang="en-DE" sz="1400" dirty="0"/>
                    </a:p>
                  </a:txBody>
                  <a:tcPr/>
                </a:tc>
                <a:tc>
                  <a:txBody>
                    <a:bodyPr/>
                    <a:lstStyle/>
                    <a:p>
                      <a:r>
                        <a:rPr lang="en-GB" sz="1400" kern="1200" dirty="0">
                          <a:solidFill>
                            <a:schemeClr val="dk1"/>
                          </a:solidFill>
                          <a:latin typeface="+mn-lt"/>
                          <a:ea typeface="+mn-ea"/>
                          <a:cs typeface="+mn-cs"/>
                        </a:rPr>
                        <a:t>Latitude:           </a:t>
                      </a:r>
                      <a:r>
                        <a:rPr lang="en-US" sz="1400" kern="1200" dirty="0">
                          <a:solidFill>
                            <a:schemeClr val="dk1"/>
                          </a:solidFill>
                          <a:latin typeface="+mn-lt"/>
                          <a:ea typeface="+mn-ea"/>
                          <a:cs typeface="+mn-cs"/>
                        </a:rPr>
                        <a:t>34° 41' 48.4" N</a:t>
                      </a:r>
                      <a:endParaRPr lang="en-GB" sz="1400" kern="1200" dirty="0">
                        <a:solidFill>
                          <a:schemeClr val="dk1"/>
                        </a:solidFill>
                        <a:latin typeface="+mn-lt"/>
                        <a:ea typeface="+mn-ea"/>
                        <a:cs typeface="+mn-cs"/>
                      </a:endParaRPr>
                    </a:p>
                    <a:p>
                      <a:r>
                        <a:rPr lang="en-GB" sz="1400" dirty="0"/>
                        <a:t>Longitude:       </a:t>
                      </a:r>
                      <a:r>
                        <a:rPr lang="en-US" sz="1400" kern="1200" dirty="0">
                          <a:solidFill>
                            <a:schemeClr val="dk1"/>
                          </a:solidFill>
                          <a:latin typeface="+mn-lt"/>
                          <a:ea typeface="+mn-ea"/>
                          <a:cs typeface="+mn-cs"/>
                        </a:rPr>
                        <a:t>36° 30' 32.5" E</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356268845"/>
                  </a:ext>
                </a:extLst>
              </a:tr>
              <a:tr h="307189">
                <a:tc>
                  <a:txBody>
                    <a:bodyPr/>
                    <a:lstStyle/>
                    <a:p>
                      <a:r>
                        <a:rPr lang="en-GB" sz="1400" dirty="0"/>
                        <a:t>Average Wind Speed</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9.29 m/s</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2456089954"/>
                  </a:ext>
                </a:extLst>
              </a:tr>
              <a:tr h="307189">
                <a:tc>
                  <a:txBody>
                    <a:bodyPr/>
                    <a:lstStyle/>
                    <a:p>
                      <a:r>
                        <a:rPr lang="en-GB" sz="1400" dirty="0"/>
                        <a:t>Main Wind Direction</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270° (West) (more than 95% of the time)</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1803006865"/>
                  </a:ext>
                </a:extLst>
              </a:tr>
              <a:tr h="307189">
                <a:tc>
                  <a:txBody>
                    <a:bodyPr/>
                    <a:lstStyle/>
                    <a:p>
                      <a:r>
                        <a:rPr lang="en-GB" sz="1400" dirty="0"/>
                        <a:t>Wind Capacity</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824 W/m</a:t>
                      </a:r>
                      <a:r>
                        <a:rPr lang="en-US" sz="1400" kern="1200" baseline="30000" dirty="0">
                          <a:solidFill>
                            <a:schemeClr val="dk1"/>
                          </a:solidFill>
                          <a:latin typeface="+mn-lt"/>
                          <a:ea typeface="+mn-ea"/>
                          <a:cs typeface="+mn-cs"/>
                        </a:rPr>
                        <a:t>2</a:t>
                      </a:r>
                      <a:endParaRPr lang="en-DE" sz="1400" kern="1200" baseline="30000" dirty="0">
                        <a:solidFill>
                          <a:schemeClr val="dk1"/>
                        </a:solidFill>
                        <a:latin typeface="+mn-lt"/>
                        <a:ea typeface="+mn-ea"/>
                        <a:cs typeface="+mn-cs"/>
                      </a:endParaRPr>
                    </a:p>
                  </a:txBody>
                  <a:tcPr/>
                </a:tc>
                <a:extLst>
                  <a:ext uri="{0D108BD9-81ED-4DB2-BD59-A6C34878D82A}">
                    <a16:rowId xmlns:a16="http://schemas.microsoft.com/office/drawing/2014/main" val="1116875566"/>
                  </a:ext>
                </a:extLst>
              </a:tr>
              <a:tr h="307189">
                <a:tc>
                  <a:txBody>
                    <a:bodyPr/>
                    <a:lstStyle/>
                    <a:p>
                      <a:r>
                        <a:rPr lang="en-GB" sz="1400" dirty="0"/>
                        <a:t>Wind Turbine Class (IEC)</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III A</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1351304821"/>
                  </a:ext>
                </a:extLst>
              </a:tr>
              <a:tr h="307189">
                <a:tc>
                  <a:txBody>
                    <a:bodyPr/>
                    <a:lstStyle/>
                    <a:p>
                      <a:r>
                        <a:rPr lang="en-GB" sz="1400" dirty="0"/>
                        <a:t>Grid Connection</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66 kV (or 230 kV), 50 Hz </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3371947393"/>
                  </a:ext>
                </a:extLst>
              </a:tr>
              <a:tr h="307189">
                <a:tc>
                  <a:txBody>
                    <a:bodyPr/>
                    <a:lstStyle/>
                    <a:p>
                      <a:r>
                        <a:rPr lang="en-GB" sz="1400" dirty="0"/>
                        <a:t>Substation</a:t>
                      </a:r>
                      <a:endParaRPr lang="en-DE" sz="1400" dirty="0"/>
                    </a:p>
                  </a:txBody>
                  <a:tcPr/>
                </a:tc>
                <a:tc>
                  <a:txBody>
                    <a:bodyPr/>
                    <a:lstStyle/>
                    <a:p>
                      <a:pPr marL="0" algn="l" defTabSz="914400" rtl="0" eaLnBrk="1" latinLnBrk="0" hangingPunct="1"/>
                      <a:r>
                        <a:rPr lang="en-GB" sz="1400" kern="1200" dirty="0">
                          <a:solidFill>
                            <a:schemeClr val="dk1"/>
                          </a:solidFill>
                          <a:latin typeface="+mn-lt"/>
                          <a:ea typeface="+mn-ea"/>
                          <a:cs typeface="+mn-cs"/>
                        </a:rPr>
                        <a:t>66 kV Substation (approx. 10 km distance)</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4016975993"/>
                  </a:ext>
                </a:extLst>
              </a:tr>
              <a:tr h="307189">
                <a:tc>
                  <a:txBody>
                    <a:bodyPr/>
                    <a:lstStyle/>
                    <a:p>
                      <a:r>
                        <a:rPr lang="en-GB" sz="1400" dirty="0"/>
                        <a:t>Air Temperature</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 20 °C (max. 37 °C, low. 4 °C)</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469515335"/>
                  </a:ext>
                </a:extLst>
              </a:tr>
              <a:tr h="307189">
                <a:tc>
                  <a:txBody>
                    <a:bodyPr/>
                    <a:lstStyle/>
                    <a:p>
                      <a:r>
                        <a:rPr lang="en-GB" sz="1400" dirty="0"/>
                        <a:t>Humidity</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42%</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2410806662"/>
                  </a:ext>
                </a:extLst>
              </a:tr>
              <a:tr h="307189">
                <a:tc>
                  <a:txBody>
                    <a:bodyPr/>
                    <a:lstStyle/>
                    <a:p>
                      <a:r>
                        <a:rPr lang="en-GB" sz="1400" dirty="0"/>
                        <a:t>Air Pressure (Ground level)</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1006 mbar</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1996964120"/>
                  </a:ext>
                </a:extLst>
              </a:tr>
              <a:tr h="307189">
                <a:tc>
                  <a:txBody>
                    <a:bodyPr/>
                    <a:lstStyle/>
                    <a:p>
                      <a:r>
                        <a:rPr lang="en-GB" sz="1400" dirty="0"/>
                        <a:t>Roughness length</a:t>
                      </a:r>
                      <a:endParaRPr lang="en-DE" sz="1400" dirty="0"/>
                    </a:p>
                  </a:txBody>
                  <a:tcPr/>
                </a:tc>
                <a:tc>
                  <a:txBody>
                    <a:bodyPr/>
                    <a:lstStyle/>
                    <a:p>
                      <a:pPr marL="0" algn="l" defTabSz="914400" rtl="0" eaLnBrk="1" latinLnBrk="0" hangingPunct="1"/>
                      <a:r>
                        <a:rPr lang="en-GB" sz="1400" kern="1200" dirty="0">
                          <a:solidFill>
                            <a:schemeClr val="dk1"/>
                          </a:solidFill>
                          <a:latin typeface="+mn-lt"/>
                          <a:ea typeface="+mn-ea"/>
                          <a:cs typeface="+mn-cs"/>
                        </a:rPr>
                        <a:t>0,03</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3177167403"/>
                  </a:ext>
                </a:extLst>
              </a:tr>
              <a:tr h="307189">
                <a:tc>
                  <a:txBody>
                    <a:bodyPr/>
                    <a:lstStyle/>
                    <a:p>
                      <a:r>
                        <a:rPr lang="en-GB" sz="1400" dirty="0"/>
                        <a:t>Orography (Terrain height)</a:t>
                      </a:r>
                      <a:endParaRPr lang="en-DE" sz="1400" dirty="0"/>
                    </a:p>
                  </a:txBody>
                  <a:tcPr/>
                </a:tc>
                <a:tc>
                  <a:txBody>
                    <a:bodyPr/>
                    <a:lstStyle/>
                    <a:p>
                      <a:pPr marL="0" algn="l" defTabSz="914400" rtl="0" eaLnBrk="1" latinLnBrk="0" hangingPunct="1"/>
                      <a:r>
                        <a:rPr lang="en-GB" sz="1400" kern="1200" dirty="0">
                          <a:solidFill>
                            <a:schemeClr val="dk1"/>
                          </a:solidFill>
                          <a:latin typeface="+mn-lt"/>
                          <a:ea typeface="+mn-ea"/>
                          <a:cs typeface="+mn-cs"/>
                        </a:rPr>
                        <a:t>618 m</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3571713918"/>
                  </a:ext>
                </a:extLst>
              </a:tr>
              <a:tr h="307189">
                <a:tc>
                  <a:txBody>
                    <a:bodyPr/>
                    <a:lstStyle/>
                    <a:p>
                      <a:r>
                        <a:rPr lang="en-GB" sz="1400" dirty="0"/>
                        <a:t>Environmental conditions</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Mostly dry, Farmland, Flat Terrain</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1719612226"/>
                  </a:ext>
                </a:extLst>
              </a:tr>
              <a:tr h="307189">
                <a:tc>
                  <a:txBody>
                    <a:bodyPr/>
                    <a:lstStyle/>
                    <a:p>
                      <a:r>
                        <a:rPr lang="en-GB" sz="1400" dirty="0"/>
                        <a:t>Road condition</a:t>
                      </a:r>
                      <a:endParaRPr lang="en-DE" sz="1400" dirty="0"/>
                    </a:p>
                  </a:txBody>
                  <a:tcPr/>
                </a:tc>
                <a:tc>
                  <a:txBody>
                    <a:bodyPr/>
                    <a:lstStyle/>
                    <a:p>
                      <a:pPr marL="0" algn="l" defTabSz="914400" rtl="0" eaLnBrk="1" latinLnBrk="0" hangingPunct="1"/>
                      <a:r>
                        <a:rPr lang="en-US" sz="1400" kern="1200" dirty="0">
                          <a:solidFill>
                            <a:schemeClr val="dk1"/>
                          </a:solidFill>
                          <a:latin typeface="+mn-lt"/>
                          <a:ea typeface="+mn-ea"/>
                          <a:cs typeface="+mn-cs"/>
                        </a:rPr>
                        <a:t>Good (Highway M1)</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3730102940"/>
                  </a:ext>
                </a:extLst>
              </a:tr>
              <a:tr h="307189">
                <a:tc>
                  <a:txBody>
                    <a:bodyPr/>
                    <a:lstStyle/>
                    <a:p>
                      <a:r>
                        <a:rPr lang="en-GB" sz="1400" dirty="0"/>
                        <a:t>Distance to Port</a:t>
                      </a:r>
                      <a:endParaRPr lang="en-DE" sz="1400" dirty="0"/>
                    </a:p>
                  </a:txBody>
                  <a:tcPr/>
                </a:tc>
                <a:tc>
                  <a:txBody>
                    <a:bodyPr/>
                    <a:lstStyle/>
                    <a:p>
                      <a:pPr marL="0" algn="l" defTabSz="914400" rtl="0" eaLnBrk="1" latinLnBrk="0" hangingPunct="1"/>
                      <a:r>
                        <a:rPr lang="en-GB" sz="1400" kern="1200" dirty="0">
                          <a:solidFill>
                            <a:schemeClr val="dk1"/>
                          </a:solidFill>
                          <a:latin typeface="+mn-lt"/>
                          <a:ea typeface="+mn-ea"/>
                          <a:cs typeface="+mn-cs"/>
                        </a:rPr>
                        <a:t>85 km (Tartous Port)</a:t>
                      </a:r>
                      <a:endParaRPr lang="en-DE" sz="1400" kern="1200" dirty="0">
                        <a:solidFill>
                          <a:schemeClr val="dk1"/>
                        </a:solidFill>
                        <a:latin typeface="+mn-lt"/>
                        <a:ea typeface="+mn-ea"/>
                        <a:cs typeface="+mn-cs"/>
                      </a:endParaRPr>
                    </a:p>
                  </a:txBody>
                  <a:tcPr/>
                </a:tc>
                <a:extLst>
                  <a:ext uri="{0D108BD9-81ED-4DB2-BD59-A6C34878D82A}">
                    <a16:rowId xmlns:a16="http://schemas.microsoft.com/office/drawing/2014/main" val="1375569880"/>
                  </a:ext>
                </a:extLst>
              </a:tr>
            </a:tbl>
          </a:graphicData>
        </a:graphic>
      </p:graphicFrame>
      <p:sp>
        <p:nvSpPr>
          <p:cNvPr id="3" name="Slide Number Placeholder 5">
            <a:extLst>
              <a:ext uri="{FF2B5EF4-FFF2-40B4-BE49-F238E27FC236}">
                <a16:creationId xmlns:a16="http://schemas.microsoft.com/office/drawing/2014/main" id="{26659597-9BCC-F5A5-8295-1A501EF6504A}"/>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26</a:t>
            </a:fld>
            <a:endParaRPr lang="en-GB" sz="1400" dirty="0">
              <a:solidFill>
                <a:schemeClr val="bg1"/>
              </a:solidFill>
            </a:endParaRPr>
          </a:p>
        </p:txBody>
      </p:sp>
    </p:spTree>
    <p:extLst>
      <p:ext uri="{BB962C8B-B14F-4D97-AF65-F5344CB8AC3E}">
        <p14:creationId xmlns:p14="http://schemas.microsoft.com/office/powerpoint/2010/main" val="46407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26533BD2-7016-D99B-8D14-5716721F009D}"/>
              </a:ext>
            </a:extLst>
          </p:cNvPr>
          <p:cNvSpPr txBox="1"/>
          <p:nvPr/>
        </p:nvSpPr>
        <p:spPr>
          <a:xfrm>
            <a:off x="342900" y="1593446"/>
            <a:ext cx="11218984" cy="2523768"/>
          </a:xfrm>
          <a:prstGeom prst="rect">
            <a:avLst/>
          </a:prstGeom>
          <a:noFill/>
        </p:spPr>
        <p:txBody>
          <a:bodyPr wrap="square" rtlCol="0">
            <a:spAutoFit/>
          </a:bodyPr>
          <a:lstStyle/>
          <a:p>
            <a:endParaRPr lang="it-IT" dirty="0"/>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Guidelines Used in Syria</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Typical load output sections</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Design situations</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Simulation Workflow</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Needed parameters for the pre-processing </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Coordinate systems and components</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Estimated Loads for Optimus Syria</a:t>
            </a:r>
            <a:r>
              <a:rPr lang="ar-EG" sz="20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based on statistics.</a:t>
            </a:r>
            <a:endParaRPr lang="it-IT" sz="2000" dirty="0">
              <a:latin typeface="Times New Roman" panose="02020603050405020304" pitchFamily="18" charset="0"/>
              <a:cs typeface="Times New Roman" panose="02020603050405020304" pitchFamily="18" charset="0"/>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8" y="1171879"/>
            <a:ext cx="7982574" cy="712728"/>
          </a:xfrm>
        </p:spPr>
        <p:txBody>
          <a:bodyPr>
            <a:normAutofit/>
          </a:bodyPr>
          <a:lstStyle/>
          <a:p>
            <a:r>
              <a:rPr lang="en-US" sz="4400" dirty="0"/>
              <a:t>Agenda</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5B6172E6-27B9-647B-AFE1-C3B1356DDA97}"/>
              </a:ext>
            </a:extLst>
          </p:cNvPr>
          <p:cNvSpPr txBox="1">
            <a:spLocks/>
          </p:cNvSpPr>
          <p:nvPr/>
        </p:nvSpPr>
        <p:spPr>
          <a:xfrm>
            <a:off x="475626" y="412773"/>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t>Load and Dynamic</a:t>
            </a:r>
            <a:endParaRPr lang="en-GB" sz="4000" dirty="0"/>
          </a:p>
        </p:txBody>
      </p:sp>
      <p:sp>
        <p:nvSpPr>
          <p:cNvPr id="4" name="Slide Number Placeholder 5">
            <a:extLst>
              <a:ext uri="{FF2B5EF4-FFF2-40B4-BE49-F238E27FC236}">
                <a16:creationId xmlns:a16="http://schemas.microsoft.com/office/drawing/2014/main" id="{700C87F4-9861-D398-D4C3-2416859D0651}"/>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27</a:t>
            </a:fld>
            <a:endParaRPr lang="en-GB" sz="1400" dirty="0">
              <a:solidFill>
                <a:schemeClr val="bg1"/>
              </a:solidFill>
            </a:endParaRPr>
          </a:p>
        </p:txBody>
      </p:sp>
    </p:spTree>
    <p:extLst>
      <p:ext uri="{BB962C8B-B14F-4D97-AF65-F5344CB8AC3E}">
        <p14:creationId xmlns:p14="http://schemas.microsoft.com/office/powerpoint/2010/main" val="3136830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89F78-D4B2-122C-B517-042D4A613C1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C168D38-3211-F511-112D-FE586024237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8E76CC60-91D3-AE89-7F66-534FF4539E5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50E7802A-0A46-E68D-AE8C-DDEE815B56B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1B8676DE-4D58-1579-23D9-A13FD62D3D7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081C68D-A10F-787B-9D27-64DAD93096E5}"/>
              </a:ext>
            </a:extLst>
          </p:cNvPr>
          <p:cNvSpPr>
            <a:spLocks noGrp="1"/>
          </p:cNvSpPr>
          <p:nvPr>
            <p:ph type="title"/>
          </p:nvPr>
        </p:nvSpPr>
        <p:spPr>
          <a:xfrm>
            <a:off x="484417" y="502853"/>
            <a:ext cx="7556647" cy="712728"/>
          </a:xfrm>
        </p:spPr>
        <p:txBody>
          <a:bodyPr>
            <a:normAutofit/>
          </a:bodyPr>
          <a:lstStyle/>
          <a:p>
            <a:r>
              <a:rPr lang="en-US" dirty="0"/>
              <a:t>Typical load output sections</a:t>
            </a:r>
            <a:endParaRPr lang="de-DE" dirty="0"/>
          </a:p>
        </p:txBody>
      </p:sp>
      <p:cxnSp>
        <p:nvCxnSpPr>
          <p:cNvPr id="6" name="Straight Connector 5">
            <a:extLst>
              <a:ext uri="{FF2B5EF4-FFF2-40B4-BE49-F238E27FC236}">
                <a16:creationId xmlns:a16="http://schemas.microsoft.com/office/drawing/2014/main" id="{62D8F5F6-2A94-2070-8484-DE98272B3979}"/>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D0DF3CF-4A39-0E64-B433-816E30BACBB2}"/>
              </a:ext>
            </a:extLst>
          </p:cNvPr>
          <p:cNvSpPr txBox="1"/>
          <p:nvPr/>
        </p:nvSpPr>
        <p:spPr>
          <a:xfrm>
            <a:off x="2675080" y="4814448"/>
            <a:ext cx="51874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Load Output Sections Representation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Source : </a:t>
            </a:r>
            <a:r>
              <a:rPr kumimoji="0" lang="en-GB" sz="14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Load Reports of the previous OPTIMUS projects </a:t>
            </a:r>
          </a:p>
        </p:txBody>
      </p:sp>
      <p:pic>
        <p:nvPicPr>
          <p:cNvPr id="15" name="Content Placeholder 4">
            <a:extLst>
              <a:ext uri="{FF2B5EF4-FFF2-40B4-BE49-F238E27FC236}">
                <a16:creationId xmlns:a16="http://schemas.microsoft.com/office/drawing/2014/main" id="{7378632D-47B9-4C59-B724-6954D39B82EE}"/>
              </a:ext>
            </a:extLst>
          </p:cNvPr>
          <p:cNvPicPr>
            <a:picLocks noGrp="1" noChangeAspect="1"/>
          </p:cNvPicPr>
          <p:nvPr>
            <p:ph idx="1"/>
          </p:nvPr>
        </p:nvPicPr>
        <p:blipFill>
          <a:blip r:embed="rId2"/>
          <a:stretch>
            <a:fillRect/>
          </a:stretch>
        </p:blipFill>
        <p:spPr>
          <a:xfrm>
            <a:off x="2675080" y="1441266"/>
            <a:ext cx="6554624" cy="3332163"/>
          </a:xfrm>
        </p:spPr>
      </p:pic>
      <p:sp>
        <p:nvSpPr>
          <p:cNvPr id="4" name="Slide Number Placeholder 5">
            <a:extLst>
              <a:ext uri="{FF2B5EF4-FFF2-40B4-BE49-F238E27FC236}">
                <a16:creationId xmlns:a16="http://schemas.microsoft.com/office/drawing/2014/main" id="{845C029F-EAE4-86D0-A921-A475C2C2B065}"/>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28</a:t>
            </a:fld>
            <a:endParaRPr lang="en-GB" sz="1400" dirty="0">
              <a:solidFill>
                <a:schemeClr val="bg1"/>
              </a:solidFill>
            </a:endParaRPr>
          </a:p>
        </p:txBody>
      </p:sp>
    </p:spTree>
    <p:extLst>
      <p:ext uri="{BB962C8B-B14F-4D97-AF65-F5344CB8AC3E}">
        <p14:creationId xmlns:p14="http://schemas.microsoft.com/office/powerpoint/2010/main" val="1454698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26533BD2-7016-D99B-8D14-5716721F009D}"/>
              </a:ext>
            </a:extLst>
          </p:cNvPr>
          <p:cNvSpPr txBox="1"/>
          <p:nvPr/>
        </p:nvSpPr>
        <p:spPr>
          <a:xfrm>
            <a:off x="342901" y="1465091"/>
            <a:ext cx="9885182"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Power production (DLC 1.X)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Power production + occurrence of fault (DLC 2.X)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 up (DLC 3.X)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Normal shutdown(DLC 4.X)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Emergency stop (DLC 5.1)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Parked: Standing still or idling (DLC 6.X)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Parked and fault conditions (DLC 7.X)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Transport, installation, maintenance and repair (DLC 8.X)</a:t>
            </a: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8" y="502853"/>
            <a:ext cx="7982574" cy="712728"/>
          </a:xfrm>
        </p:spPr>
        <p:txBody>
          <a:bodyPr>
            <a:normAutofit/>
          </a:bodyPr>
          <a:lstStyle/>
          <a:p>
            <a:r>
              <a:rPr lang="en-US" dirty="0"/>
              <a:t>Design situations</a:t>
            </a: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74331E1-206C-424A-9BE7-BCDDAA599B55}"/>
              </a:ext>
            </a:extLst>
          </p:cNvPr>
          <p:cNvSpPr txBox="1"/>
          <p:nvPr/>
        </p:nvSpPr>
        <p:spPr>
          <a:xfrm>
            <a:off x="342901" y="4115257"/>
            <a:ext cx="72173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Source :</a:t>
            </a:r>
            <a:r>
              <a:rPr kumimoji="0" lang="en-GB"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Loads and site conditions for wind turbines, DNVGL-ST-437,Edition November 2016</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sp>
        <p:nvSpPr>
          <p:cNvPr id="3" name="Slide Number Placeholder 5">
            <a:extLst>
              <a:ext uri="{FF2B5EF4-FFF2-40B4-BE49-F238E27FC236}">
                <a16:creationId xmlns:a16="http://schemas.microsoft.com/office/drawing/2014/main" id="{F3E3B878-1B6A-C6B0-5AD0-7F38BC82BE4E}"/>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29</a:t>
            </a:fld>
            <a:endParaRPr lang="en-GB" sz="1400" dirty="0">
              <a:solidFill>
                <a:schemeClr val="bg1"/>
              </a:solidFill>
            </a:endParaRPr>
          </a:p>
        </p:txBody>
      </p:sp>
    </p:spTree>
    <p:extLst>
      <p:ext uri="{BB962C8B-B14F-4D97-AF65-F5344CB8AC3E}">
        <p14:creationId xmlns:p14="http://schemas.microsoft.com/office/powerpoint/2010/main" val="4191481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8AE25-BBC6-C946-5E70-529043B1AE78}"/>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7E7A797C-A544-87A0-FB1E-010CB87735E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119219DA-5A9F-0254-A0A8-FC3F81209FA0}"/>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F7BE1235-2028-F359-1A4A-29ED7CE09AC1}"/>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0322FF5-5D84-C9B6-0B95-4C0A7112D9E8}"/>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594749B1-31DF-D04D-B52C-7F91D5106853}"/>
              </a:ext>
            </a:extLst>
          </p:cNvPr>
          <p:cNvSpPr>
            <a:spLocks noGrp="1"/>
          </p:cNvSpPr>
          <p:nvPr>
            <p:ph type="title"/>
          </p:nvPr>
        </p:nvSpPr>
        <p:spPr>
          <a:xfrm>
            <a:off x="484416" y="502853"/>
            <a:ext cx="9916884" cy="712728"/>
          </a:xfrm>
        </p:spPr>
        <p:txBody>
          <a:bodyPr>
            <a:normAutofit/>
          </a:bodyPr>
          <a:lstStyle/>
          <a:p>
            <a:r>
              <a:rPr lang="de-DE" dirty="0">
                <a:latin typeface="Times New Roman" panose="02020603050405020304" pitchFamily="18" charset="0"/>
                <a:cs typeface="Times New Roman" panose="02020603050405020304" pitchFamily="18" charset="0"/>
              </a:rPr>
              <a:t>1. Introduction</a:t>
            </a:r>
          </a:p>
        </p:txBody>
      </p:sp>
      <p:sp>
        <p:nvSpPr>
          <p:cNvPr id="3" name="Slide Number Placeholder 5">
            <a:extLst>
              <a:ext uri="{FF2B5EF4-FFF2-40B4-BE49-F238E27FC236}">
                <a16:creationId xmlns:a16="http://schemas.microsoft.com/office/drawing/2014/main" id="{83283F53-EC08-F408-BC82-183DEC84AD60}"/>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4C3D67A6-9811-DA73-7D0F-3F2E1FC2654A}"/>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B526472-93BA-9748-1295-57BCAC685D96}"/>
              </a:ext>
            </a:extLst>
          </p:cNvPr>
          <p:cNvSpPr txBox="1"/>
          <p:nvPr/>
        </p:nvSpPr>
        <p:spPr>
          <a:xfrm>
            <a:off x="486825" y="1217212"/>
            <a:ext cx="11221252"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GB" dirty="0"/>
          </a:p>
        </p:txBody>
      </p:sp>
      <p:sp>
        <p:nvSpPr>
          <p:cNvPr id="4" name="TextBox 12">
            <a:extLst>
              <a:ext uri="{FF2B5EF4-FFF2-40B4-BE49-F238E27FC236}">
                <a16:creationId xmlns:a16="http://schemas.microsoft.com/office/drawing/2014/main" id="{12FF47B8-93D5-AD0B-0E93-6AF1299AE5C6}"/>
              </a:ext>
            </a:extLst>
          </p:cNvPr>
          <p:cNvSpPr txBox="1"/>
          <p:nvPr/>
        </p:nvSpPr>
        <p:spPr>
          <a:xfrm>
            <a:off x="486825" y="1217212"/>
            <a:ext cx="11221252" cy="4893647"/>
          </a:xfrm>
          <a:prstGeom prst="rect">
            <a:avLst/>
          </a:prstGeom>
          <a:noFill/>
        </p:spPr>
        <p:txBody>
          <a:bodyPr wrap="square" lIns="91440" tIns="45720" rIns="91440" bIns="45720" rtlCol="0" anchor="t">
            <a:spAutoFit/>
          </a:bodyPr>
          <a:lstStyle/>
          <a:p>
            <a:r>
              <a:rPr lang="en-US" sz="2000" b="1" dirty="0">
                <a:latin typeface="Times New Roman" panose="02020603050405020304" pitchFamily="18" charset="0"/>
                <a:cs typeface="Times New Roman" panose="02020603050405020304" pitchFamily="18" charset="0"/>
              </a:rPr>
              <a:t>The Optimus Syria project is an interdisciplinary academic–industrial initiative  </a:t>
            </a:r>
          </a:p>
          <a:p>
            <a:r>
              <a:rPr lang="en-US" sz="2000" b="1" dirty="0">
                <a:latin typeface="Times New Roman" panose="02020603050405020304" pitchFamily="18" charset="0"/>
                <a:cs typeface="Times New Roman" panose="02020603050405020304" pitchFamily="18" charset="0"/>
              </a:rPr>
              <a:t>focused on the design of a complete wind energy converter (WEC) for the Syrian market.  </a:t>
            </a:r>
          </a:p>
          <a:p>
            <a:endParaRPr lang="en-US" sz="20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combines technical, economic, and environmental aspects to deliver a feasible  </a:t>
            </a:r>
          </a:p>
          <a:p>
            <a:r>
              <a:rPr lang="en-US" dirty="0">
                <a:latin typeface="Times New Roman" panose="02020603050405020304" pitchFamily="18" charset="0"/>
                <a:cs typeface="Times New Roman" panose="02020603050405020304" pitchFamily="18" charset="0"/>
              </a:rPr>
              <a:t>onshore wind turbine optimized for real deployment under local constraints.</a:t>
            </a:r>
          </a:p>
          <a:p>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Why a wind Turbine for Syria?</a:t>
            </a:r>
          </a:p>
          <a:p>
            <a:endParaRPr lang="en-US" dirty="0">
              <a:latin typeface="Times New Roman" panose="02020603050405020304" pitchFamily="18" charset="0"/>
              <a:cs typeface="Times New Roman" panose="02020603050405020304" pitchFamily="18" charset="0"/>
            </a:endParaRPr>
          </a:p>
          <a:p>
            <a:pPr marL="400050" indent="-400050">
              <a:buFont typeface="+mj-lt"/>
              <a:buAutoNum type="romanLcPeriod"/>
            </a:pPr>
            <a:r>
              <a:rPr lang="en-US" sz="1800" dirty="0">
                <a:latin typeface="Times New Roman" panose="02020603050405020304" pitchFamily="18" charset="0"/>
                <a:cs typeface="Times New Roman" panose="02020603050405020304" pitchFamily="18" charset="0"/>
              </a:rPr>
              <a:t>Syria continues to face an energy crisis due to war-related infrastructure damage  </a:t>
            </a:r>
          </a:p>
          <a:p>
            <a:pPr marL="400050" indent="-400050">
              <a:buFont typeface="+mj-lt"/>
              <a:buAutoNum type="romanLcPeriod"/>
            </a:pPr>
            <a:r>
              <a:rPr lang="en-US" sz="1800" dirty="0">
                <a:latin typeface="Times New Roman" panose="02020603050405020304" pitchFamily="18" charset="0"/>
                <a:cs typeface="Times New Roman" panose="02020603050405020304" pitchFamily="18" charset="0"/>
              </a:rPr>
              <a:t>The national grid suffers from instability, weak regions, and high dependency on fossil fuels  </a:t>
            </a:r>
          </a:p>
          <a:p>
            <a:pPr marL="400050" indent="-400050">
              <a:buFont typeface="+mj-lt"/>
              <a:buAutoNum type="romanLcPeriod"/>
            </a:pPr>
            <a:r>
              <a:rPr lang="en-US" sz="1800" dirty="0">
                <a:latin typeface="Times New Roman" panose="02020603050405020304" pitchFamily="18" charset="0"/>
                <a:cs typeface="Times New Roman" panose="02020603050405020304" pitchFamily="18" charset="0"/>
              </a:rPr>
              <a:t>Wind energy is a cost-efficient and scalable solution with good potential in central and western Syria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This project aims to design a turbine that can realistically be built, transported,  </a:t>
            </a:r>
          </a:p>
          <a:p>
            <a:r>
              <a:rPr lang="en-US" sz="1800" dirty="0">
                <a:latin typeface="Times New Roman" panose="02020603050405020304" pitchFamily="18" charset="0"/>
                <a:cs typeface="Times New Roman" panose="02020603050405020304" pitchFamily="18" charset="0"/>
              </a:rPr>
              <a:t>and operated in the Syrian environment , even with limited grid and transport infrastructure.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69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89F78-D4B2-122C-B517-042D4A613C1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C168D38-3211-F511-112D-FE586024237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8E76CC60-91D3-AE89-7F66-534FF4539E5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50E7802A-0A46-E68D-AE8C-DDEE815B56B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1B8676DE-4D58-1579-23D9-A13FD62D3D7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3081C68D-A10F-787B-9D27-64DAD93096E5}"/>
              </a:ext>
            </a:extLst>
          </p:cNvPr>
          <p:cNvSpPr>
            <a:spLocks noGrp="1"/>
          </p:cNvSpPr>
          <p:nvPr>
            <p:ph type="title"/>
          </p:nvPr>
        </p:nvSpPr>
        <p:spPr>
          <a:xfrm>
            <a:off x="484417" y="502853"/>
            <a:ext cx="7556647" cy="712728"/>
          </a:xfrm>
        </p:spPr>
        <p:txBody>
          <a:bodyPr>
            <a:normAutofit/>
          </a:bodyPr>
          <a:lstStyle/>
          <a:p>
            <a:r>
              <a:rPr lang="en-US" dirty="0"/>
              <a:t>Simulation Workflow </a:t>
            </a:r>
            <a:r>
              <a:rPr lang="en-US" dirty="0" err="1"/>
              <a:t>OpenFAST</a:t>
            </a:r>
            <a:endParaRPr lang="de-DE" dirty="0"/>
          </a:p>
        </p:txBody>
      </p:sp>
      <p:cxnSp>
        <p:nvCxnSpPr>
          <p:cNvPr id="6" name="Straight Connector 5">
            <a:extLst>
              <a:ext uri="{FF2B5EF4-FFF2-40B4-BE49-F238E27FC236}">
                <a16:creationId xmlns:a16="http://schemas.microsoft.com/office/drawing/2014/main" id="{62D8F5F6-2A94-2070-8484-DE98272B3979}"/>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D0DF3CF-4A39-0E64-B433-816E30BACBB2}"/>
              </a:ext>
            </a:extLst>
          </p:cNvPr>
          <p:cNvSpPr txBox="1"/>
          <p:nvPr/>
        </p:nvSpPr>
        <p:spPr>
          <a:xfrm>
            <a:off x="2656226" y="5101057"/>
            <a:ext cx="607299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Simulation Workflow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Source : </a:t>
            </a:r>
            <a:r>
              <a:rPr kumimoji="0" lang="en-GB" sz="1400" b="0"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Load Reports of the previous OPTIMUS projects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3" name="Content Placeholder 4">
            <a:extLst>
              <a:ext uri="{FF2B5EF4-FFF2-40B4-BE49-F238E27FC236}">
                <a16:creationId xmlns:a16="http://schemas.microsoft.com/office/drawing/2014/main" id="{8C184FEA-2C0B-4703-AE67-6ABD5C86477A}"/>
              </a:ext>
            </a:extLst>
          </p:cNvPr>
          <p:cNvPicPr>
            <a:picLocks noChangeAspect="1"/>
          </p:cNvPicPr>
          <p:nvPr/>
        </p:nvPicPr>
        <p:blipFill>
          <a:blip r:embed="rId2"/>
          <a:stretch>
            <a:fillRect/>
          </a:stretch>
        </p:blipFill>
        <p:spPr>
          <a:xfrm>
            <a:off x="2509810" y="1499009"/>
            <a:ext cx="7168199" cy="3518336"/>
          </a:xfrm>
          <a:prstGeom prst="rect">
            <a:avLst/>
          </a:prstGeom>
        </p:spPr>
      </p:pic>
      <p:sp>
        <p:nvSpPr>
          <p:cNvPr id="4" name="Slide Number Placeholder 5">
            <a:extLst>
              <a:ext uri="{FF2B5EF4-FFF2-40B4-BE49-F238E27FC236}">
                <a16:creationId xmlns:a16="http://schemas.microsoft.com/office/drawing/2014/main" id="{25BDEB29-40DD-6C8A-FA5C-926F44852532}"/>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30</a:t>
            </a:fld>
            <a:endParaRPr lang="en-GB" sz="1400" dirty="0">
              <a:solidFill>
                <a:schemeClr val="bg1"/>
              </a:solidFill>
            </a:endParaRPr>
          </a:p>
        </p:txBody>
      </p:sp>
    </p:spTree>
    <p:extLst>
      <p:ext uri="{BB962C8B-B14F-4D97-AF65-F5344CB8AC3E}">
        <p14:creationId xmlns:p14="http://schemas.microsoft.com/office/powerpoint/2010/main" val="164654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9234617" cy="712728"/>
          </a:xfrm>
        </p:spPr>
        <p:txBody>
          <a:bodyPr>
            <a:normAutofit fontScale="90000"/>
          </a:bodyPr>
          <a:lstStyle/>
          <a:p>
            <a:r>
              <a:rPr lang="en-GB" dirty="0"/>
              <a:t>Needed parameters for the pre-processing</a:t>
            </a: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5CF1EAF4-4659-459C-81BC-FD700D53FBE6}"/>
              </a:ext>
            </a:extLst>
          </p:cNvPr>
          <p:cNvSpPr>
            <a:spLocks noGrp="1"/>
          </p:cNvSpPr>
          <p:nvPr>
            <p:ph sz="half" idx="1"/>
          </p:nvPr>
        </p:nvSpPr>
        <p:spPr>
          <a:xfrm>
            <a:off x="7608565" y="1521530"/>
            <a:ext cx="3452568" cy="4708525"/>
          </a:xfrm>
        </p:spPr>
        <p:txBody>
          <a:bodyPr anchor="t">
            <a:normAutofit/>
          </a:bodyPr>
          <a:lstStyle/>
          <a:p>
            <a:pPr marL="0" indent="0">
              <a:buNone/>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RNA Masses and inertias</a:t>
            </a:r>
          </a:p>
          <a:p>
            <a:pPr lvl="1"/>
            <a:r>
              <a:rPr lang="en-US" sz="1600" dirty="0">
                <a:latin typeface="Times New Roman" panose="02020603050405020304" pitchFamily="18" charset="0"/>
                <a:cs typeface="Times New Roman" panose="02020603050405020304" pitchFamily="18" charset="0"/>
              </a:rPr>
              <a:t>Yaw bearing </a:t>
            </a:r>
          </a:p>
          <a:p>
            <a:pPr lvl="1">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Rotor Hub </a:t>
            </a:r>
          </a:p>
          <a:p>
            <a:pPr lvl="1">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Nacelle inertia about yaw axis</a:t>
            </a:r>
          </a:p>
          <a:p>
            <a:pPr lvl="1"/>
            <a:r>
              <a:rPr lang="en-US" sz="1600" dirty="0">
                <a:latin typeface="Times New Roman" panose="02020603050405020304" pitchFamily="18" charset="0"/>
                <a:cs typeface="Times New Roman" panose="02020603050405020304" pitchFamily="18" charset="0"/>
              </a:rPr>
              <a:t>Generator</a:t>
            </a:r>
          </a:p>
          <a:p>
            <a:pPr marL="457200" lvl="1" indent="0">
              <a:buNone/>
            </a:pPr>
            <a:endParaRPr lang="en-US" sz="1600" dirty="0">
              <a:latin typeface="Times New Roman" panose="02020603050405020304" pitchFamily="18" charset="0"/>
              <a:cs typeface="Times New Roman" panose="02020603050405020304" pitchFamily="18" charset="0"/>
            </a:endParaRPr>
          </a:p>
          <a:p>
            <a:pPr marL="57150" indent="0">
              <a:buNone/>
            </a:pPr>
            <a:r>
              <a:rPr lang="en-GB" sz="2400" dirty="0">
                <a:latin typeface="Times New Roman" panose="02020603050405020304" pitchFamily="18" charset="0"/>
                <a:cs typeface="Times New Roman" panose="02020603050405020304" pitchFamily="18" charset="0"/>
              </a:rPr>
              <a:t>Control: </a:t>
            </a:r>
          </a:p>
          <a:p>
            <a:pPr lvl="1">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Pitch control gain values. </a:t>
            </a:r>
          </a:p>
          <a:p>
            <a:pPr lvl="1">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 Generator torque control settings. </a:t>
            </a:r>
          </a:p>
          <a:p>
            <a:pPr lvl="1">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 Set points for turbine operating conditions </a:t>
            </a:r>
          </a:p>
          <a:p>
            <a:pPr lvl="1">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 Yaw control settings</a:t>
            </a:r>
            <a:endParaRPr lang="en-US" sz="2000" dirty="0">
              <a:latin typeface="Times New Roman" panose="02020603050405020304" pitchFamily="18" charset="0"/>
              <a:cs typeface="Times New Roman" panose="02020603050405020304" pitchFamily="18" charset="0"/>
            </a:endParaRPr>
          </a:p>
        </p:txBody>
      </p:sp>
      <p:sp>
        <p:nvSpPr>
          <p:cNvPr id="13" name="Content Placeholder 3">
            <a:extLst>
              <a:ext uri="{FF2B5EF4-FFF2-40B4-BE49-F238E27FC236}">
                <a16:creationId xmlns:a16="http://schemas.microsoft.com/office/drawing/2014/main" id="{8774CFF4-2F6E-42FD-A7ED-7083844BB1AB}"/>
              </a:ext>
            </a:extLst>
          </p:cNvPr>
          <p:cNvSpPr txBox="1">
            <a:spLocks/>
          </p:cNvSpPr>
          <p:nvPr/>
        </p:nvSpPr>
        <p:spPr>
          <a:xfrm>
            <a:off x="2973714" y="1499009"/>
            <a:ext cx="4162377" cy="45509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Rotor blades: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Mass per unit length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Bending stiffness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Torsional stiffness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Natural frequencies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Material properties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Lift coefficient (Cl) and Drag coefficient (Cd) as functions of the angle of attack (</a:t>
            </a:r>
            <a:r>
              <a:rPr kumimoji="0" lang="en-GB"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AoA</a:t>
            </a: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Blade twist and chord distribution along the blade.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Tip loss and hub loss correction factors</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 name="Content Placeholder 2">
            <a:extLst>
              <a:ext uri="{FF2B5EF4-FFF2-40B4-BE49-F238E27FC236}">
                <a16:creationId xmlns:a16="http://schemas.microsoft.com/office/drawing/2014/main" id="{65392D8C-A1AE-4E2D-A6C0-63493C37A27D}"/>
              </a:ext>
            </a:extLst>
          </p:cNvPr>
          <p:cNvSpPr txBox="1">
            <a:spLocks/>
          </p:cNvSpPr>
          <p:nvPr/>
        </p:nvSpPr>
        <p:spPr>
          <a:xfrm>
            <a:off x="270617" y="1519571"/>
            <a:ext cx="2557424" cy="4708525"/>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Site assessment:</a:t>
            </a:r>
            <a:endParaRPr kumimoji="0" lang="en-GB" sz="3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Wind speed </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Wind direction </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Air density</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Turbulence</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Wind shear</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Annual distribution</a:t>
            </a:r>
          </a:p>
          <a:p>
            <a:pPr marL="5715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715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Tower: </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Tower height </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Mass distribution </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Stiffness </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Natural frequencies</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Slide Number Placeholder 5">
            <a:extLst>
              <a:ext uri="{FF2B5EF4-FFF2-40B4-BE49-F238E27FC236}">
                <a16:creationId xmlns:a16="http://schemas.microsoft.com/office/drawing/2014/main" id="{8DC5F81B-FC43-D7FC-6D74-55062FEAA942}"/>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31</a:t>
            </a:fld>
            <a:endParaRPr lang="en-GB" sz="1400" dirty="0">
              <a:solidFill>
                <a:schemeClr val="bg1"/>
              </a:solidFill>
            </a:endParaRPr>
          </a:p>
        </p:txBody>
      </p:sp>
    </p:spTree>
    <p:extLst>
      <p:ext uri="{BB962C8B-B14F-4D97-AF65-F5344CB8AC3E}">
        <p14:creationId xmlns:p14="http://schemas.microsoft.com/office/powerpoint/2010/main" val="2478551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9234617" cy="712728"/>
          </a:xfrm>
        </p:spPr>
        <p:txBody>
          <a:bodyPr>
            <a:normAutofit/>
          </a:bodyPr>
          <a:lstStyle/>
          <a:p>
            <a:r>
              <a:rPr lang="en-US" dirty="0"/>
              <a:t>Coordinate systems and components</a:t>
            </a: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15" name="Table 4">
            <a:extLst>
              <a:ext uri="{FF2B5EF4-FFF2-40B4-BE49-F238E27FC236}">
                <a16:creationId xmlns:a16="http://schemas.microsoft.com/office/drawing/2014/main" id="{BB2B1970-3A82-44DB-AD7C-CD0A8B867077}"/>
              </a:ext>
            </a:extLst>
          </p:cNvPr>
          <p:cNvGraphicFramePr>
            <a:graphicFrameLocks noGrp="1"/>
          </p:cNvGraphicFramePr>
          <p:nvPr>
            <p:ph idx="1"/>
          </p:nvPr>
        </p:nvGraphicFramePr>
        <p:xfrm>
          <a:off x="2177254" y="1612324"/>
          <a:ext cx="7837492" cy="4073797"/>
        </p:xfrm>
        <a:graphic>
          <a:graphicData uri="http://schemas.openxmlformats.org/drawingml/2006/table">
            <a:tbl>
              <a:tblPr firstRow="1" bandRow="1">
                <a:tableStyleId>{5C22544A-7EE6-4342-B048-85BDC9FD1C3A}</a:tableStyleId>
              </a:tblPr>
              <a:tblGrid>
                <a:gridCol w="3918746">
                  <a:extLst>
                    <a:ext uri="{9D8B030D-6E8A-4147-A177-3AD203B41FA5}">
                      <a16:colId xmlns:a16="http://schemas.microsoft.com/office/drawing/2014/main" val="3296843138"/>
                    </a:ext>
                  </a:extLst>
                </a:gridCol>
                <a:gridCol w="3918746">
                  <a:extLst>
                    <a:ext uri="{9D8B030D-6E8A-4147-A177-3AD203B41FA5}">
                      <a16:colId xmlns:a16="http://schemas.microsoft.com/office/drawing/2014/main" val="2569275695"/>
                    </a:ext>
                  </a:extLst>
                </a:gridCol>
              </a:tblGrid>
              <a:tr h="392331">
                <a:tc>
                  <a:txBody>
                    <a:bodyPr/>
                    <a:lstStyle/>
                    <a:p>
                      <a:r>
                        <a:rPr lang="en-US" sz="1800" dirty="0">
                          <a:latin typeface="Times New Roman" panose="02020603050405020304" pitchFamily="18" charset="0"/>
                          <a:cs typeface="Times New Roman" panose="02020603050405020304" pitchFamily="18" charset="0"/>
                        </a:rPr>
                        <a:t>Coordinate system</a:t>
                      </a:r>
                    </a:p>
                  </a:txBody>
                  <a:tcPr marL="85603" marR="85603"/>
                </a:tc>
                <a:tc>
                  <a:txBody>
                    <a:bodyPr/>
                    <a:lstStyle/>
                    <a:p>
                      <a:r>
                        <a:rPr lang="en-US" sz="1800" dirty="0">
                          <a:latin typeface="Times New Roman" panose="02020603050405020304" pitchFamily="18" charset="0"/>
                          <a:cs typeface="Times New Roman" panose="02020603050405020304" pitchFamily="18" charset="0"/>
                        </a:rPr>
                        <a:t>Affected components</a:t>
                      </a:r>
                    </a:p>
                  </a:txBody>
                  <a:tcPr marL="85603" marR="85603"/>
                </a:tc>
                <a:extLst>
                  <a:ext uri="{0D108BD9-81ED-4DB2-BD59-A6C34878D82A}">
                    <a16:rowId xmlns:a16="http://schemas.microsoft.com/office/drawing/2014/main" val="3965682601"/>
                  </a:ext>
                </a:extLst>
              </a:tr>
              <a:tr h="677175">
                <a:tc>
                  <a:txBody>
                    <a:bodyPr/>
                    <a:lstStyle/>
                    <a:p>
                      <a:r>
                        <a:rPr lang="en-US" sz="1800" dirty="0">
                          <a:latin typeface="Times New Roman" panose="02020603050405020304" pitchFamily="18" charset="0"/>
                          <a:cs typeface="Times New Roman" panose="02020603050405020304" pitchFamily="18" charset="0"/>
                        </a:rPr>
                        <a:t>Blade coordinate system</a:t>
                      </a:r>
                    </a:p>
                  </a:txBody>
                  <a:tcPr marL="85603" marR="85603"/>
                </a:tc>
                <a:tc>
                  <a:txBody>
                    <a:bodyPr/>
                    <a:lstStyle/>
                    <a:p>
                      <a:r>
                        <a:rPr lang="sv-SE" sz="1800" dirty="0">
                          <a:latin typeface="Times New Roman" panose="02020603050405020304" pitchFamily="18" charset="0"/>
                          <a:cs typeface="Times New Roman" panose="02020603050405020304" pitchFamily="18" charset="0"/>
                        </a:rPr>
                        <a:t>Rotor blade </a:t>
                      </a:r>
                    </a:p>
                    <a:p>
                      <a:r>
                        <a:rPr lang="sv-SE" sz="1800" dirty="0">
                          <a:latin typeface="Times New Roman" panose="02020603050405020304" pitchFamily="18" charset="0"/>
                          <a:cs typeface="Times New Roman" panose="02020603050405020304" pitchFamily="18" charset="0"/>
                        </a:rPr>
                        <a:t>Rotor hub, Pitch system</a:t>
                      </a:r>
                      <a:endParaRPr lang="en-US" sz="1800" dirty="0">
                        <a:latin typeface="Times New Roman" panose="02020603050405020304" pitchFamily="18" charset="0"/>
                        <a:cs typeface="Times New Roman" panose="02020603050405020304" pitchFamily="18" charset="0"/>
                      </a:endParaRPr>
                    </a:p>
                  </a:txBody>
                  <a:tcPr marL="85603" marR="85603"/>
                </a:tc>
                <a:extLst>
                  <a:ext uri="{0D108BD9-81ED-4DB2-BD59-A6C34878D82A}">
                    <a16:rowId xmlns:a16="http://schemas.microsoft.com/office/drawing/2014/main" val="1009890293"/>
                  </a:ext>
                </a:extLst>
              </a:tr>
              <a:tr h="392331">
                <a:tc>
                  <a:txBody>
                    <a:bodyPr/>
                    <a:lstStyle/>
                    <a:p>
                      <a:r>
                        <a:rPr lang="en-US" sz="1800" dirty="0">
                          <a:latin typeface="Times New Roman" panose="02020603050405020304" pitchFamily="18" charset="0"/>
                          <a:cs typeface="Times New Roman" panose="02020603050405020304" pitchFamily="18" charset="0"/>
                        </a:rPr>
                        <a:t>Chord coordinate system</a:t>
                      </a:r>
                    </a:p>
                  </a:txBody>
                  <a:tcPr marL="85603" marR="85603"/>
                </a:tc>
                <a:tc>
                  <a:txBody>
                    <a:bodyPr/>
                    <a:lstStyle/>
                    <a:p>
                      <a:r>
                        <a:rPr lang="en-US" sz="1800" dirty="0">
                          <a:latin typeface="Times New Roman" panose="02020603050405020304" pitchFamily="18" charset="0"/>
                          <a:cs typeface="Times New Roman" panose="02020603050405020304" pitchFamily="18" charset="0"/>
                        </a:rPr>
                        <a:t>Rotor blade</a:t>
                      </a:r>
                    </a:p>
                  </a:txBody>
                  <a:tcPr marL="85603" marR="85603"/>
                </a:tc>
                <a:extLst>
                  <a:ext uri="{0D108BD9-81ED-4DB2-BD59-A6C34878D82A}">
                    <a16:rowId xmlns:a16="http://schemas.microsoft.com/office/drawing/2014/main" val="1250705840"/>
                  </a:ext>
                </a:extLst>
              </a:tr>
              <a:tr h="1257610">
                <a:tc>
                  <a:txBody>
                    <a:bodyPr/>
                    <a:lstStyle/>
                    <a:p>
                      <a:r>
                        <a:rPr lang="en-US" sz="1800" dirty="0">
                          <a:latin typeface="Times New Roman" panose="02020603050405020304" pitchFamily="18" charset="0"/>
                          <a:cs typeface="Times New Roman" panose="02020603050405020304" pitchFamily="18" charset="0"/>
                        </a:rPr>
                        <a:t>Hub coordinate system</a:t>
                      </a:r>
                    </a:p>
                  </a:txBody>
                  <a:tcPr marL="85603" marR="85603"/>
                </a:tc>
                <a:tc>
                  <a:txBody>
                    <a:bodyPr/>
                    <a:lstStyle/>
                    <a:p>
                      <a:r>
                        <a:rPr lang="en-US" sz="1800" dirty="0">
                          <a:latin typeface="Times New Roman" panose="02020603050405020304" pitchFamily="18" charset="0"/>
                          <a:cs typeface="Times New Roman" panose="02020603050405020304" pitchFamily="18" charset="0"/>
                        </a:rPr>
                        <a:t>Rotor hub, Pitch system </a:t>
                      </a:r>
                    </a:p>
                    <a:p>
                      <a:r>
                        <a:rPr lang="en-US" sz="1800" dirty="0">
                          <a:latin typeface="Times New Roman" panose="02020603050405020304" pitchFamily="18" charset="0"/>
                          <a:cs typeface="Times New Roman" panose="02020603050405020304" pitchFamily="18" charset="0"/>
                        </a:rPr>
                        <a:t>Rotor bearing system </a:t>
                      </a:r>
                    </a:p>
                    <a:p>
                      <a:r>
                        <a:rPr lang="en-US" sz="1800" dirty="0">
                          <a:latin typeface="Times New Roman" panose="02020603050405020304" pitchFamily="18" charset="0"/>
                          <a:cs typeface="Times New Roman" panose="02020603050405020304" pitchFamily="18" charset="0"/>
                        </a:rPr>
                        <a:t>Gearbox, Brake, Coupling </a:t>
                      </a:r>
                    </a:p>
                    <a:p>
                      <a:r>
                        <a:rPr lang="en-US" sz="1800" dirty="0">
                          <a:latin typeface="Times New Roman" panose="02020603050405020304" pitchFamily="18" charset="0"/>
                          <a:cs typeface="Times New Roman" panose="02020603050405020304" pitchFamily="18" charset="0"/>
                        </a:rPr>
                        <a:t>Machine Bed, Yaw system</a:t>
                      </a:r>
                    </a:p>
                  </a:txBody>
                  <a:tcPr marL="85603" marR="85603"/>
                </a:tc>
                <a:extLst>
                  <a:ext uri="{0D108BD9-81ED-4DB2-BD59-A6C34878D82A}">
                    <a16:rowId xmlns:a16="http://schemas.microsoft.com/office/drawing/2014/main" val="1451858444"/>
                  </a:ext>
                </a:extLst>
              </a:tr>
              <a:tr h="677175">
                <a:tc>
                  <a:txBody>
                    <a:bodyPr/>
                    <a:lstStyle/>
                    <a:p>
                      <a:r>
                        <a:rPr lang="en-US" sz="1800" dirty="0">
                          <a:latin typeface="Times New Roman" panose="02020603050405020304" pitchFamily="18" charset="0"/>
                          <a:cs typeface="Times New Roman" panose="02020603050405020304" pitchFamily="18" charset="0"/>
                        </a:rPr>
                        <a:t>Tower top coordinate system</a:t>
                      </a:r>
                    </a:p>
                  </a:txBody>
                  <a:tcPr marL="85603" marR="85603"/>
                </a:tc>
                <a:tc>
                  <a:txBody>
                    <a:bodyPr/>
                    <a:lstStyle/>
                    <a:p>
                      <a:r>
                        <a:rPr lang="en-GB" sz="1800" dirty="0">
                          <a:latin typeface="Times New Roman" panose="02020603050405020304" pitchFamily="18" charset="0"/>
                          <a:cs typeface="Times New Roman" panose="02020603050405020304" pitchFamily="18" charset="0"/>
                        </a:rPr>
                        <a:t>Machine Bed, Yaw system </a:t>
                      </a:r>
                    </a:p>
                    <a:p>
                      <a:r>
                        <a:rPr lang="en-GB" sz="1800" dirty="0">
                          <a:latin typeface="Times New Roman" panose="02020603050405020304" pitchFamily="18" charset="0"/>
                          <a:cs typeface="Times New Roman" panose="02020603050405020304" pitchFamily="18" charset="0"/>
                        </a:rPr>
                        <a:t>Tower &amp; Foundation</a:t>
                      </a:r>
                      <a:endParaRPr lang="en-US" sz="1800" dirty="0">
                        <a:latin typeface="Times New Roman" panose="02020603050405020304" pitchFamily="18" charset="0"/>
                        <a:cs typeface="Times New Roman" panose="02020603050405020304" pitchFamily="18" charset="0"/>
                      </a:endParaRPr>
                    </a:p>
                  </a:txBody>
                  <a:tcPr marL="85603" marR="85603"/>
                </a:tc>
                <a:extLst>
                  <a:ext uri="{0D108BD9-81ED-4DB2-BD59-A6C34878D82A}">
                    <a16:rowId xmlns:a16="http://schemas.microsoft.com/office/drawing/2014/main" val="4257747032"/>
                  </a:ext>
                </a:extLst>
              </a:tr>
              <a:tr h="677175">
                <a:tc>
                  <a:txBody>
                    <a:bodyPr/>
                    <a:lstStyle/>
                    <a:p>
                      <a:r>
                        <a:rPr lang="en-GB" sz="1800" dirty="0">
                          <a:latin typeface="Times New Roman" panose="02020603050405020304" pitchFamily="18" charset="0"/>
                          <a:cs typeface="Times New Roman" panose="02020603050405020304" pitchFamily="18" charset="0"/>
                        </a:rPr>
                        <a:t>Support structure (tower) coordinate system</a:t>
                      </a:r>
                      <a:endParaRPr lang="en-US" sz="1800" dirty="0">
                        <a:latin typeface="Times New Roman" panose="02020603050405020304" pitchFamily="18" charset="0"/>
                        <a:cs typeface="Times New Roman" panose="02020603050405020304" pitchFamily="18" charset="0"/>
                      </a:endParaRPr>
                    </a:p>
                  </a:txBody>
                  <a:tcPr marL="85603" marR="85603"/>
                </a:tc>
                <a:tc>
                  <a:txBody>
                    <a:bodyPr/>
                    <a:lstStyle/>
                    <a:p>
                      <a:r>
                        <a:rPr lang="en-US" sz="1800" dirty="0">
                          <a:latin typeface="Times New Roman" panose="02020603050405020304" pitchFamily="18" charset="0"/>
                          <a:cs typeface="Times New Roman" panose="02020603050405020304" pitchFamily="18" charset="0"/>
                        </a:rPr>
                        <a:t>Tower &amp; Foundation</a:t>
                      </a:r>
                    </a:p>
                  </a:txBody>
                  <a:tcPr marL="85603" marR="85603"/>
                </a:tc>
                <a:extLst>
                  <a:ext uri="{0D108BD9-81ED-4DB2-BD59-A6C34878D82A}">
                    <a16:rowId xmlns:a16="http://schemas.microsoft.com/office/drawing/2014/main" val="420380198"/>
                  </a:ext>
                </a:extLst>
              </a:tr>
            </a:tbl>
          </a:graphicData>
        </a:graphic>
      </p:graphicFrame>
      <p:sp>
        <p:nvSpPr>
          <p:cNvPr id="3" name="Slide Number Placeholder 5">
            <a:extLst>
              <a:ext uri="{FF2B5EF4-FFF2-40B4-BE49-F238E27FC236}">
                <a16:creationId xmlns:a16="http://schemas.microsoft.com/office/drawing/2014/main" id="{2579113C-7FF5-FAF5-B21B-CA137827F5CB}"/>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32</a:t>
            </a:fld>
            <a:endParaRPr lang="en-GB" sz="1400" dirty="0">
              <a:solidFill>
                <a:schemeClr val="bg1"/>
              </a:solidFill>
            </a:endParaRPr>
          </a:p>
        </p:txBody>
      </p:sp>
    </p:spTree>
    <p:extLst>
      <p:ext uri="{BB962C8B-B14F-4D97-AF65-F5344CB8AC3E}">
        <p14:creationId xmlns:p14="http://schemas.microsoft.com/office/powerpoint/2010/main" val="2203447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9234617" cy="712728"/>
          </a:xfrm>
        </p:spPr>
        <p:txBody>
          <a:bodyPr>
            <a:normAutofit fontScale="90000"/>
          </a:bodyPr>
          <a:lstStyle/>
          <a:p>
            <a:r>
              <a:rPr lang="en-GB" dirty="0"/>
              <a:t>Estimated Extreme Loads for Optimus Syria</a:t>
            </a: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pic>
        <p:nvPicPr>
          <p:cNvPr id="14" name="Content Placeholder 13">
            <a:extLst>
              <a:ext uri="{FF2B5EF4-FFF2-40B4-BE49-F238E27FC236}">
                <a16:creationId xmlns:a16="http://schemas.microsoft.com/office/drawing/2014/main" id="{541918B5-C1B6-42DE-84E3-A27089E17F83}"/>
              </a:ext>
            </a:extLst>
          </p:cNvPr>
          <p:cNvPicPr>
            <a:picLocks noGrp="1" noChangeAspect="1"/>
          </p:cNvPicPr>
          <p:nvPr>
            <p:ph idx="1"/>
          </p:nvPr>
        </p:nvPicPr>
        <p:blipFill>
          <a:blip r:embed="rId3"/>
          <a:stretch>
            <a:fillRect/>
          </a:stretch>
        </p:blipFill>
        <p:spPr>
          <a:xfrm>
            <a:off x="4218532" y="3825720"/>
            <a:ext cx="4074923" cy="2700000"/>
          </a:xfrm>
          <a:prstGeom prst="rect">
            <a:avLst/>
          </a:prstGeom>
        </p:spPr>
      </p:pic>
      <p:pic>
        <p:nvPicPr>
          <p:cNvPr id="15" name="Picture 14">
            <a:extLst>
              <a:ext uri="{FF2B5EF4-FFF2-40B4-BE49-F238E27FC236}">
                <a16:creationId xmlns:a16="http://schemas.microsoft.com/office/drawing/2014/main" id="{E1BE9728-7372-432E-B965-5F67C50906BC}"/>
              </a:ext>
            </a:extLst>
          </p:cNvPr>
          <p:cNvPicPr>
            <a:picLocks noChangeAspect="1"/>
          </p:cNvPicPr>
          <p:nvPr/>
        </p:nvPicPr>
        <p:blipFill>
          <a:blip r:embed="rId4"/>
          <a:stretch>
            <a:fillRect/>
          </a:stretch>
        </p:blipFill>
        <p:spPr>
          <a:xfrm>
            <a:off x="7854022" y="1288926"/>
            <a:ext cx="3907152" cy="2700000"/>
          </a:xfrm>
          <a:prstGeom prst="rect">
            <a:avLst/>
          </a:prstGeom>
        </p:spPr>
      </p:pic>
      <p:pic>
        <p:nvPicPr>
          <p:cNvPr id="17" name="Picture 16">
            <a:extLst>
              <a:ext uri="{FF2B5EF4-FFF2-40B4-BE49-F238E27FC236}">
                <a16:creationId xmlns:a16="http://schemas.microsoft.com/office/drawing/2014/main" id="{D76EC66D-FCF8-409A-AB0E-7A7853408219}"/>
              </a:ext>
            </a:extLst>
          </p:cNvPr>
          <p:cNvPicPr>
            <a:picLocks noChangeAspect="1"/>
          </p:cNvPicPr>
          <p:nvPr/>
        </p:nvPicPr>
        <p:blipFill>
          <a:blip r:embed="rId5"/>
          <a:stretch>
            <a:fillRect/>
          </a:stretch>
        </p:blipFill>
        <p:spPr>
          <a:xfrm>
            <a:off x="500037" y="1280877"/>
            <a:ext cx="4074923" cy="2697071"/>
          </a:xfrm>
          <a:prstGeom prst="rect">
            <a:avLst/>
          </a:prstGeom>
        </p:spPr>
      </p:pic>
      <p:sp>
        <p:nvSpPr>
          <p:cNvPr id="3" name="Slide Number Placeholder 5">
            <a:extLst>
              <a:ext uri="{FF2B5EF4-FFF2-40B4-BE49-F238E27FC236}">
                <a16:creationId xmlns:a16="http://schemas.microsoft.com/office/drawing/2014/main" id="{15E32AAC-D905-8D55-E4EF-46E106269703}"/>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33</a:t>
            </a:fld>
            <a:endParaRPr lang="en-GB" sz="1400" dirty="0">
              <a:solidFill>
                <a:schemeClr val="bg1"/>
              </a:solidFill>
            </a:endParaRPr>
          </a:p>
        </p:txBody>
      </p:sp>
    </p:spTree>
    <p:extLst>
      <p:ext uri="{BB962C8B-B14F-4D97-AF65-F5344CB8AC3E}">
        <p14:creationId xmlns:p14="http://schemas.microsoft.com/office/powerpoint/2010/main" val="3464270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9234617" cy="712728"/>
          </a:xfrm>
        </p:spPr>
        <p:txBody>
          <a:bodyPr>
            <a:normAutofit fontScale="90000"/>
          </a:bodyPr>
          <a:lstStyle/>
          <a:p>
            <a:r>
              <a:rPr lang="en-GB" dirty="0"/>
              <a:t>Estimated Extreme Loads for Optimus Syria</a:t>
            </a: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CF7AA50F-F191-43FB-9189-8FB2D37C23AD}"/>
              </a:ext>
            </a:extLst>
          </p:cNvPr>
          <p:cNvPicPr>
            <a:picLocks noChangeAspect="1"/>
          </p:cNvPicPr>
          <p:nvPr/>
        </p:nvPicPr>
        <p:blipFill>
          <a:blip r:embed="rId3"/>
          <a:stretch>
            <a:fillRect/>
          </a:stretch>
        </p:blipFill>
        <p:spPr>
          <a:xfrm>
            <a:off x="990504" y="2309155"/>
            <a:ext cx="4840270" cy="3168000"/>
          </a:xfrm>
          <a:prstGeom prst="rect">
            <a:avLst/>
          </a:prstGeom>
        </p:spPr>
      </p:pic>
      <p:pic>
        <p:nvPicPr>
          <p:cNvPr id="19" name="Picture 18">
            <a:extLst>
              <a:ext uri="{FF2B5EF4-FFF2-40B4-BE49-F238E27FC236}">
                <a16:creationId xmlns:a16="http://schemas.microsoft.com/office/drawing/2014/main" id="{A92C250E-8652-42FE-81A9-F3F199CE96F8}"/>
              </a:ext>
            </a:extLst>
          </p:cNvPr>
          <p:cNvPicPr>
            <a:picLocks noChangeAspect="1"/>
          </p:cNvPicPr>
          <p:nvPr/>
        </p:nvPicPr>
        <p:blipFill>
          <a:blip r:embed="rId4"/>
          <a:stretch>
            <a:fillRect/>
          </a:stretch>
        </p:blipFill>
        <p:spPr>
          <a:xfrm>
            <a:off x="6658312" y="2372770"/>
            <a:ext cx="4890167" cy="3168000"/>
          </a:xfrm>
          <a:prstGeom prst="rect">
            <a:avLst/>
          </a:prstGeom>
        </p:spPr>
      </p:pic>
      <p:sp>
        <p:nvSpPr>
          <p:cNvPr id="3" name="Slide Number Placeholder 5">
            <a:extLst>
              <a:ext uri="{FF2B5EF4-FFF2-40B4-BE49-F238E27FC236}">
                <a16:creationId xmlns:a16="http://schemas.microsoft.com/office/drawing/2014/main" id="{B9715665-2999-504A-EE11-DFE1F0F084C1}"/>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34</a:t>
            </a:fld>
            <a:endParaRPr lang="en-GB" sz="1400" dirty="0">
              <a:solidFill>
                <a:schemeClr val="bg1"/>
              </a:solidFill>
            </a:endParaRPr>
          </a:p>
        </p:txBody>
      </p:sp>
    </p:spTree>
    <p:extLst>
      <p:ext uri="{BB962C8B-B14F-4D97-AF65-F5344CB8AC3E}">
        <p14:creationId xmlns:p14="http://schemas.microsoft.com/office/powerpoint/2010/main" val="3283877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9234617" cy="712728"/>
          </a:xfrm>
        </p:spPr>
        <p:txBody>
          <a:bodyPr>
            <a:normAutofit fontScale="90000"/>
          </a:bodyPr>
          <a:lstStyle/>
          <a:p>
            <a:r>
              <a:rPr lang="en-GB" dirty="0"/>
              <a:t>Estimated Extreme Loads for Optimus Syria</a:t>
            </a: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12" name="Table 4">
            <a:extLst>
              <a:ext uri="{FF2B5EF4-FFF2-40B4-BE49-F238E27FC236}">
                <a16:creationId xmlns:a16="http://schemas.microsoft.com/office/drawing/2014/main" id="{103B1DA7-5D2F-46E1-8BA0-579E3E500BCC}"/>
              </a:ext>
            </a:extLst>
          </p:cNvPr>
          <p:cNvGraphicFramePr>
            <a:graphicFrameLocks noGrp="1"/>
          </p:cNvGraphicFramePr>
          <p:nvPr>
            <p:ph idx="1"/>
          </p:nvPr>
        </p:nvGraphicFramePr>
        <p:xfrm>
          <a:off x="2056766" y="1511257"/>
          <a:ext cx="7662268" cy="5053032"/>
        </p:xfrm>
        <a:graphic>
          <a:graphicData uri="http://schemas.openxmlformats.org/drawingml/2006/table">
            <a:tbl>
              <a:tblPr firstRow="1" bandRow="1">
                <a:tableStyleId>{3B4B98B0-60AC-42C2-AFA5-B58CD77FA1E5}</a:tableStyleId>
              </a:tblPr>
              <a:tblGrid>
                <a:gridCol w="1224675">
                  <a:extLst>
                    <a:ext uri="{9D8B030D-6E8A-4147-A177-3AD203B41FA5}">
                      <a16:colId xmlns:a16="http://schemas.microsoft.com/office/drawing/2014/main" val="1843028824"/>
                    </a:ext>
                  </a:extLst>
                </a:gridCol>
                <a:gridCol w="870163">
                  <a:extLst>
                    <a:ext uri="{9D8B030D-6E8A-4147-A177-3AD203B41FA5}">
                      <a16:colId xmlns:a16="http://schemas.microsoft.com/office/drawing/2014/main" val="3785919078"/>
                    </a:ext>
                  </a:extLst>
                </a:gridCol>
                <a:gridCol w="862106">
                  <a:extLst>
                    <a:ext uri="{9D8B030D-6E8A-4147-A177-3AD203B41FA5}">
                      <a16:colId xmlns:a16="http://schemas.microsoft.com/office/drawing/2014/main" val="3910624802"/>
                    </a:ext>
                  </a:extLst>
                </a:gridCol>
                <a:gridCol w="684850">
                  <a:extLst>
                    <a:ext uri="{9D8B030D-6E8A-4147-A177-3AD203B41FA5}">
                      <a16:colId xmlns:a16="http://schemas.microsoft.com/office/drawing/2014/main" val="1739191976"/>
                    </a:ext>
                  </a:extLst>
                </a:gridCol>
                <a:gridCol w="862106">
                  <a:extLst>
                    <a:ext uri="{9D8B030D-6E8A-4147-A177-3AD203B41FA5}">
                      <a16:colId xmlns:a16="http://schemas.microsoft.com/office/drawing/2014/main" val="1028806242"/>
                    </a:ext>
                  </a:extLst>
                </a:gridCol>
                <a:gridCol w="704994">
                  <a:extLst>
                    <a:ext uri="{9D8B030D-6E8A-4147-A177-3AD203B41FA5}">
                      <a16:colId xmlns:a16="http://schemas.microsoft.com/office/drawing/2014/main" val="3649631468"/>
                    </a:ext>
                  </a:extLst>
                </a:gridCol>
                <a:gridCol w="935660">
                  <a:extLst>
                    <a:ext uri="{9D8B030D-6E8A-4147-A177-3AD203B41FA5}">
                      <a16:colId xmlns:a16="http://schemas.microsoft.com/office/drawing/2014/main" val="1658488017"/>
                    </a:ext>
                  </a:extLst>
                </a:gridCol>
                <a:gridCol w="838985">
                  <a:extLst>
                    <a:ext uri="{9D8B030D-6E8A-4147-A177-3AD203B41FA5}">
                      <a16:colId xmlns:a16="http://schemas.microsoft.com/office/drawing/2014/main" val="597340241"/>
                    </a:ext>
                  </a:extLst>
                </a:gridCol>
                <a:gridCol w="678729">
                  <a:extLst>
                    <a:ext uri="{9D8B030D-6E8A-4147-A177-3AD203B41FA5}">
                      <a16:colId xmlns:a16="http://schemas.microsoft.com/office/drawing/2014/main" val="4215248931"/>
                    </a:ext>
                  </a:extLst>
                </a:gridCol>
              </a:tblGrid>
              <a:tr h="641509">
                <a:tc>
                  <a:txBody>
                    <a:bodyPr/>
                    <a:lstStyle/>
                    <a:p>
                      <a:endParaRPr lang="en-US" dirty="0"/>
                    </a:p>
                  </a:txBody>
                  <a:tcPr/>
                </a:tc>
                <a:tc>
                  <a:txBody>
                    <a:bodyPr/>
                    <a:lstStyle/>
                    <a:p>
                      <a:r>
                        <a:rPr lang="en-US" sz="1200" dirty="0">
                          <a:latin typeface="Arial" panose="020B0604020202020204" pitchFamily="34" charset="0"/>
                          <a:cs typeface="Arial" panose="020B0604020202020204" pitchFamily="34" charset="0"/>
                        </a:rPr>
                        <a:t>Blade</a:t>
                      </a:r>
                    </a:p>
                    <a:p>
                      <a:r>
                        <a:rPr lang="en-US" sz="1200" dirty="0">
                          <a:latin typeface="Arial" panose="020B0604020202020204" pitchFamily="34" charset="0"/>
                          <a:cs typeface="Arial" panose="020B0604020202020204" pitchFamily="34" charset="0"/>
                        </a:rPr>
                        <a:t>Edge</a:t>
                      </a:r>
                    </a:p>
                    <a:p>
                      <a:r>
                        <a:rPr lang="en-US" sz="1200" dirty="0">
                          <a:latin typeface="Arial" panose="020B0604020202020204" pitchFamily="34" charset="0"/>
                          <a:cs typeface="Arial" panose="020B0604020202020204" pitchFamily="34" charset="0"/>
                        </a:rPr>
                        <a:t>moment</a:t>
                      </a:r>
                    </a:p>
                  </a:txBody>
                  <a:tcPr/>
                </a:tc>
                <a:tc>
                  <a:txBody>
                    <a:bodyPr/>
                    <a:lstStyle/>
                    <a:p>
                      <a:r>
                        <a:rPr lang="en-US" sz="1200" dirty="0">
                          <a:latin typeface="Arial" panose="020B0604020202020204" pitchFamily="34" charset="0"/>
                          <a:cs typeface="Arial" panose="020B0604020202020204" pitchFamily="34" charset="0"/>
                        </a:rPr>
                        <a:t>Blade</a:t>
                      </a:r>
                    </a:p>
                    <a:p>
                      <a:r>
                        <a:rPr lang="en-US" sz="1200" dirty="0">
                          <a:latin typeface="Arial" panose="020B0604020202020204" pitchFamily="34" charset="0"/>
                          <a:cs typeface="Arial" panose="020B0604020202020204" pitchFamily="34" charset="0"/>
                        </a:rPr>
                        <a:t>Flap</a:t>
                      </a:r>
                    </a:p>
                    <a:p>
                      <a:r>
                        <a:rPr lang="en-US" sz="1200" dirty="0">
                          <a:latin typeface="Arial" panose="020B0604020202020204" pitchFamily="34" charset="0"/>
                          <a:cs typeface="Arial" panose="020B0604020202020204" pitchFamily="34" charset="0"/>
                        </a:rPr>
                        <a:t>moment</a:t>
                      </a:r>
                    </a:p>
                  </a:txBody>
                  <a:tcPr/>
                </a:tc>
                <a:tc>
                  <a:txBody>
                    <a:bodyPr/>
                    <a:lstStyle/>
                    <a:p>
                      <a:r>
                        <a:rPr lang="en-US" sz="1200" dirty="0">
                          <a:latin typeface="Arial" panose="020B0604020202020204" pitchFamily="34" charset="0"/>
                          <a:cs typeface="Arial" panose="020B0604020202020204" pitchFamily="34" charset="0"/>
                        </a:rPr>
                        <a:t>Rotor</a:t>
                      </a:r>
                    </a:p>
                    <a:p>
                      <a:r>
                        <a:rPr lang="en-US" sz="1200" dirty="0">
                          <a:latin typeface="Arial" panose="020B0604020202020204" pitchFamily="34" charset="0"/>
                          <a:cs typeface="Arial" panose="020B0604020202020204" pitchFamily="34" charset="0"/>
                        </a:rPr>
                        <a:t>thrust</a:t>
                      </a:r>
                    </a:p>
                  </a:txBody>
                  <a:tcPr/>
                </a:tc>
                <a:tc>
                  <a:txBody>
                    <a:bodyPr/>
                    <a:lstStyle/>
                    <a:p>
                      <a:r>
                        <a:rPr lang="en-US" sz="1200" dirty="0">
                          <a:latin typeface="Arial" panose="020B0604020202020204" pitchFamily="34" charset="0"/>
                          <a:cs typeface="Arial" panose="020B0604020202020204" pitchFamily="34" charset="0"/>
                        </a:rPr>
                        <a:t>Yaw</a:t>
                      </a:r>
                    </a:p>
                    <a:p>
                      <a:r>
                        <a:rPr lang="en-US" sz="1200" dirty="0">
                          <a:latin typeface="Arial" panose="020B0604020202020204" pitchFamily="34" charset="0"/>
                          <a:cs typeface="Arial" panose="020B0604020202020204" pitchFamily="34" charset="0"/>
                        </a:rPr>
                        <a:t>Bearing</a:t>
                      </a:r>
                    </a:p>
                    <a:p>
                      <a:r>
                        <a:rPr lang="en-US" sz="1200" dirty="0">
                          <a:latin typeface="Arial" panose="020B0604020202020204" pitchFamily="34" charset="0"/>
                          <a:cs typeface="Arial" panose="020B0604020202020204" pitchFamily="34" charset="0"/>
                        </a:rPr>
                        <a:t>Tilt</a:t>
                      </a:r>
                    </a:p>
                    <a:p>
                      <a:r>
                        <a:rPr lang="en-US" sz="1200" dirty="0">
                          <a:latin typeface="Arial" panose="020B0604020202020204" pitchFamily="34" charset="0"/>
                          <a:cs typeface="Arial" panose="020B0604020202020204" pitchFamily="34" charset="0"/>
                        </a:rPr>
                        <a:t>moment</a:t>
                      </a:r>
                    </a:p>
                  </a:txBody>
                  <a:tcPr/>
                </a:tc>
                <a:tc>
                  <a:txBody>
                    <a:bodyPr/>
                    <a:lstStyle/>
                    <a:p>
                      <a:r>
                        <a:rPr lang="en-US" sz="1200" dirty="0">
                          <a:latin typeface="Arial" panose="020B0604020202020204" pitchFamily="34" charset="0"/>
                          <a:cs typeface="Arial" panose="020B0604020202020204" pitchFamily="34" charset="0"/>
                        </a:rPr>
                        <a:t>Rotor torque</a:t>
                      </a:r>
                    </a:p>
                  </a:txBody>
                  <a:tcPr/>
                </a:tc>
                <a:tc>
                  <a:txBody>
                    <a:bodyPr/>
                    <a:lstStyle/>
                    <a:p>
                      <a:r>
                        <a:rPr lang="en-US" sz="1200" dirty="0">
                          <a:latin typeface="Arial" panose="020B0604020202020204" pitchFamily="34" charset="0"/>
                          <a:cs typeface="Arial" panose="020B0604020202020204" pitchFamily="34" charset="0"/>
                        </a:rPr>
                        <a:t>Tower-bottom</a:t>
                      </a:r>
                    </a:p>
                  </a:txBody>
                  <a:tcPr/>
                </a:tc>
                <a:tc>
                  <a:txBody>
                    <a:bodyPr/>
                    <a:lstStyle/>
                    <a:p>
                      <a:r>
                        <a:rPr lang="en-GB" sz="1200" dirty="0">
                          <a:latin typeface="Arial" panose="020B0604020202020204" pitchFamily="34" charset="0"/>
                          <a:cs typeface="Arial" panose="020B0604020202020204" pitchFamily="34" charset="0"/>
                        </a:rPr>
                        <a:t>Diameter</a:t>
                      </a:r>
                      <a:endParaRPr lang="en-US"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rated Power</a:t>
                      </a:r>
                    </a:p>
                  </a:txBody>
                  <a:tcPr/>
                </a:tc>
                <a:extLst>
                  <a:ext uri="{0D108BD9-81ED-4DB2-BD59-A6C34878D82A}">
                    <a16:rowId xmlns:a16="http://schemas.microsoft.com/office/drawing/2014/main" val="4154719078"/>
                  </a:ext>
                </a:extLst>
              </a:tr>
              <a:tr h="221506">
                <a:tc>
                  <a:txBody>
                    <a:bodyPr/>
                    <a:lstStyle/>
                    <a:p>
                      <a:pPr algn="ct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100" dirty="0" err="1">
                          <a:latin typeface="Arial" panose="020B0604020202020204" pitchFamily="34" charset="0"/>
                          <a:cs typeface="Arial" panose="020B0604020202020204" pitchFamily="34" charset="0"/>
                        </a:rPr>
                        <a:t>kNm</a:t>
                      </a:r>
                      <a:endParaRPr lang="en-US" sz="1100" dirty="0">
                        <a:latin typeface="Arial" panose="020B0604020202020204" pitchFamily="34" charset="0"/>
                        <a:cs typeface="Arial" panose="020B0604020202020204" pitchFamily="34" charset="0"/>
                      </a:endParaRPr>
                    </a:p>
                  </a:txBody>
                  <a:tcPr anchor="ctr"/>
                </a:tc>
                <a:tc>
                  <a:txBody>
                    <a:bodyPr/>
                    <a:lstStyle/>
                    <a:p>
                      <a:pPr algn="ctr"/>
                      <a:r>
                        <a:rPr lang="en-US" sz="1100" dirty="0" err="1">
                          <a:latin typeface="Arial" panose="020B0604020202020204" pitchFamily="34" charset="0"/>
                          <a:cs typeface="Arial" panose="020B0604020202020204" pitchFamily="34" charset="0"/>
                        </a:rPr>
                        <a:t>kNm</a:t>
                      </a:r>
                      <a:endParaRPr lang="en-US" sz="1100" dirty="0">
                        <a:latin typeface="Arial" panose="020B0604020202020204" pitchFamily="34" charset="0"/>
                        <a:cs typeface="Arial" panose="020B0604020202020204" pitchFamily="34" charset="0"/>
                      </a:endParaRPr>
                    </a:p>
                  </a:txBody>
                  <a:tcPr anchor="ctr"/>
                </a:tc>
                <a:tc>
                  <a:txBody>
                    <a:bodyPr/>
                    <a:lstStyle/>
                    <a:p>
                      <a:pPr algn="ctr"/>
                      <a:r>
                        <a:rPr lang="en-US" sz="1100" dirty="0" err="1">
                          <a:latin typeface="Arial" panose="020B0604020202020204" pitchFamily="34" charset="0"/>
                          <a:cs typeface="Arial" panose="020B0604020202020204" pitchFamily="34" charset="0"/>
                        </a:rPr>
                        <a:t>kNm</a:t>
                      </a:r>
                      <a:endParaRPr lang="en-US" sz="1100" dirty="0">
                        <a:latin typeface="Arial" panose="020B0604020202020204" pitchFamily="34" charset="0"/>
                        <a:cs typeface="Arial" panose="020B0604020202020204" pitchFamily="34" charset="0"/>
                      </a:endParaRPr>
                    </a:p>
                  </a:txBody>
                  <a:tcPr anchor="ctr"/>
                </a:tc>
                <a:tc>
                  <a:txBody>
                    <a:bodyPr/>
                    <a:lstStyle/>
                    <a:p>
                      <a:pPr algn="ctr"/>
                      <a:r>
                        <a:rPr lang="en-US" sz="1100" dirty="0" err="1">
                          <a:latin typeface="Arial" panose="020B0604020202020204" pitchFamily="34" charset="0"/>
                          <a:cs typeface="Arial" panose="020B0604020202020204" pitchFamily="34" charset="0"/>
                        </a:rPr>
                        <a:t>kNm</a:t>
                      </a:r>
                      <a:endParaRPr lang="en-US" sz="1100" dirty="0">
                        <a:latin typeface="Arial" panose="020B0604020202020204" pitchFamily="34" charset="0"/>
                        <a:cs typeface="Arial" panose="020B0604020202020204" pitchFamily="34" charset="0"/>
                      </a:endParaRPr>
                    </a:p>
                  </a:txBody>
                  <a:tcPr anchor="ctr"/>
                </a:tc>
                <a:tc>
                  <a:txBody>
                    <a:bodyPr/>
                    <a:lstStyle/>
                    <a:p>
                      <a:pPr algn="ctr"/>
                      <a:r>
                        <a:rPr lang="en-US" sz="1100" dirty="0" err="1">
                          <a:latin typeface="Arial" panose="020B0604020202020204" pitchFamily="34" charset="0"/>
                          <a:cs typeface="Arial" panose="020B0604020202020204" pitchFamily="34" charset="0"/>
                        </a:rPr>
                        <a:t>kNm</a:t>
                      </a:r>
                      <a:endParaRPr lang="en-US" sz="1100" dirty="0">
                        <a:latin typeface="Arial" panose="020B0604020202020204" pitchFamily="34" charset="0"/>
                        <a:cs typeface="Arial" panose="020B0604020202020204" pitchFamily="34" charset="0"/>
                      </a:endParaRPr>
                    </a:p>
                  </a:txBody>
                  <a:tcPr anchor="ctr"/>
                </a:tc>
                <a:tc>
                  <a:txBody>
                    <a:bodyPr/>
                    <a:lstStyle/>
                    <a:p>
                      <a:pPr algn="ctr"/>
                      <a:r>
                        <a:rPr lang="en-US" sz="1100" dirty="0" err="1">
                          <a:latin typeface="Arial" panose="020B0604020202020204" pitchFamily="34" charset="0"/>
                          <a:cs typeface="Arial" panose="020B0604020202020204" pitchFamily="34" charset="0"/>
                        </a:rPr>
                        <a:t>kNm</a:t>
                      </a:r>
                      <a:endParaRPr lang="en-US" sz="1100" dirty="0">
                        <a:latin typeface="Arial" panose="020B0604020202020204" pitchFamily="34" charset="0"/>
                        <a:cs typeface="Arial" panose="020B0604020202020204" pitchFamily="34" charset="0"/>
                      </a:endParaRPr>
                    </a:p>
                  </a:txBody>
                  <a:tcPr anchor="ctr"/>
                </a:tc>
                <a:tc>
                  <a:txBody>
                    <a:bodyPr/>
                    <a:lstStyle/>
                    <a:p>
                      <a:pPr algn="ctr"/>
                      <a:r>
                        <a:rPr lang="en-US" sz="1100" dirty="0">
                          <a:latin typeface="Arial" panose="020B0604020202020204" pitchFamily="34" charset="0"/>
                          <a:cs typeface="Arial" panose="020B0604020202020204" pitchFamily="34" charset="0"/>
                        </a:rPr>
                        <a:t>m</a:t>
                      </a:r>
                    </a:p>
                  </a:txBody>
                  <a:tcPr anchor="ctr"/>
                </a:tc>
                <a:tc>
                  <a:txBody>
                    <a:bodyPr/>
                    <a:lstStyle/>
                    <a:p>
                      <a:pPr algn="ctr"/>
                      <a:r>
                        <a:rPr lang="en-GB" sz="1100" dirty="0">
                          <a:latin typeface="Arial" panose="020B0604020202020204" pitchFamily="34" charset="0"/>
                          <a:cs typeface="Arial" panose="020B0604020202020204" pitchFamily="34" charset="0"/>
                        </a:rPr>
                        <a:t>KW</a:t>
                      </a:r>
                      <a:endParaRPr lang="en-US"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33331944"/>
                  </a:ext>
                </a:extLst>
              </a:tr>
              <a:tr h="490659">
                <a:tc>
                  <a:txBody>
                    <a:bodyPr/>
                    <a:lstStyle/>
                    <a:p>
                      <a:pPr algn="ctr"/>
                      <a:r>
                        <a:rPr lang="en-US" sz="1200" dirty="0">
                          <a:latin typeface="Arial" panose="020B0604020202020204" pitchFamily="34" charset="0"/>
                          <a:cs typeface="Arial" panose="020B0604020202020204" pitchFamily="34" charset="0"/>
                        </a:rPr>
                        <a:t>Optimus150 WS15</a:t>
                      </a:r>
                    </a:p>
                  </a:txBody>
                  <a:tcPr anchor="ctr"/>
                </a:tc>
                <a:tc>
                  <a:txBody>
                    <a:bodyPr/>
                    <a:lstStyle/>
                    <a:p>
                      <a:pPr algn="ctr"/>
                      <a:r>
                        <a:rPr lang="en-US" sz="1200" dirty="0">
                          <a:latin typeface="Arial" panose="020B0604020202020204" pitchFamily="34" charset="0"/>
                          <a:cs typeface="Arial" panose="020B0604020202020204" pitchFamily="34" charset="0"/>
                        </a:rPr>
                        <a:t>30,103</a:t>
                      </a:r>
                    </a:p>
                  </a:txBody>
                  <a:tcPr anchor="ctr"/>
                </a:tc>
                <a:tc>
                  <a:txBody>
                    <a:bodyPr/>
                    <a:lstStyle/>
                    <a:p>
                      <a:pPr algn="ctr"/>
                      <a:r>
                        <a:rPr lang="en-US" sz="1200" dirty="0">
                          <a:latin typeface="Arial" panose="020B0604020202020204" pitchFamily="34" charset="0"/>
                          <a:cs typeface="Arial" panose="020B0604020202020204" pitchFamily="34" charset="0"/>
                        </a:rPr>
                        <a:t>26,341</a:t>
                      </a:r>
                    </a:p>
                  </a:txBody>
                  <a:tcPr anchor="ctr"/>
                </a:tc>
                <a:tc>
                  <a:txBody>
                    <a:bodyPr/>
                    <a:lstStyle/>
                    <a:p>
                      <a:pPr algn="ctr"/>
                      <a:r>
                        <a:rPr lang="en-US" sz="1200" dirty="0">
                          <a:latin typeface="Arial" panose="020B0604020202020204" pitchFamily="34" charset="0"/>
                          <a:cs typeface="Arial" panose="020B0604020202020204" pitchFamily="34" charset="0"/>
                        </a:rPr>
                        <a:t>1,535</a:t>
                      </a:r>
                    </a:p>
                  </a:txBody>
                  <a:tcPr anchor="ctr"/>
                </a:tc>
                <a:tc>
                  <a:txBody>
                    <a:bodyPr/>
                    <a:lstStyle/>
                    <a:p>
                      <a:pPr algn="ctr"/>
                      <a:r>
                        <a:rPr lang="en-US" sz="1200" dirty="0">
                          <a:latin typeface="Arial" panose="020B0604020202020204" pitchFamily="34" charset="0"/>
                          <a:cs typeface="Arial" panose="020B0604020202020204" pitchFamily="34" charset="0"/>
                        </a:rPr>
                        <a:t>18,793</a:t>
                      </a:r>
                    </a:p>
                  </a:txBody>
                  <a:tcPr anchor="ctr"/>
                </a:tc>
                <a:tc>
                  <a:txBody>
                    <a:bodyPr/>
                    <a:lstStyle/>
                    <a:p>
                      <a:pPr algn="ctr"/>
                      <a:r>
                        <a:rPr lang="en-US" sz="1200" dirty="0">
                          <a:latin typeface="Arial" panose="020B0604020202020204" pitchFamily="34" charset="0"/>
                          <a:cs typeface="Arial" panose="020B0604020202020204" pitchFamily="34" charset="0"/>
                        </a:rPr>
                        <a:t>6,941</a:t>
                      </a:r>
                    </a:p>
                  </a:txBody>
                  <a:tcPr anchor="ctr"/>
                </a:tc>
                <a:tc>
                  <a:txBody>
                    <a:bodyPr/>
                    <a:lstStyle/>
                    <a:p>
                      <a:pPr algn="ctr"/>
                      <a:r>
                        <a:rPr lang="en-US" sz="1200" dirty="0">
                          <a:latin typeface="Arial" panose="020B0604020202020204" pitchFamily="34" charset="0"/>
                          <a:cs typeface="Arial" panose="020B0604020202020204" pitchFamily="34" charset="0"/>
                        </a:rPr>
                        <a:t>256,308</a:t>
                      </a:r>
                    </a:p>
                  </a:txBody>
                  <a:tcPr anchor="ctr"/>
                </a:tc>
                <a:tc>
                  <a:txBody>
                    <a:bodyPr/>
                    <a:lstStyle/>
                    <a:p>
                      <a:pPr algn="ctr"/>
                      <a:r>
                        <a:rPr lang="en-US" sz="1200" dirty="0">
                          <a:latin typeface="Arial" panose="020B0604020202020204" pitchFamily="34" charset="0"/>
                          <a:cs typeface="Arial" panose="020B0604020202020204" pitchFamily="34" charset="0"/>
                        </a:rPr>
                        <a:t>150</a:t>
                      </a:r>
                    </a:p>
                  </a:txBody>
                  <a:tcPr anchor="ctr"/>
                </a:tc>
                <a:tc>
                  <a:txBody>
                    <a:bodyPr/>
                    <a:lstStyle/>
                    <a:p>
                      <a:pPr algn="ctr"/>
                      <a:r>
                        <a:rPr lang="en-US" sz="1200" dirty="0">
                          <a:latin typeface="Arial" panose="020B0604020202020204" pitchFamily="34" charset="0"/>
                          <a:cs typeface="Arial" panose="020B0604020202020204" pitchFamily="34" charset="0"/>
                        </a:rPr>
                        <a:t>3,500</a:t>
                      </a:r>
                    </a:p>
                  </a:txBody>
                  <a:tcPr anchor="ctr"/>
                </a:tc>
                <a:extLst>
                  <a:ext uri="{0D108BD9-81ED-4DB2-BD59-A6C34878D82A}">
                    <a16:rowId xmlns:a16="http://schemas.microsoft.com/office/drawing/2014/main" val="1487757287"/>
                  </a:ext>
                </a:extLst>
              </a:tr>
              <a:tr h="490659">
                <a:tc>
                  <a:txBody>
                    <a:bodyPr/>
                    <a:lstStyle/>
                    <a:p>
                      <a:pPr algn="ctr"/>
                      <a:r>
                        <a:rPr lang="en-US" sz="1200" dirty="0">
                          <a:latin typeface="Arial" panose="020B0604020202020204" pitchFamily="34" charset="0"/>
                          <a:cs typeface="Arial" panose="020B0604020202020204" pitchFamily="34" charset="0"/>
                        </a:rPr>
                        <a:t>Optimus150 WS16</a:t>
                      </a:r>
                    </a:p>
                  </a:txBody>
                  <a:tcPr anchor="ctr"/>
                </a:tc>
                <a:tc>
                  <a:txBody>
                    <a:bodyPr/>
                    <a:lstStyle/>
                    <a:p>
                      <a:pPr algn="ctr"/>
                      <a:r>
                        <a:rPr lang="en-US" sz="1200" dirty="0">
                          <a:latin typeface="Arial" panose="020B0604020202020204" pitchFamily="34" charset="0"/>
                          <a:cs typeface="Arial" panose="020B0604020202020204" pitchFamily="34" charset="0"/>
                        </a:rPr>
                        <a:t>12,413</a:t>
                      </a:r>
                    </a:p>
                  </a:txBody>
                  <a:tcPr anchor="ctr"/>
                </a:tc>
                <a:tc>
                  <a:txBody>
                    <a:bodyPr/>
                    <a:lstStyle/>
                    <a:p>
                      <a:pPr algn="ctr"/>
                      <a:r>
                        <a:rPr lang="en-US" sz="1200" dirty="0">
                          <a:latin typeface="Arial" panose="020B0604020202020204" pitchFamily="34" charset="0"/>
                          <a:cs typeface="Arial" panose="020B0604020202020204" pitchFamily="34" charset="0"/>
                        </a:rPr>
                        <a:t>26,770</a:t>
                      </a:r>
                    </a:p>
                  </a:txBody>
                  <a:tcPr anchor="ctr"/>
                </a:tc>
                <a:tc>
                  <a:txBody>
                    <a:bodyPr/>
                    <a:lstStyle/>
                    <a:p>
                      <a:pPr algn="ctr"/>
                      <a:r>
                        <a:rPr lang="en-US" sz="1200" dirty="0">
                          <a:latin typeface="Arial" panose="020B0604020202020204" pitchFamily="34" charset="0"/>
                          <a:cs typeface="Arial" panose="020B0604020202020204" pitchFamily="34" charset="0"/>
                        </a:rPr>
                        <a:t>1,737</a:t>
                      </a:r>
                    </a:p>
                  </a:txBody>
                  <a:tcPr anchor="ctr"/>
                </a:tc>
                <a:tc>
                  <a:txBody>
                    <a:bodyPr/>
                    <a:lstStyle/>
                    <a:p>
                      <a:pPr algn="ctr"/>
                      <a:r>
                        <a:rPr lang="en-US" sz="1200" dirty="0">
                          <a:latin typeface="Arial" panose="020B0604020202020204" pitchFamily="34" charset="0"/>
                          <a:cs typeface="Arial" panose="020B0604020202020204" pitchFamily="34" charset="0"/>
                        </a:rPr>
                        <a:t>20,817</a:t>
                      </a:r>
                    </a:p>
                  </a:txBody>
                  <a:tcPr anchor="ctr"/>
                </a:tc>
                <a:tc>
                  <a:txBody>
                    <a:bodyPr/>
                    <a:lstStyle/>
                    <a:p>
                      <a:pPr algn="ctr"/>
                      <a:r>
                        <a:rPr lang="en-US" sz="1200" dirty="0">
                          <a:latin typeface="Arial" panose="020B0604020202020204" pitchFamily="34" charset="0"/>
                          <a:cs typeface="Arial" panose="020B0604020202020204" pitchFamily="34" charset="0"/>
                        </a:rPr>
                        <a:t>7,925</a:t>
                      </a:r>
                    </a:p>
                  </a:txBody>
                  <a:tcPr anchor="ctr"/>
                </a:tc>
                <a:tc>
                  <a:txBody>
                    <a:bodyPr/>
                    <a:lstStyle/>
                    <a:p>
                      <a:pPr algn="ctr"/>
                      <a:r>
                        <a:rPr lang="en-US" sz="1200" dirty="0">
                          <a:latin typeface="Arial" panose="020B0604020202020204" pitchFamily="34" charset="0"/>
                          <a:cs typeface="Arial" panose="020B0604020202020204" pitchFamily="34" charset="0"/>
                        </a:rPr>
                        <a:t>284,580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150</a:t>
                      </a:r>
                    </a:p>
                    <a:p>
                      <a:pPr algn="ctr"/>
                      <a:endParaRPr lang="en-US" sz="1200" dirty="0">
                        <a:latin typeface="Arial" panose="020B0604020202020204" pitchFamily="34" charset="0"/>
                        <a:cs typeface="Arial" panose="020B0604020202020204" pitchFamily="34"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3,500</a:t>
                      </a:r>
                    </a:p>
                    <a:p>
                      <a:pPr algn="ct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0549450"/>
                  </a:ext>
                </a:extLst>
              </a:tr>
              <a:tr h="490659">
                <a:tc>
                  <a:txBody>
                    <a:bodyPr/>
                    <a:lstStyle/>
                    <a:p>
                      <a:pPr algn="ctr"/>
                      <a:r>
                        <a:rPr lang="en-US" sz="1200" dirty="0">
                          <a:latin typeface="Arial" panose="020B0604020202020204" pitchFamily="34" charset="0"/>
                          <a:cs typeface="Arial" panose="020B0604020202020204" pitchFamily="34" charset="0"/>
                        </a:rPr>
                        <a:t>Optimus200 WS17</a:t>
                      </a:r>
                    </a:p>
                  </a:txBody>
                  <a:tcPr anchor="ctr"/>
                </a:tc>
                <a:tc>
                  <a:txBody>
                    <a:bodyPr/>
                    <a:lstStyle/>
                    <a:p>
                      <a:pPr algn="ctr"/>
                      <a:r>
                        <a:rPr lang="en-US" sz="1200" dirty="0">
                          <a:latin typeface="Arial" panose="020B0604020202020204" pitchFamily="34" charset="0"/>
                          <a:cs typeface="Arial" panose="020B0604020202020204" pitchFamily="34" charset="0"/>
                        </a:rPr>
                        <a:t>39,052</a:t>
                      </a:r>
                    </a:p>
                  </a:txBody>
                  <a:tcPr anchor="ctr"/>
                </a:tc>
                <a:tc>
                  <a:txBody>
                    <a:bodyPr/>
                    <a:lstStyle/>
                    <a:p>
                      <a:pPr algn="ctr"/>
                      <a:r>
                        <a:rPr lang="en-US" sz="1200" dirty="0">
                          <a:latin typeface="Arial" panose="020B0604020202020204" pitchFamily="34" charset="0"/>
                          <a:cs typeface="Arial" panose="020B0604020202020204" pitchFamily="34" charset="0"/>
                        </a:rPr>
                        <a:t>100,649</a:t>
                      </a:r>
                    </a:p>
                  </a:txBody>
                  <a:tcPr anchor="ctr"/>
                </a:tc>
                <a:tc>
                  <a:txBody>
                    <a:bodyPr/>
                    <a:lstStyle/>
                    <a:p>
                      <a:pPr algn="ctr"/>
                      <a:r>
                        <a:rPr lang="en-US" sz="1200" dirty="0">
                          <a:latin typeface="Arial" panose="020B0604020202020204" pitchFamily="34" charset="0"/>
                          <a:cs typeface="Arial" panose="020B0604020202020204" pitchFamily="34" charset="0"/>
                        </a:rPr>
                        <a:t>4,503</a:t>
                      </a:r>
                    </a:p>
                  </a:txBody>
                  <a:tcPr anchor="ctr"/>
                </a:tc>
                <a:tc>
                  <a:txBody>
                    <a:bodyPr/>
                    <a:lstStyle/>
                    <a:p>
                      <a:pPr algn="ctr"/>
                      <a:r>
                        <a:rPr lang="en-US" sz="1200" dirty="0">
                          <a:latin typeface="Arial" panose="020B0604020202020204" pitchFamily="34" charset="0"/>
                          <a:cs typeface="Arial" panose="020B0604020202020204" pitchFamily="34" charset="0"/>
                        </a:rPr>
                        <a:t>57,713</a:t>
                      </a:r>
                    </a:p>
                  </a:txBody>
                  <a:tcPr anchor="ctr"/>
                </a:tc>
                <a:tc>
                  <a:txBody>
                    <a:bodyPr/>
                    <a:lstStyle/>
                    <a:p>
                      <a:pPr algn="ctr"/>
                      <a:r>
                        <a:rPr lang="en-US" sz="1200" dirty="0">
                          <a:latin typeface="Arial" panose="020B0604020202020204" pitchFamily="34" charset="0"/>
                          <a:cs typeface="Arial" panose="020B0604020202020204" pitchFamily="34" charset="0"/>
                        </a:rPr>
                        <a:t>27,729</a:t>
                      </a:r>
                    </a:p>
                  </a:txBody>
                  <a:tcPr anchor="ctr"/>
                </a:tc>
                <a:tc>
                  <a:txBody>
                    <a:bodyPr/>
                    <a:lstStyle/>
                    <a:p>
                      <a:pPr algn="ctr"/>
                      <a:r>
                        <a:rPr lang="en-US" sz="1200" dirty="0">
                          <a:latin typeface="Arial" panose="020B0604020202020204" pitchFamily="34" charset="0"/>
                          <a:cs typeface="Arial" panose="020B0604020202020204" pitchFamily="34" charset="0"/>
                        </a:rPr>
                        <a:t>681,780</a:t>
                      </a:r>
                    </a:p>
                  </a:txBody>
                  <a:tcPr anchor="ctr"/>
                </a:tc>
                <a:tc>
                  <a:txBody>
                    <a:bodyPr/>
                    <a:lstStyle/>
                    <a:p>
                      <a:pPr algn="ctr"/>
                      <a:r>
                        <a:rPr lang="en-US" sz="1200" dirty="0">
                          <a:latin typeface="Arial" panose="020B0604020202020204" pitchFamily="34" charset="0"/>
                          <a:cs typeface="Arial" panose="020B0604020202020204" pitchFamily="34" charset="0"/>
                        </a:rPr>
                        <a:t>200</a:t>
                      </a:r>
                    </a:p>
                  </a:txBody>
                  <a:tcPr anchor="ctr"/>
                </a:tc>
                <a:tc>
                  <a:txBody>
                    <a:bodyPr/>
                    <a:lstStyle/>
                    <a:p>
                      <a:pPr algn="ctr"/>
                      <a:r>
                        <a:rPr lang="en-US" sz="1200" dirty="0">
                          <a:latin typeface="Arial" panose="020B0604020202020204" pitchFamily="34" charset="0"/>
                          <a:cs typeface="Arial" panose="020B0604020202020204" pitchFamily="34" charset="0"/>
                        </a:rPr>
                        <a:t>10,000</a:t>
                      </a:r>
                    </a:p>
                  </a:txBody>
                  <a:tcPr anchor="ctr"/>
                </a:tc>
                <a:extLst>
                  <a:ext uri="{0D108BD9-81ED-4DB2-BD59-A6C34878D82A}">
                    <a16:rowId xmlns:a16="http://schemas.microsoft.com/office/drawing/2014/main" val="492547953"/>
                  </a:ext>
                </a:extLst>
              </a:tr>
              <a:tr h="49065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Optimus Oceanus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52,998</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116,570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4,872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103,990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49,073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1,189,800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255</a:t>
                      </a:r>
                      <a:endParaRPr lang="en-US" sz="1200" dirty="0">
                        <a:latin typeface="Arial" panose="020B0604020202020204" pitchFamily="34" charset="0"/>
                        <a:cs typeface="Arial" panose="020B0604020202020204" pitchFamily="34" charset="0"/>
                      </a:endParaRPr>
                    </a:p>
                  </a:txBody>
                  <a:tcPr anchor="ctr"/>
                </a:tc>
                <a:tc>
                  <a:txBody>
                    <a:bodyPr/>
                    <a:lstStyle/>
                    <a:p>
                      <a:pPr algn="ctr"/>
                      <a:r>
                        <a:rPr lang="en-US" sz="1200" dirty="0">
                          <a:latin typeface="Arial" panose="020B0604020202020204" pitchFamily="34" charset="0"/>
                          <a:cs typeface="Arial" panose="020B0604020202020204" pitchFamily="34" charset="0"/>
                        </a:rPr>
                        <a:t>17,000</a:t>
                      </a:r>
                    </a:p>
                  </a:txBody>
                  <a:tcPr anchor="ctr"/>
                </a:tc>
                <a:extLst>
                  <a:ext uri="{0D108BD9-81ED-4DB2-BD59-A6C34878D82A}">
                    <a16:rowId xmlns:a16="http://schemas.microsoft.com/office/drawing/2014/main" val="518565185"/>
                  </a:ext>
                </a:extLst>
              </a:tr>
              <a:tr h="490659">
                <a:tc>
                  <a:txBody>
                    <a:bodyPr/>
                    <a:lstStyle/>
                    <a:p>
                      <a:pPr algn="ctr"/>
                      <a:r>
                        <a:rPr lang="en-US" sz="1200" dirty="0">
                          <a:latin typeface="Arial" panose="020B0604020202020204" pitchFamily="34" charset="0"/>
                          <a:cs typeface="Arial" panose="020B0604020202020204" pitchFamily="34" charset="0"/>
                        </a:rPr>
                        <a:t>Optimus92LE WS19</a:t>
                      </a:r>
                    </a:p>
                  </a:txBody>
                  <a:tcPr anchor="ctr"/>
                </a:tc>
                <a:tc>
                  <a:txBody>
                    <a:bodyPr/>
                    <a:lstStyle/>
                    <a:p>
                      <a:pPr algn="ctr"/>
                      <a:r>
                        <a:rPr lang="en-US" sz="1200" dirty="0">
                          <a:latin typeface="Arial" panose="020B0604020202020204" pitchFamily="34" charset="0"/>
                          <a:cs typeface="Arial" panose="020B0604020202020204" pitchFamily="34" charset="0"/>
                        </a:rPr>
                        <a:t>3,074</a:t>
                      </a:r>
                    </a:p>
                  </a:txBody>
                  <a:tcPr anchor="ctr"/>
                </a:tc>
                <a:tc>
                  <a:txBody>
                    <a:bodyPr/>
                    <a:lstStyle/>
                    <a:p>
                      <a:pPr algn="ctr"/>
                      <a:r>
                        <a:rPr lang="en-US" sz="1200" dirty="0">
                          <a:latin typeface="Arial" panose="020B0604020202020204" pitchFamily="34" charset="0"/>
                          <a:cs typeface="Arial" panose="020B0604020202020204" pitchFamily="34" charset="0"/>
                        </a:rPr>
                        <a:t>8,184</a:t>
                      </a:r>
                    </a:p>
                  </a:txBody>
                  <a:tcPr anchor="ctr"/>
                </a:tc>
                <a:tc>
                  <a:txBody>
                    <a:bodyPr/>
                    <a:lstStyle/>
                    <a:p>
                      <a:pPr algn="ctr"/>
                      <a:r>
                        <a:rPr lang="en-US" sz="1200" dirty="0">
                          <a:latin typeface="Arial" panose="020B0604020202020204" pitchFamily="34" charset="0"/>
                          <a:cs typeface="Arial" panose="020B0604020202020204" pitchFamily="34" charset="0"/>
                        </a:rPr>
                        <a:t>630</a:t>
                      </a:r>
                    </a:p>
                  </a:txBody>
                  <a:tcPr anchor="ctr"/>
                </a:tc>
                <a:tc>
                  <a:txBody>
                    <a:bodyPr/>
                    <a:lstStyle/>
                    <a:p>
                      <a:pPr algn="ctr"/>
                      <a:r>
                        <a:rPr lang="en-US" sz="1200" dirty="0">
                          <a:latin typeface="Arial" panose="020B0604020202020204" pitchFamily="34" charset="0"/>
                          <a:cs typeface="Arial" panose="020B0604020202020204" pitchFamily="34" charset="0"/>
                        </a:rPr>
                        <a:t>5,082</a:t>
                      </a:r>
                    </a:p>
                  </a:txBody>
                  <a:tcPr anchor="ctr"/>
                </a:tc>
                <a:tc>
                  <a:txBody>
                    <a:bodyPr/>
                    <a:lstStyle/>
                    <a:p>
                      <a:pPr algn="ctr"/>
                      <a:r>
                        <a:rPr lang="en-US" sz="1200" dirty="0">
                          <a:latin typeface="Arial" panose="020B0604020202020204" pitchFamily="34" charset="0"/>
                          <a:cs typeface="Arial" panose="020B0604020202020204" pitchFamily="34" charset="0"/>
                        </a:rPr>
                        <a:t>3,194</a:t>
                      </a:r>
                    </a:p>
                  </a:txBody>
                  <a:tcPr anchor="ctr"/>
                </a:tc>
                <a:tc>
                  <a:txBody>
                    <a:bodyPr/>
                    <a:lstStyle/>
                    <a:p>
                      <a:pPr algn="ctr"/>
                      <a:r>
                        <a:rPr lang="en-US" sz="1200" dirty="0">
                          <a:latin typeface="Arial" panose="020B0604020202020204" pitchFamily="34" charset="0"/>
                          <a:cs typeface="Arial" panose="020B0604020202020204" pitchFamily="34" charset="0"/>
                        </a:rPr>
                        <a:t>64,590</a:t>
                      </a:r>
                    </a:p>
                  </a:txBody>
                  <a:tcPr anchor="ctr"/>
                </a:tc>
                <a:tc>
                  <a:txBody>
                    <a:bodyPr/>
                    <a:lstStyle/>
                    <a:p>
                      <a:pPr algn="ctr"/>
                      <a:r>
                        <a:rPr lang="en-US" sz="1200" dirty="0">
                          <a:latin typeface="Arial" panose="020B0604020202020204" pitchFamily="34" charset="0"/>
                          <a:cs typeface="Arial" panose="020B0604020202020204" pitchFamily="34" charset="0"/>
                        </a:rPr>
                        <a:t>92</a:t>
                      </a:r>
                    </a:p>
                  </a:txBody>
                  <a:tcPr anchor="ctr"/>
                </a:tc>
                <a:tc>
                  <a:txBody>
                    <a:bodyPr/>
                    <a:lstStyle/>
                    <a:p>
                      <a:pPr algn="ctr"/>
                      <a:r>
                        <a:rPr lang="en-GB" sz="1200" dirty="0">
                          <a:latin typeface="Arial" panose="020B0604020202020204" pitchFamily="34" charset="0"/>
                          <a:cs typeface="Arial" panose="020B0604020202020204" pitchFamily="34" charset="0"/>
                        </a:rPr>
                        <a:t>2,000</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74936725"/>
                  </a:ext>
                </a:extLst>
              </a:tr>
              <a:tr h="490659">
                <a:tc>
                  <a:txBody>
                    <a:bodyPr/>
                    <a:lstStyle/>
                    <a:p>
                      <a:pPr algn="ctr"/>
                      <a:r>
                        <a:rPr lang="en-US" sz="1200" dirty="0">
                          <a:latin typeface="Arial" panose="020B0604020202020204" pitchFamily="34" charset="0"/>
                          <a:cs typeface="Arial" panose="020B0604020202020204" pitchFamily="34" charset="0"/>
                        </a:rPr>
                        <a:t>Optimus92LE WS20</a:t>
                      </a:r>
                    </a:p>
                  </a:txBody>
                  <a:tcPr anchor="ctr"/>
                </a:tc>
                <a:tc>
                  <a:txBody>
                    <a:bodyPr/>
                    <a:lstStyle/>
                    <a:p>
                      <a:pPr algn="ctr"/>
                      <a:r>
                        <a:rPr lang="en-US" sz="1200" dirty="0">
                          <a:latin typeface="Arial" panose="020B0604020202020204" pitchFamily="34" charset="0"/>
                          <a:cs typeface="Arial" panose="020B0604020202020204" pitchFamily="34" charset="0"/>
                        </a:rPr>
                        <a:t>4,070</a:t>
                      </a:r>
                    </a:p>
                  </a:txBody>
                  <a:tcPr anchor="ctr"/>
                </a:tc>
                <a:tc>
                  <a:txBody>
                    <a:bodyPr/>
                    <a:lstStyle/>
                    <a:p>
                      <a:pPr algn="ctr"/>
                      <a:r>
                        <a:rPr lang="en-US" sz="1200" dirty="0">
                          <a:latin typeface="Arial" panose="020B0604020202020204" pitchFamily="34" charset="0"/>
                          <a:cs typeface="Arial" panose="020B0604020202020204" pitchFamily="34" charset="0"/>
                        </a:rPr>
                        <a:t>7,495</a:t>
                      </a:r>
                    </a:p>
                  </a:txBody>
                  <a:tcPr anchor="ctr"/>
                </a:tc>
                <a:tc>
                  <a:txBody>
                    <a:bodyPr/>
                    <a:lstStyle/>
                    <a:p>
                      <a:pPr algn="ctr"/>
                      <a:r>
                        <a:rPr lang="en-US" sz="1200" dirty="0">
                          <a:latin typeface="Arial" panose="020B0604020202020204" pitchFamily="34" charset="0"/>
                          <a:cs typeface="Arial" panose="020B0604020202020204" pitchFamily="34" charset="0"/>
                        </a:rPr>
                        <a:t>764</a:t>
                      </a:r>
                    </a:p>
                  </a:txBody>
                  <a:tcPr anchor="ctr"/>
                </a:tc>
                <a:tc>
                  <a:txBody>
                    <a:bodyPr/>
                    <a:lstStyle/>
                    <a:p>
                      <a:pPr algn="ctr"/>
                      <a:r>
                        <a:rPr lang="en-US" sz="1200" dirty="0">
                          <a:latin typeface="Arial" panose="020B0604020202020204" pitchFamily="34" charset="0"/>
                          <a:cs typeface="Arial" panose="020B0604020202020204" pitchFamily="34" charset="0"/>
                        </a:rPr>
                        <a:t>8,432</a:t>
                      </a:r>
                    </a:p>
                  </a:txBody>
                  <a:tcPr anchor="ctr"/>
                </a:tc>
                <a:tc>
                  <a:txBody>
                    <a:bodyPr/>
                    <a:lstStyle/>
                    <a:p>
                      <a:pPr algn="ctr"/>
                      <a:r>
                        <a:rPr lang="en-US" sz="1200" dirty="0">
                          <a:latin typeface="Arial" panose="020B0604020202020204" pitchFamily="34" charset="0"/>
                          <a:cs typeface="Arial" panose="020B0604020202020204" pitchFamily="34" charset="0"/>
                        </a:rPr>
                        <a:t>2,471</a:t>
                      </a:r>
                    </a:p>
                  </a:txBody>
                  <a:tcPr anchor="ctr"/>
                </a:tc>
                <a:tc>
                  <a:txBody>
                    <a:bodyPr/>
                    <a:lstStyle/>
                    <a:p>
                      <a:pPr algn="ctr"/>
                      <a:r>
                        <a:rPr lang="en-US" sz="1200" dirty="0">
                          <a:latin typeface="Arial" panose="020B0604020202020204" pitchFamily="34" charset="0"/>
                          <a:cs typeface="Arial" panose="020B0604020202020204" pitchFamily="34" charset="0"/>
                        </a:rPr>
                        <a:t>86,020</a:t>
                      </a:r>
                    </a:p>
                  </a:txBody>
                  <a:tcPr anchor="ctr"/>
                </a:tc>
                <a:tc>
                  <a:txBody>
                    <a:bodyPr/>
                    <a:lstStyle/>
                    <a:p>
                      <a:pPr algn="ctr"/>
                      <a:r>
                        <a:rPr lang="en-GB" sz="1200" dirty="0">
                          <a:latin typeface="Arial" panose="020B0604020202020204" pitchFamily="34" charset="0"/>
                          <a:cs typeface="Arial" panose="020B0604020202020204" pitchFamily="34" charset="0"/>
                        </a:rPr>
                        <a:t>92</a:t>
                      </a:r>
                      <a:endParaRPr lang="en-US" sz="1200" dirty="0">
                        <a:latin typeface="Arial" panose="020B0604020202020204" pitchFamily="34" charset="0"/>
                        <a:cs typeface="Arial" panose="020B0604020202020204" pitchFamily="34" charset="0"/>
                      </a:endParaRPr>
                    </a:p>
                  </a:txBody>
                  <a:tcPr anchor="ctr"/>
                </a:tc>
                <a:tc>
                  <a:txBody>
                    <a:bodyPr/>
                    <a:lstStyle/>
                    <a:p>
                      <a:pPr algn="ctr"/>
                      <a:r>
                        <a:rPr lang="en-GB" sz="1200" dirty="0">
                          <a:latin typeface="Arial" panose="020B0604020202020204" pitchFamily="34" charset="0"/>
                          <a:cs typeface="Arial" panose="020B0604020202020204" pitchFamily="34" charset="0"/>
                        </a:rPr>
                        <a:t>2,000</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904271040"/>
                  </a:ext>
                </a:extLst>
              </a:tr>
              <a:tr h="490659">
                <a:tc>
                  <a:txBody>
                    <a:bodyPr/>
                    <a:lstStyle/>
                    <a:p>
                      <a:pPr algn="ctr"/>
                      <a:r>
                        <a:rPr lang="en-US" sz="1200" dirty="0">
                          <a:latin typeface="Arial" panose="020B0604020202020204" pitchFamily="34" charset="0"/>
                          <a:cs typeface="Arial" panose="020B0604020202020204" pitchFamily="34" charset="0"/>
                        </a:rPr>
                        <a:t>Optimus60E WS21</a:t>
                      </a:r>
                    </a:p>
                  </a:txBody>
                  <a:tcPr anchor="ctr"/>
                </a:tc>
                <a:tc>
                  <a:txBody>
                    <a:bodyPr/>
                    <a:lstStyle/>
                    <a:p>
                      <a:pPr algn="ctr"/>
                      <a:r>
                        <a:rPr lang="en-US" sz="1200" dirty="0">
                          <a:latin typeface="Arial" panose="020B0604020202020204" pitchFamily="34" charset="0"/>
                          <a:cs typeface="Arial" panose="020B0604020202020204" pitchFamily="34" charset="0"/>
                        </a:rPr>
                        <a:t>2,204</a:t>
                      </a:r>
                    </a:p>
                  </a:txBody>
                  <a:tcPr anchor="ctr"/>
                </a:tc>
                <a:tc>
                  <a:txBody>
                    <a:bodyPr/>
                    <a:lstStyle/>
                    <a:p>
                      <a:pPr algn="ctr"/>
                      <a:r>
                        <a:rPr lang="en-US" sz="1200" dirty="0">
                          <a:latin typeface="Arial" panose="020B0604020202020204" pitchFamily="34" charset="0"/>
                          <a:cs typeface="Arial" panose="020B0604020202020204" pitchFamily="34" charset="0"/>
                        </a:rPr>
                        <a:t>1,872</a:t>
                      </a:r>
                    </a:p>
                  </a:txBody>
                  <a:tcPr anchor="ctr"/>
                </a:tc>
                <a:tc>
                  <a:txBody>
                    <a:bodyPr/>
                    <a:lstStyle/>
                    <a:p>
                      <a:pPr algn="ctr"/>
                      <a:r>
                        <a:rPr lang="en-GB" sz="1200" dirty="0">
                          <a:latin typeface="Arial" panose="020B0604020202020204" pitchFamily="34" charset="0"/>
                          <a:cs typeface="Arial" panose="020B0604020202020204" pitchFamily="34" charset="0"/>
                        </a:rPr>
                        <a:t>304</a:t>
                      </a:r>
                      <a:endParaRPr lang="en-US" sz="1200" dirty="0">
                        <a:latin typeface="Arial" panose="020B0604020202020204" pitchFamily="34" charset="0"/>
                        <a:cs typeface="Arial" panose="020B0604020202020204" pitchFamily="34" charset="0"/>
                      </a:endParaRPr>
                    </a:p>
                  </a:txBody>
                  <a:tcPr anchor="ctr"/>
                </a:tc>
                <a:tc>
                  <a:txBody>
                    <a:bodyPr/>
                    <a:lstStyle/>
                    <a:p>
                      <a:pPr algn="ctr"/>
                      <a:r>
                        <a:rPr lang="en-US" sz="1200" dirty="0">
                          <a:latin typeface="Arial" panose="020B0604020202020204" pitchFamily="34" charset="0"/>
                          <a:cs typeface="Arial" panose="020B0604020202020204" pitchFamily="34" charset="0"/>
                        </a:rPr>
                        <a:t>1,708</a:t>
                      </a:r>
                    </a:p>
                  </a:txBody>
                  <a:tcPr anchor="ctr"/>
                </a:tc>
                <a:tc>
                  <a:txBody>
                    <a:bodyPr/>
                    <a:lstStyle/>
                    <a:p>
                      <a:pPr algn="ctr"/>
                      <a:r>
                        <a:rPr lang="en-GB" sz="1200" dirty="0">
                          <a:latin typeface="Arial" panose="020B0604020202020204" pitchFamily="34" charset="0"/>
                          <a:cs typeface="Arial" panose="020B0604020202020204" pitchFamily="34" charset="0"/>
                        </a:rPr>
                        <a:t>2,005</a:t>
                      </a:r>
                      <a:endParaRPr lang="en-US" sz="1200" dirty="0">
                        <a:latin typeface="Arial" panose="020B0604020202020204" pitchFamily="34" charset="0"/>
                        <a:cs typeface="Arial" panose="020B0604020202020204" pitchFamily="34" charset="0"/>
                      </a:endParaRPr>
                    </a:p>
                  </a:txBody>
                  <a:tcPr anchor="ctr"/>
                </a:tc>
                <a:tc>
                  <a:txBody>
                    <a:bodyPr/>
                    <a:lstStyle/>
                    <a:p>
                      <a:pPr algn="ctr"/>
                      <a:r>
                        <a:rPr lang="en-US" sz="1200" dirty="0">
                          <a:latin typeface="Arial" panose="020B0604020202020204" pitchFamily="34" charset="0"/>
                          <a:cs typeface="Arial" panose="020B0604020202020204" pitchFamily="34" charset="0"/>
                        </a:rPr>
                        <a:t>28,567</a:t>
                      </a:r>
                    </a:p>
                  </a:txBody>
                  <a:tcPr anchor="ctr"/>
                </a:tc>
                <a:tc>
                  <a:txBody>
                    <a:bodyPr/>
                    <a:lstStyle/>
                    <a:p>
                      <a:pPr algn="ctr"/>
                      <a:r>
                        <a:rPr lang="en-GB" sz="1200" dirty="0">
                          <a:latin typeface="Arial" panose="020B0604020202020204" pitchFamily="34" charset="0"/>
                          <a:cs typeface="Arial" panose="020B0604020202020204" pitchFamily="34" charset="0"/>
                        </a:rPr>
                        <a:t>60</a:t>
                      </a:r>
                      <a:endParaRPr lang="en-US" sz="1200" dirty="0">
                        <a:latin typeface="Arial" panose="020B0604020202020204" pitchFamily="34" charset="0"/>
                        <a:cs typeface="Arial" panose="020B0604020202020204" pitchFamily="34" charset="0"/>
                      </a:endParaRPr>
                    </a:p>
                  </a:txBody>
                  <a:tcPr anchor="ctr"/>
                </a:tc>
                <a:tc>
                  <a:txBody>
                    <a:bodyPr/>
                    <a:lstStyle/>
                    <a:p>
                      <a:pPr algn="ctr"/>
                      <a:r>
                        <a:rPr lang="en-GB" sz="1200" dirty="0">
                          <a:latin typeface="Arial" panose="020B0604020202020204" pitchFamily="34" charset="0"/>
                          <a:cs typeface="Arial" panose="020B0604020202020204" pitchFamily="34" charset="0"/>
                        </a:rPr>
                        <a:t>750</a:t>
                      </a:r>
                      <a:endParaRPr lang="en-US"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175184375"/>
                  </a:ext>
                </a:extLst>
              </a:tr>
              <a:tr h="4906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Optimus Syria</a:t>
                      </a:r>
                    </a:p>
                  </a:txBody>
                  <a:tcPr anchor="ctr">
                    <a:solidFill>
                      <a:srgbClr val="FFFF00">
                        <a:alpha val="20000"/>
                      </a:srgbClr>
                    </a:solidFill>
                  </a:tcPr>
                </a:tc>
                <a:tc>
                  <a:txBody>
                    <a:bodyPr/>
                    <a:lstStyle/>
                    <a:p>
                      <a:pPr algn="ctr"/>
                      <a:r>
                        <a:rPr lang="en-US" sz="1200" dirty="0">
                          <a:latin typeface="Arial" panose="020B0604020202020204" pitchFamily="34" charset="0"/>
                          <a:cs typeface="Arial" panose="020B0604020202020204" pitchFamily="34" charset="0"/>
                        </a:rPr>
                        <a:t>8,854</a:t>
                      </a:r>
                    </a:p>
                  </a:txBody>
                  <a:tcPr anchor="ctr">
                    <a:solidFill>
                      <a:srgbClr val="FFFF00">
                        <a:alpha val="20000"/>
                      </a:srgbClr>
                    </a:solidFill>
                  </a:tcPr>
                </a:tc>
                <a:tc>
                  <a:txBody>
                    <a:bodyPr/>
                    <a:lstStyle/>
                    <a:p>
                      <a:pPr algn="ctr"/>
                      <a:r>
                        <a:rPr lang="en-GB" sz="1200" dirty="0">
                          <a:latin typeface="Arial" panose="020B0604020202020204" pitchFamily="34" charset="0"/>
                          <a:cs typeface="Arial" panose="020B0604020202020204" pitchFamily="34" charset="0"/>
                        </a:rPr>
                        <a:t>16,044</a:t>
                      </a:r>
                      <a:endParaRPr lang="en-US" sz="1200" dirty="0">
                        <a:latin typeface="Arial" panose="020B0604020202020204" pitchFamily="34" charset="0"/>
                        <a:cs typeface="Arial" panose="020B0604020202020204" pitchFamily="34" charset="0"/>
                      </a:endParaRPr>
                    </a:p>
                  </a:txBody>
                  <a:tcPr anchor="ctr">
                    <a:solidFill>
                      <a:srgbClr val="FFFF00">
                        <a:alpha val="20000"/>
                      </a:srgbClr>
                    </a:solidFill>
                  </a:tcPr>
                </a:tc>
                <a:tc>
                  <a:txBody>
                    <a:bodyPr/>
                    <a:lstStyle/>
                    <a:p>
                      <a:pPr algn="ctr"/>
                      <a:r>
                        <a:rPr lang="en-GB" sz="1200" dirty="0">
                          <a:latin typeface="Arial" panose="020B0604020202020204" pitchFamily="34" charset="0"/>
                          <a:cs typeface="Arial" panose="020B0604020202020204" pitchFamily="34" charset="0"/>
                        </a:rPr>
                        <a:t>1,153</a:t>
                      </a:r>
                      <a:endParaRPr lang="en-US" sz="1200" dirty="0">
                        <a:latin typeface="Arial" panose="020B0604020202020204" pitchFamily="34" charset="0"/>
                        <a:cs typeface="Arial" panose="020B0604020202020204" pitchFamily="34" charset="0"/>
                      </a:endParaRPr>
                    </a:p>
                  </a:txBody>
                  <a:tcPr anchor="ctr">
                    <a:solidFill>
                      <a:srgbClr val="FFFF00">
                        <a:alpha val="20000"/>
                      </a:srgbClr>
                    </a:solidFill>
                  </a:tcPr>
                </a:tc>
                <a:tc>
                  <a:txBody>
                    <a:bodyPr/>
                    <a:lstStyle/>
                    <a:p>
                      <a:pPr algn="ctr"/>
                      <a:r>
                        <a:rPr lang="en-GB" sz="1200" dirty="0">
                          <a:latin typeface="Arial" panose="020B0604020202020204" pitchFamily="34" charset="0"/>
                          <a:cs typeface="Arial" panose="020B0604020202020204" pitchFamily="34" charset="0"/>
                        </a:rPr>
                        <a:t>15,922</a:t>
                      </a:r>
                      <a:endParaRPr lang="en-US" sz="1200" dirty="0">
                        <a:latin typeface="Arial" panose="020B0604020202020204" pitchFamily="34" charset="0"/>
                        <a:cs typeface="Arial" panose="020B0604020202020204" pitchFamily="34" charset="0"/>
                      </a:endParaRPr>
                    </a:p>
                  </a:txBody>
                  <a:tcPr anchor="ctr">
                    <a:solidFill>
                      <a:srgbClr val="FFFF00">
                        <a:alpha val="20000"/>
                      </a:srgbClr>
                    </a:solidFill>
                  </a:tcPr>
                </a:tc>
                <a:tc>
                  <a:txBody>
                    <a:bodyPr/>
                    <a:lstStyle/>
                    <a:p>
                      <a:pPr algn="ctr"/>
                      <a:r>
                        <a:rPr lang="en-GB" sz="1200" dirty="0">
                          <a:latin typeface="Arial" panose="020B0604020202020204" pitchFamily="34" charset="0"/>
                          <a:cs typeface="Arial" panose="020B0604020202020204" pitchFamily="34" charset="0"/>
                        </a:rPr>
                        <a:t>8,750</a:t>
                      </a:r>
                      <a:endParaRPr lang="en-US" sz="1200" dirty="0">
                        <a:latin typeface="Arial" panose="020B0604020202020204" pitchFamily="34" charset="0"/>
                        <a:cs typeface="Arial" panose="020B0604020202020204" pitchFamily="34" charset="0"/>
                      </a:endParaRPr>
                    </a:p>
                  </a:txBody>
                  <a:tcPr anchor="ctr">
                    <a:solidFill>
                      <a:srgbClr val="FFFF00">
                        <a:alpha val="20000"/>
                      </a:srgbClr>
                    </a:solidFill>
                  </a:tcPr>
                </a:tc>
                <a:tc>
                  <a:txBody>
                    <a:bodyPr/>
                    <a:lstStyle/>
                    <a:p>
                      <a:pPr algn="ctr"/>
                      <a:endParaRPr lang="en-US" sz="1200" dirty="0">
                        <a:latin typeface="Arial" panose="020B0604020202020204" pitchFamily="34" charset="0"/>
                        <a:cs typeface="Arial" panose="020B0604020202020204" pitchFamily="34" charset="0"/>
                      </a:endParaRPr>
                    </a:p>
                  </a:txBody>
                  <a:tcPr anchor="ctr">
                    <a:solidFill>
                      <a:srgbClr val="FFFF00">
                        <a:alpha val="20000"/>
                      </a:srgbClr>
                    </a:solidFill>
                  </a:tcPr>
                </a:tc>
                <a:tc>
                  <a:txBody>
                    <a:bodyPr/>
                    <a:lstStyle/>
                    <a:p>
                      <a:pPr algn="ctr"/>
                      <a:r>
                        <a:rPr lang="en-GB" sz="1200" dirty="0">
                          <a:latin typeface="Arial" panose="020B0604020202020204" pitchFamily="34" charset="0"/>
                          <a:cs typeface="Arial" panose="020B0604020202020204" pitchFamily="34" charset="0"/>
                        </a:rPr>
                        <a:t>122</a:t>
                      </a:r>
                      <a:endParaRPr lang="en-US" sz="1200" dirty="0">
                        <a:latin typeface="Arial" panose="020B0604020202020204" pitchFamily="34" charset="0"/>
                        <a:cs typeface="Arial" panose="020B0604020202020204" pitchFamily="34" charset="0"/>
                      </a:endParaRPr>
                    </a:p>
                  </a:txBody>
                  <a:tcPr anchor="ctr">
                    <a:solidFill>
                      <a:srgbClr val="FFFF00">
                        <a:alpha val="20000"/>
                      </a:srgbClr>
                    </a:solidFill>
                  </a:tcPr>
                </a:tc>
                <a:tc>
                  <a:txBody>
                    <a:bodyPr/>
                    <a:lstStyle/>
                    <a:p>
                      <a:pPr algn="ctr"/>
                      <a:r>
                        <a:rPr lang="en-GB" sz="1200" dirty="0">
                          <a:latin typeface="Arial" panose="020B0604020202020204" pitchFamily="34" charset="0"/>
                          <a:cs typeface="Arial" panose="020B0604020202020204" pitchFamily="34" charset="0"/>
                        </a:rPr>
                        <a:t>5,000</a:t>
                      </a:r>
                      <a:endParaRPr lang="en-US" sz="1200" dirty="0">
                        <a:latin typeface="Arial" panose="020B0604020202020204" pitchFamily="34" charset="0"/>
                        <a:cs typeface="Arial" panose="020B0604020202020204" pitchFamily="34" charset="0"/>
                      </a:endParaRPr>
                    </a:p>
                  </a:txBody>
                  <a:tcPr anchor="ctr">
                    <a:solidFill>
                      <a:srgbClr val="FFFF00">
                        <a:alpha val="20000"/>
                      </a:srgbClr>
                    </a:solidFill>
                  </a:tcPr>
                </a:tc>
                <a:extLst>
                  <a:ext uri="{0D108BD9-81ED-4DB2-BD59-A6C34878D82A}">
                    <a16:rowId xmlns:a16="http://schemas.microsoft.com/office/drawing/2014/main" val="1100057307"/>
                  </a:ext>
                </a:extLst>
              </a:tr>
            </a:tbl>
          </a:graphicData>
        </a:graphic>
      </p:graphicFrame>
      <p:sp>
        <p:nvSpPr>
          <p:cNvPr id="13" name="TextBox 12">
            <a:extLst>
              <a:ext uri="{FF2B5EF4-FFF2-40B4-BE49-F238E27FC236}">
                <a16:creationId xmlns:a16="http://schemas.microsoft.com/office/drawing/2014/main" id="{B9612DEF-409A-41D5-9406-B14AC6C237C6}"/>
              </a:ext>
            </a:extLst>
          </p:cNvPr>
          <p:cNvSpPr txBox="1"/>
          <p:nvPr/>
        </p:nvSpPr>
        <p:spPr>
          <a:xfrm>
            <a:off x="506690" y="1141925"/>
            <a:ext cx="1112598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1" u="none" strike="noStrike" kern="1200" cap="none" spc="0" normalizeH="0" baseline="0" noProof="0" dirty="0">
                <a:ln>
                  <a:noFill/>
                </a:ln>
                <a:solidFill>
                  <a:prstClr val="black"/>
                </a:solidFill>
                <a:effectLst/>
                <a:uLnTx/>
                <a:uFillTx/>
                <a:latin typeface="Aptos" panose="02110004020202020204"/>
                <a:ea typeface="+mn-ea"/>
                <a:cs typeface="+mn-cs"/>
              </a:rPr>
              <a:t>All values represent </a:t>
            </a:r>
            <a:r>
              <a:rPr kumimoji="0" lang="en-GB" sz="1800" b="1" i="1" u="none" strike="noStrike" kern="1200" cap="none" spc="0" normalizeH="0" baseline="0" noProof="0" dirty="0">
                <a:ln>
                  <a:noFill/>
                </a:ln>
                <a:solidFill>
                  <a:prstClr val="black"/>
                </a:solidFill>
                <a:effectLst/>
                <a:uLnTx/>
                <a:uFillTx/>
                <a:latin typeface="Aptos" panose="02110004020202020204"/>
                <a:ea typeface="+mn-ea"/>
                <a:cs typeface="+mn-cs"/>
              </a:rPr>
              <a:t>extreme loads (ULS)</a:t>
            </a:r>
            <a:r>
              <a:rPr kumimoji="0" lang="en-GB" sz="1800" b="0" i="1" u="none" strike="noStrike" kern="1200" cap="none" spc="0" normalizeH="0" baseline="0" noProof="0" dirty="0">
                <a:ln>
                  <a:noFill/>
                </a:ln>
                <a:solidFill>
                  <a:prstClr val="black"/>
                </a:solidFill>
                <a:effectLst/>
                <a:uLnTx/>
                <a:uFillTx/>
                <a:latin typeface="Aptos" panose="02110004020202020204"/>
                <a:ea typeface="+mn-ea"/>
                <a:cs typeface="+mn-cs"/>
              </a:rPr>
              <a:t> and already include the corresponding partial safety factors (</a:t>
            </a:r>
            <a:r>
              <a:rPr kumimoji="0" lang="en-GB" sz="1800" b="0" i="1" u="none" strike="noStrike" kern="1200" cap="none" spc="0" normalizeH="0" baseline="0" noProof="0" dirty="0" err="1">
                <a:ln>
                  <a:noFill/>
                </a:ln>
                <a:solidFill>
                  <a:prstClr val="black"/>
                </a:solidFill>
                <a:effectLst/>
                <a:uLnTx/>
                <a:uFillTx/>
                <a:latin typeface="Aptos" panose="02110004020202020204"/>
                <a:ea typeface="+mn-ea"/>
                <a:cs typeface="+mn-cs"/>
              </a:rPr>
              <a:t>γF</a:t>
            </a:r>
            <a:r>
              <a:rPr kumimoji="0" lang="en-GB" sz="1800" b="0" i="1"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Slide Number Placeholder 5">
            <a:extLst>
              <a:ext uri="{FF2B5EF4-FFF2-40B4-BE49-F238E27FC236}">
                <a16:creationId xmlns:a16="http://schemas.microsoft.com/office/drawing/2014/main" id="{93D196E1-D4A8-99DE-B3DF-569F417022D5}"/>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35</a:t>
            </a:fld>
            <a:endParaRPr lang="en-GB" sz="1400" dirty="0">
              <a:solidFill>
                <a:schemeClr val="bg1"/>
              </a:solidFill>
            </a:endParaRPr>
          </a:p>
        </p:txBody>
      </p:sp>
    </p:spTree>
    <p:extLst>
      <p:ext uri="{BB962C8B-B14F-4D97-AF65-F5344CB8AC3E}">
        <p14:creationId xmlns:p14="http://schemas.microsoft.com/office/powerpoint/2010/main" val="3067477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26533BD2-7016-D99B-8D14-5716721F009D}"/>
              </a:ext>
            </a:extLst>
          </p:cNvPr>
          <p:cNvSpPr txBox="1"/>
          <p:nvPr/>
        </p:nvSpPr>
        <p:spPr>
          <a:xfrm>
            <a:off x="342900" y="1607571"/>
            <a:ext cx="11218984" cy="1200329"/>
          </a:xfrm>
          <a:prstGeom prst="rect">
            <a:avLst/>
          </a:prstGeom>
          <a:noFill/>
        </p:spPr>
        <p:txBody>
          <a:bodyPr wrap="square" rtlCol="0">
            <a:spAutoFit/>
          </a:bodyPr>
          <a:lstStyle/>
          <a:p>
            <a:endParaRPr lang="it-IT" dirty="0"/>
          </a:p>
          <a:p>
            <a:pPr marL="285750" indent="-285750">
              <a:buFont typeface="Arial" panose="020B0604020202020204" pitchFamily="34" charset="0"/>
              <a:buChar char="•"/>
            </a:pPr>
            <a:r>
              <a:rPr lang="it-IT" dirty="0"/>
              <a:t>Task </a:t>
            </a:r>
            <a:r>
              <a:rPr lang="tr-TR" dirty="0"/>
              <a:t>1: Compile ROSCO</a:t>
            </a:r>
            <a:r>
              <a:rPr lang="en-GB" dirty="0"/>
              <a:t>.</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Task </a:t>
            </a:r>
            <a:r>
              <a:rPr lang="tr-TR" dirty="0"/>
              <a:t>2: Do test runs </a:t>
            </a:r>
            <a:r>
              <a:rPr lang="en-US" noProof="0" dirty="0"/>
              <a:t>with the </a:t>
            </a:r>
            <a:r>
              <a:rPr lang="tr-TR" dirty="0"/>
              <a:t>reference </a:t>
            </a:r>
            <a:r>
              <a:rPr lang="en-GB" dirty="0"/>
              <a:t>models.</a:t>
            </a:r>
            <a:endParaRPr lang="it-IT" dirty="0">
              <a:highlight>
                <a:srgbClr val="FFFF00"/>
              </a:highlight>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342900" y="1115905"/>
            <a:ext cx="7982574" cy="712728"/>
          </a:xfrm>
        </p:spPr>
        <p:txBody>
          <a:bodyPr>
            <a:normAutofit/>
          </a:bodyPr>
          <a:lstStyle/>
          <a:p>
            <a:r>
              <a:rPr lang="de-DE" dirty="0"/>
              <a:t>Tasks </a:t>
            </a:r>
            <a:r>
              <a:rPr lang="de-DE" dirty="0" err="1"/>
              <a:t>of</a:t>
            </a:r>
            <a:r>
              <a:rPr lang="de-DE" dirty="0"/>
              <a:t> </a:t>
            </a:r>
            <a:r>
              <a:rPr lang="de-DE" dirty="0" err="1"/>
              <a:t>the</a:t>
            </a:r>
            <a:r>
              <a:rPr lang="de-DE" dirty="0"/>
              <a:t> </a:t>
            </a:r>
            <a:r>
              <a:rPr lang="de-DE" dirty="0" err="1"/>
              <a:t>week</a:t>
            </a: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16328EB7-AE87-427A-F5C2-B3DBFDDE8C53}"/>
              </a:ext>
            </a:extLst>
          </p:cNvPr>
          <p:cNvSpPr txBox="1">
            <a:spLocks/>
          </p:cNvSpPr>
          <p:nvPr/>
        </p:nvSpPr>
        <p:spPr>
          <a:xfrm>
            <a:off x="342900" y="301785"/>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4000" dirty="0"/>
              <a:t>Feedback Controller Team</a:t>
            </a:r>
            <a:endParaRPr lang="en-GB" sz="4000" dirty="0"/>
          </a:p>
        </p:txBody>
      </p:sp>
      <p:sp>
        <p:nvSpPr>
          <p:cNvPr id="4" name="Slide Number Placeholder 5">
            <a:extLst>
              <a:ext uri="{FF2B5EF4-FFF2-40B4-BE49-F238E27FC236}">
                <a16:creationId xmlns:a16="http://schemas.microsoft.com/office/drawing/2014/main" id="{C58E45C2-6FDA-08B9-24DC-A244358F6709}"/>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36</a:t>
            </a:fld>
            <a:endParaRPr lang="en-GB" sz="1400" dirty="0">
              <a:solidFill>
                <a:schemeClr val="bg1"/>
              </a:solidFill>
            </a:endParaRPr>
          </a:p>
        </p:txBody>
      </p:sp>
    </p:spTree>
    <p:extLst>
      <p:ext uri="{BB962C8B-B14F-4D97-AF65-F5344CB8AC3E}">
        <p14:creationId xmlns:p14="http://schemas.microsoft.com/office/powerpoint/2010/main" val="2734966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DD84C-579A-8197-B3F2-344EEFF9DC4A}"/>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5CA7638-9DFF-5D2E-AD6D-A01B713329CA}"/>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13">
            <a:extLst>
              <a:ext uri="{FF2B5EF4-FFF2-40B4-BE49-F238E27FC236}">
                <a16:creationId xmlns:a16="http://schemas.microsoft.com/office/drawing/2014/main" id="{6EE230EF-5424-4AAB-C673-5E8FA0A8A63C}"/>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13">
            <a:extLst>
              <a:ext uri="{FF2B5EF4-FFF2-40B4-BE49-F238E27FC236}">
                <a16:creationId xmlns:a16="http://schemas.microsoft.com/office/drawing/2014/main" id="{B35622D4-7E33-4C30-D2B3-D9464206E289}"/>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hteck 17">
            <a:extLst>
              <a:ext uri="{FF2B5EF4-FFF2-40B4-BE49-F238E27FC236}">
                <a16:creationId xmlns:a16="http://schemas.microsoft.com/office/drawing/2014/main" id="{8D3B37C4-C64B-AFD5-24F8-6642C1B0788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Box 18">
            <a:extLst>
              <a:ext uri="{FF2B5EF4-FFF2-40B4-BE49-F238E27FC236}">
                <a16:creationId xmlns:a16="http://schemas.microsoft.com/office/drawing/2014/main" id="{17E671E2-B862-0DC5-9B57-4A3C175C53AF}"/>
              </a:ext>
            </a:extLst>
          </p:cNvPr>
          <p:cNvSpPr txBox="1"/>
          <p:nvPr/>
        </p:nvSpPr>
        <p:spPr>
          <a:xfrm>
            <a:off x="342900" y="1465091"/>
            <a:ext cx="6048756" cy="4801314"/>
          </a:xfrm>
          <a:prstGeom prst="rect">
            <a:avLst/>
          </a:prstGeom>
          <a:noFill/>
        </p:spPr>
        <p:txBody>
          <a:bodyPr wrap="square" rtlCol="0">
            <a:spAutoFit/>
          </a:bodyPr>
          <a:lstStyle/>
          <a:p>
            <a:r>
              <a:rPr lang="en-US" b="1" noProof="0" dirty="0"/>
              <a:t>The Reference Open-Source Controller (ROSCO)</a:t>
            </a:r>
            <a:r>
              <a:rPr lang="en-US" noProof="0" dirty="0"/>
              <a:t> is an open-source wind turbine controller developed by NREL.</a:t>
            </a:r>
          </a:p>
          <a:p>
            <a:endParaRPr lang="en-US" dirty="0"/>
          </a:p>
          <a:p>
            <a:pPr marL="285750" indent="-285750">
              <a:buFont typeface="Arial" panose="020B0604020202020204" pitchFamily="34" charset="0"/>
              <a:buChar char="•"/>
            </a:pPr>
            <a:r>
              <a:rPr lang="en-US" noProof="0" dirty="0"/>
              <a:t>It will be used for the </a:t>
            </a:r>
            <a:r>
              <a:rPr lang="en-US" b="1" noProof="0" dirty="0"/>
              <a:t>Optimus Syria </a:t>
            </a:r>
            <a:r>
              <a:rPr lang="en-US" noProof="0" dirty="0"/>
              <a:t>project.</a:t>
            </a:r>
            <a:endParaRPr lang="en-US" dirty="0"/>
          </a:p>
          <a:p>
            <a:pPr marL="285750" indent="-285750">
              <a:buFont typeface="Arial" panose="020B0604020202020204" pitchFamily="34" charset="0"/>
              <a:buChar char="•"/>
            </a:pPr>
            <a:r>
              <a:rPr lang="en-US" noProof="0" dirty="0"/>
              <a:t>It is compatible with </a:t>
            </a:r>
            <a:r>
              <a:rPr lang="en-US" b="1" noProof="0" dirty="0" err="1"/>
              <a:t>OpenFAST</a:t>
            </a:r>
            <a:r>
              <a:rPr lang="en-US" noProof="0" dirty="0"/>
              <a:t>.</a:t>
            </a:r>
            <a:endParaRPr lang="en-US" dirty="0"/>
          </a:p>
          <a:p>
            <a:pPr marL="285750" indent="-285750">
              <a:buFont typeface="Arial" panose="020B0604020202020204" pitchFamily="34" charset="0"/>
              <a:buChar char="•"/>
            </a:pPr>
            <a:r>
              <a:rPr lang="en-US" dirty="0"/>
              <a:t>It provides </a:t>
            </a:r>
            <a:r>
              <a:rPr lang="en-US" b="1" dirty="0"/>
              <a:t>generator torque control </a:t>
            </a:r>
            <a:r>
              <a:rPr lang="en-US" dirty="0"/>
              <a:t>and </a:t>
            </a:r>
            <a:r>
              <a:rPr lang="en-US" b="1" dirty="0"/>
              <a:t>blade pitch control</a:t>
            </a:r>
            <a:r>
              <a:rPr lang="en-US" dirty="0"/>
              <a:t>.</a:t>
            </a:r>
          </a:p>
          <a:p>
            <a:endParaRPr lang="en-US" b="1" dirty="0"/>
          </a:p>
          <a:p>
            <a:endParaRPr lang="en-US" b="1" dirty="0"/>
          </a:p>
          <a:p>
            <a:r>
              <a:rPr lang="en-US" b="1" dirty="0"/>
              <a:t>Controller features for the Optimus Syria</a:t>
            </a:r>
          </a:p>
          <a:p>
            <a:endParaRPr lang="en-US" b="1" dirty="0"/>
          </a:p>
          <a:p>
            <a:pPr marL="285750" indent="-285750">
              <a:buFont typeface="Arial" panose="020B0604020202020204" pitchFamily="34" charset="0"/>
              <a:buChar char="•"/>
            </a:pPr>
            <a:r>
              <a:rPr lang="en-US" dirty="0"/>
              <a:t>Generator and blade control with setpoint smoother and filter design</a:t>
            </a:r>
            <a:endParaRPr lang="en-GB" dirty="0"/>
          </a:p>
          <a:p>
            <a:pPr marL="285750" indent="-285750">
              <a:buFont typeface="Arial" panose="020B0604020202020204" pitchFamily="34" charset="0"/>
              <a:buChar char="•"/>
            </a:pPr>
            <a:r>
              <a:rPr lang="en-GB" dirty="0"/>
              <a:t>Tower damper</a:t>
            </a:r>
          </a:p>
          <a:p>
            <a:pPr marL="285750" indent="-285750">
              <a:buFont typeface="Arial" panose="020B0604020202020204" pitchFamily="34" charset="0"/>
              <a:buChar char="•"/>
            </a:pPr>
            <a:r>
              <a:rPr lang="en-GB" dirty="0"/>
              <a:t>Coupling with Lidar assisted controller</a:t>
            </a:r>
          </a:p>
          <a:p>
            <a:pPr marL="285750" indent="-285750">
              <a:buFont typeface="Arial" panose="020B0604020202020204" pitchFamily="34" charset="0"/>
              <a:buChar char="•"/>
            </a:pPr>
            <a:r>
              <a:rPr lang="en-US" dirty="0"/>
              <a:t>Lidar-Boost: Increase of power when LAC is active</a:t>
            </a:r>
            <a:endParaRPr lang="en-US" noProof="0" dirty="0"/>
          </a:p>
          <a:p>
            <a:endParaRPr lang="en-US" noProof="0" dirty="0"/>
          </a:p>
        </p:txBody>
      </p:sp>
      <p:sp>
        <p:nvSpPr>
          <p:cNvPr id="2" name="Titel 1">
            <a:extLst>
              <a:ext uri="{FF2B5EF4-FFF2-40B4-BE49-F238E27FC236}">
                <a16:creationId xmlns:a16="http://schemas.microsoft.com/office/drawing/2014/main" id="{743B826D-BB5A-7F85-A425-48605EEF0406}"/>
              </a:ext>
            </a:extLst>
          </p:cNvPr>
          <p:cNvSpPr>
            <a:spLocks noGrp="1"/>
          </p:cNvSpPr>
          <p:nvPr>
            <p:ph type="title"/>
          </p:nvPr>
        </p:nvSpPr>
        <p:spPr>
          <a:xfrm>
            <a:off x="484418" y="502853"/>
            <a:ext cx="9994606" cy="712728"/>
          </a:xfrm>
        </p:spPr>
        <p:txBody>
          <a:bodyPr>
            <a:normAutofit fontScale="90000"/>
          </a:bodyPr>
          <a:lstStyle/>
          <a:p>
            <a:r>
              <a:rPr lang="en-US" noProof="0" dirty="0"/>
              <a:t>ROSCO – Reference Open-Source Controller</a:t>
            </a:r>
          </a:p>
        </p:txBody>
      </p:sp>
      <p:cxnSp>
        <p:nvCxnSpPr>
          <p:cNvPr id="6" name="Straight Connector 5">
            <a:extLst>
              <a:ext uri="{FF2B5EF4-FFF2-40B4-BE49-F238E27FC236}">
                <a16:creationId xmlns:a16="http://schemas.microsoft.com/office/drawing/2014/main" id="{EA3F9A86-C09D-8299-DE31-3C3FD6FDF05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6C398DA6-540C-C090-4955-942B004957F3}"/>
              </a:ext>
            </a:extLst>
          </p:cNvPr>
          <p:cNvPicPr>
            <a:picLocks noChangeAspect="1"/>
          </p:cNvPicPr>
          <p:nvPr/>
        </p:nvPicPr>
        <p:blipFill>
          <a:blip r:embed="rId2"/>
          <a:stretch>
            <a:fillRect/>
          </a:stretch>
        </p:blipFill>
        <p:spPr>
          <a:xfrm>
            <a:off x="6720840" y="2508187"/>
            <a:ext cx="4960503" cy="1841625"/>
          </a:xfrm>
          <a:prstGeom prst="rect">
            <a:avLst/>
          </a:prstGeom>
        </p:spPr>
      </p:pic>
      <p:sp>
        <p:nvSpPr>
          <p:cNvPr id="12" name="TextBox 11">
            <a:extLst>
              <a:ext uri="{FF2B5EF4-FFF2-40B4-BE49-F238E27FC236}">
                <a16:creationId xmlns:a16="http://schemas.microsoft.com/office/drawing/2014/main" id="{3A32D388-6D6C-2F81-AFBE-C78CFCCA4D3F}"/>
              </a:ext>
            </a:extLst>
          </p:cNvPr>
          <p:cNvSpPr txBox="1"/>
          <p:nvPr/>
        </p:nvSpPr>
        <p:spPr>
          <a:xfrm>
            <a:off x="6720840" y="4374026"/>
            <a:ext cx="5128260" cy="769441"/>
          </a:xfrm>
          <a:prstGeom prst="rect">
            <a:avLst/>
          </a:prstGeom>
          <a:noFill/>
        </p:spPr>
        <p:txBody>
          <a:bodyPr wrap="square">
            <a:spAutoFit/>
          </a:bodyPr>
          <a:lstStyle/>
          <a:p>
            <a:r>
              <a:rPr lang="en-GB" sz="1100" dirty="0"/>
              <a:t>Description of the graph: Standard ROSCO workflow showing controller structure and interaction between </a:t>
            </a:r>
            <a:r>
              <a:rPr lang="en-GB" sz="1100" dirty="0" err="1"/>
              <a:t>OpenFAST</a:t>
            </a:r>
            <a:r>
              <a:rPr lang="en-GB" sz="1100" dirty="0"/>
              <a:t> and ROSCO.</a:t>
            </a:r>
            <a:br>
              <a:rPr lang="en-GB" sz="1100" dirty="0"/>
            </a:br>
            <a:r>
              <a:rPr lang="en-GB" sz="1100" dirty="0"/>
              <a:t>Citation of the sources: </a:t>
            </a:r>
            <a:r>
              <a:rPr lang="en-GB" sz="1100" dirty="0">
                <a:hlinkClick r:id="rId3" action="ppaction://hlinksldjump"/>
              </a:rPr>
              <a:t>[1]</a:t>
            </a:r>
            <a:br>
              <a:rPr lang="en-GB" sz="1100" dirty="0"/>
            </a:br>
            <a:r>
              <a:rPr lang="en-GB" sz="1100" dirty="0"/>
              <a:t>Last date of access: 09/09/2025</a:t>
            </a:r>
            <a:endParaRPr lang="en-US" sz="1100" dirty="0"/>
          </a:p>
        </p:txBody>
      </p:sp>
      <p:sp>
        <p:nvSpPr>
          <p:cNvPr id="3" name="Slide Number Placeholder 5">
            <a:extLst>
              <a:ext uri="{FF2B5EF4-FFF2-40B4-BE49-F238E27FC236}">
                <a16:creationId xmlns:a16="http://schemas.microsoft.com/office/drawing/2014/main" id="{1A030329-295B-9EB4-DC35-B973627E96A7}"/>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37</a:t>
            </a:fld>
            <a:endParaRPr lang="en-GB" sz="1400" dirty="0">
              <a:solidFill>
                <a:schemeClr val="bg1"/>
              </a:solidFill>
            </a:endParaRPr>
          </a:p>
        </p:txBody>
      </p:sp>
    </p:spTree>
    <p:extLst>
      <p:ext uri="{BB962C8B-B14F-4D97-AF65-F5344CB8AC3E}">
        <p14:creationId xmlns:p14="http://schemas.microsoft.com/office/powerpoint/2010/main" val="1429914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E6579-91D0-83D0-0675-556780B147B6}"/>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3D75211-D9A0-5C90-A819-7F0E6CC0BBCC}"/>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97F7335C-EC0B-51F4-5C05-1525F13D43E2}"/>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D13A31D0-AD90-1CB1-F8B8-01BB7DF15A7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F88CE420-8F4F-7E44-F104-6E1C1F41DE4D}"/>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6BD7B4F8-2325-E432-25AC-6F7B29B43A92}"/>
              </a:ext>
            </a:extLst>
          </p:cNvPr>
          <p:cNvSpPr>
            <a:spLocks noGrp="1"/>
          </p:cNvSpPr>
          <p:nvPr>
            <p:ph type="title"/>
          </p:nvPr>
        </p:nvSpPr>
        <p:spPr>
          <a:xfrm>
            <a:off x="484418" y="502853"/>
            <a:ext cx="7982574" cy="712728"/>
          </a:xfrm>
        </p:spPr>
        <p:txBody>
          <a:bodyPr>
            <a:normAutofit/>
          </a:bodyPr>
          <a:lstStyle/>
          <a:p>
            <a:r>
              <a:rPr lang="de-DE" dirty="0"/>
              <a:t>Model Proposal: IEA-3.4-130-RWT </a:t>
            </a:r>
          </a:p>
        </p:txBody>
      </p:sp>
      <p:cxnSp>
        <p:nvCxnSpPr>
          <p:cNvPr id="6" name="Straight Connector 5">
            <a:extLst>
              <a:ext uri="{FF2B5EF4-FFF2-40B4-BE49-F238E27FC236}">
                <a16:creationId xmlns:a16="http://schemas.microsoft.com/office/drawing/2014/main" id="{F1D33254-F966-526A-E050-B44B3A01FAFE}"/>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pic>
        <p:nvPicPr>
          <p:cNvPr id="3" name="Grafik 9">
            <a:extLst>
              <a:ext uri="{FF2B5EF4-FFF2-40B4-BE49-F238E27FC236}">
                <a16:creationId xmlns:a16="http://schemas.microsoft.com/office/drawing/2014/main" id="{F76CC3A2-4311-D946-A067-AC9454A17A84}"/>
              </a:ext>
            </a:extLst>
          </p:cNvPr>
          <p:cNvPicPr>
            <a:picLocks noChangeAspect="1"/>
          </p:cNvPicPr>
          <p:nvPr/>
        </p:nvPicPr>
        <p:blipFill>
          <a:blip r:embed="rId2"/>
          <a:stretch>
            <a:fillRect/>
          </a:stretch>
        </p:blipFill>
        <p:spPr>
          <a:xfrm>
            <a:off x="6388351" y="2236469"/>
            <a:ext cx="5705616" cy="2712419"/>
          </a:xfrm>
          <a:prstGeom prst="rect">
            <a:avLst/>
          </a:prstGeom>
        </p:spPr>
      </p:pic>
      <p:sp>
        <p:nvSpPr>
          <p:cNvPr id="7" name="TextBox 6">
            <a:extLst>
              <a:ext uri="{FF2B5EF4-FFF2-40B4-BE49-F238E27FC236}">
                <a16:creationId xmlns:a16="http://schemas.microsoft.com/office/drawing/2014/main" id="{D9660702-C524-BC43-4C04-63DEB554AEF0}"/>
              </a:ext>
            </a:extLst>
          </p:cNvPr>
          <p:cNvSpPr txBox="1"/>
          <p:nvPr/>
        </p:nvSpPr>
        <p:spPr>
          <a:xfrm>
            <a:off x="6586860" y="4747854"/>
            <a:ext cx="5308598" cy="769441"/>
          </a:xfrm>
          <a:prstGeom prst="rect">
            <a:avLst/>
          </a:prstGeom>
          <a:noFill/>
        </p:spPr>
        <p:txBody>
          <a:bodyPr wrap="square">
            <a:spAutoFit/>
          </a:bodyPr>
          <a:lstStyle/>
          <a:p>
            <a:r>
              <a:rPr lang="en-GB" sz="1100" dirty="0"/>
              <a:t>Description of the graph: Summary of the configuration of the land-based wind turbine.</a:t>
            </a:r>
            <a:endParaRPr lang="tr-TR" sz="1100" dirty="0"/>
          </a:p>
          <a:p>
            <a:r>
              <a:rPr lang="en-GB" sz="1100" dirty="0"/>
              <a:t>Citation of the sources: </a:t>
            </a:r>
            <a:r>
              <a:rPr lang="en-GB" sz="1100" dirty="0">
                <a:hlinkClick r:id="rId3" action="ppaction://hlinksldjump"/>
              </a:rPr>
              <a:t>[</a:t>
            </a:r>
            <a:r>
              <a:rPr lang="tr-TR" sz="1100" dirty="0">
                <a:hlinkClick r:id="rId3" action="ppaction://hlinksldjump"/>
              </a:rPr>
              <a:t>2</a:t>
            </a:r>
            <a:r>
              <a:rPr lang="en-GB" sz="1100" dirty="0">
                <a:hlinkClick r:id="rId3" action="ppaction://hlinksldjump"/>
              </a:rPr>
              <a:t>]</a:t>
            </a:r>
            <a:br>
              <a:rPr lang="en-GB" sz="1100" dirty="0"/>
            </a:br>
            <a:r>
              <a:rPr lang="en-GB" sz="1100" dirty="0"/>
              <a:t>Last date of access: 09/09/2025</a:t>
            </a:r>
            <a:endParaRPr lang="en-US" sz="1100" dirty="0"/>
          </a:p>
        </p:txBody>
      </p:sp>
      <p:sp>
        <p:nvSpPr>
          <p:cNvPr id="8" name="TextBox 7">
            <a:extLst>
              <a:ext uri="{FF2B5EF4-FFF2-40B4-BE49-F238E27FC236}">
                <a16:creationId xmlns:a16="http://schemas.microsoft.com/office/drawing/2014/main" id="{AF7B5179-EB2E-AA6A-13E5-1E43653CA3B4}"/>
              </a:ext>
            </a:extLst>
          </p:cNvPr>
          <p:cNvSpPr txBox="1"/>
          <p:nvPr/>
        </p:nvSpPr>
        <p:spPr>
          <a:xfrm>
            <a:off x="368715" y="2716529"/>
            <a:ext cx="5306919" cy="2031325"/>
          </a:xfrm>
          <a:prstGeom prst="rect">
            <a:avLst/>
          </a:prstGeom>
          <a:noFill/>
        </p:spPr>
        <p:txBody>
          <a:bodyPr wrap="square" rtlCol="0">
            <a:spAutoFit/>
          </a:bodyPr>
          <a:lstStyle/>
          <a:p>
            <a:pPr marL="285750" indent="-285750">
              <a:buFont typeface="Arial" panose="020B0604020202020204" pitchFamily="34" charset="0"/>
              <a:buChar char="•"/>
            </a:pPr>
            <a:r>
              <a:rPr lang="en-GB" dirty="0"/>
              <a:t>The </a:t>
            </a:r>
            <a:r>
              <a:rPr lang="en-GB" b="1" dirty="0"/>
              <a:t>3.4 MW Onshore RWT</a:t>
            </a:r>
            <a:r>
              <a:rPr lang="en-GB" dirty="0"/>
              <a:t> was developed under </a:t>
            </a:r>
            <a:r>
              <a:rPr lang="en-GB" b="1" dirty="0"/>
              <a:t>IEA Wind Task 37</a:t>
            </a:r>
            <a:r>
              <a:rPr lang="en-GB" dirty="0"/>
              <a:t> to represent </a:t>
            </a:r>
            <a:r>
              <a:rPr lang="en-GB" b="1" dirty="0"/>
              <a:t>modern onshore wind turbine technology</a:t>
            </a:r>
            <a:r>
              <a:rPr lang="en-GB" dirty="0"/>
              <a:t>.</a:t>
            </a: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en-GB" dirty="0"/>
              <a:t>It is designed for </a:t>
            </a:r>
            <a:r>
              <a:rPr lang="en-GB" b="1" dirty="0"/>
              <a:t>class IIIA</a:t>
            </a:r>
            <a:r>
              <a:rPr lang="en-GB" dirty="0"/>
              <a:t> onshore site</a:t>
            </a:r>
            <a:r>
              <a:rPr lang="tr-TR" dirty="0"/>
              <a:t>s.</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en-US" noProof="0" dirty="0"/>
              <a:t>Optimized for </a:t>
            </a:r>
            <a:r>
              <a:rPr lang="en-US" b="1" noProof="0" dirty="0"/>
              <a:t>minimum cost of energy</a:t>
            </a:r>
            <a:r>
              <a:rPr lang="en-US" noProof="0" dirty="0"/>
              <a:t>.</a:t>
            </a:r>
          </a:p>
        </p:txBody>
      </p:sp>
      <p:sp>
        <p:nvSpPr>
          <p:cNvPr id="4" name="Slide Number Placeholder 5">
            <a:extLst>
              <a:ext uri="{FF2B5EF4-FFF2-40B4-BE49-F238E27FC236}">
                <a16:creationId xmlns:a16="http://schemas.microsoft.com/office/drawing/2014/main" id="{C3BF011B-A9EF-DB62-FB9E-E8CF3EB9CE95}"/>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38</a:t>
            </a:fld>
            <a:endParaRPr lang="en-GB" sz="1400" dirty="0">
              <a:solidFill>
                <a:schemeClr val="bg1"/>
              </a:solidFill>
            </a:endParaRPr>
          </a:p>
        </p:txBody>
      </p:sp>
    </p:spTree>
    <p:extLst>
      <p:ext uri="{BB962C8B-B14F-4D97-AF65-F5344CB8AC3E}">
        <p14:creationId xmlns:p14="http://schemas.microsoft.com/office/powerpoint/2010/main" val="400787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26533BD2-7016-D99B-8D14-5716721F009D}"/>
              </a:ext>
            </a:extLst>
          </p:cNvPr>
          <p:cNvSpPr txBox="1"/>
          <p:nvPr/>
        </p:nvSpPr>
        <p:spPr>
          <a:xfrm>
            <a:off x="484418" y="1401679"/>
            <a:ext cx="7387079" cy="3693319"/>
          </a:xfrm>
          <a:prstGeom prst="rect">
            <a:avLst/>
          </a:prstGeom>
          <a:noFill/>
        </p:spPr>
        <p:txBody>
          <a:bodyPr wrap="square" rtlCol="0">
            <a:spAutoFit/>
          </a:bodyPr>
          <a:lstStyle/>
          <a:p>
            <a:r>
              <a:rPr lang="it-IT" dirty="0"/>
              <a:t> </a:t>
            </a:r>
          </a:p>
          <a:p>
            <a:pPr marL="285750" indent="-285750">
              <a:buFont typeface="Arial" panose="020B0604020202020204" pitchFamily="34" charset="0"/>
              <a:buChar char="•"/>
            </a:pPr>
            <a:r>
              <a:rPr lang="it-IT" dirty="0"/>
              <a:t>Technical Insights</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Consideration</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Team Progress</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Future Plans</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Conclusions</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Bibliography</a:t>
            </a:r>
          </a:p>
          <a:p>
            <a:endParaRPr lang="it-IT"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8" y="1113360"/>
            <a:ext cx="7982574" cy="712728"/>
          </a:xfrm>
        </p:spPr>
        <p:txBody>
          <a:bodyPr>
            <a:normAutofit/>
          </a:bodyPr>
          <a:lstStyle/>
          <a:p>
            <a:r>
              <a:rPr lang="de-DE" dirty="0"/>
              <a:t>Content</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99F47672-3CC8-A3D9-5404-84F2B78B6280}"/>
              </a:ext>
            </a:extLst>
          </p:cNvPr>
          <p:cNvSpPr txBox="1">
            <a:spLocks/>
          </p:cNvSpPr>
          <p:nvPr/>
        </p:nvSpPr>
        <p:spPr>
          <a:xfrm>
            <a:off x="475626" y="376627"/>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t>Lidar Assisted Controller</a:t>
            </a:r>
            <a:endParaRPr lang="en-GB" sz="4000" dirty="0"/>
          </a:p>
        </p:txBody>
      </p:sp>
      <p:sp>
        <p:nvSpPr>
          <p:cNvPr id="4" name="Slide Number Placeholder 5">
            <a:extLst>
              <a:ext uri="{FF2B5EF4-FFF2-40B4-BE49-F238E27FC236}">
                <a16:creationId xmlns:a16="http://schemas.microsoft.com/office/drawing/2014/main" id="{68138B16-63CA-1543-324C-25FECBB23729}"/>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39</a:t>
            </a:fld>
            <a:endParaRPr lang="en-GB" sz="1400" dirty="0">
              <a:solidFill>
                <a:schemeClr val="bg1"/>
              </a:solidFill>
            </a:endParaRPr>
          </a:p>
        </p:txBody>
      </p:sp>
    </p:spTree>
    <p:extLst>
      <p:ext uri="{BB962C8B-B14F-4D97-AF65-F5344CB8AC3E}">
        <p14:creationId xmlns:p14="http://schemas.microsoft.com/office/powerpoint/2010/main" val="168491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65606-7541-3F39-A61E-2A0DB6728F84}"/>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7701A6E-8221-BD65-97D1-36A6540B721F}"/>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706CCAF-3570-C921-03E2-0F35A7F9472A}"/>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FFC3A801-5450-ED2F-8EE6-E8A14CE3644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12CE7843-0B04-EF1F-7529-65E8CA7BEEF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39F752E1-3FF7-CD42-49DF-37C3BC6C29A9}"/>
              </a:ext>
            </a:extLst>
          </p:cNvPr>
          <p:cNvSpPr>
            <a:spLocks noGrp="1"/>
          </p:cNvSpPr>
          <p:nvPr>
            <p:ph type="title"/>
          </p:nvPr>
        </p:nvSpPr>
        <p:spPr>
          <a:xfrm>
            <a:off x="484416" y="502853"/>
            <a:ext cx="9916884" cy="712728"/>
          </a:xfrm>
        </p:spPr>
        <p:txBody>
          <a:bodyPr>
            <a:normAutofit/>
          </a:bodyPr>
          <a:lstStyle/>
          <a:p>
            <a:r>
              <a:rPr lang="de-DE" dirty="0">
                <a:latin typeface="Times New Roman" panose="02020603050405020304" pitchFamily="18" charset="0"/>
                <a:cs typeface="Times New Roman" panose="02020603050405020304" pitchFamily="18" charset="0"/>
              </a:rPr>
              <a:t>2. Cooperation</a:t>
            </a:r>
          </a:p>
        </p:txBody>
      </p:sp>
      <p:sp>
        <p:nvSpPr>
          <p:cNvPr id="3" name="Slide Number Placeholder 5">
            <a:extLst>
              <a:ext uri="{FF2B5EF4-FFF2-40B4-BE49-F238E27FC236}">
                <a16:creationId xmlns:a16="http://schemas.microsoft.com/office/drawing/2014/main" id="{CBD1129F-6266-C9A0-1C93-A2341A7E0C5D}"/>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23AA20DB-C046-0FAA-4E87-0FFADD094C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8214755-2C23-CE1C-9DB7-A8718F4A1219}"/>
              </a:ext>
            </a:extLst>
          </p:cNvPr>
          <p:cNvSpPr txBox="1"/>
          <p:nvPr/>
        </p:nvSpPr>
        <p:spPr>
          <a:xfrm>
            <a:off x="486825" y="1217212"/>
            <a:ext cx="11221252"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GB" dirty="0"/>
          </a:p>
        </p:txBody>
      </p:sp>
      <p:sp>
        <p:nvSpPr>
          <p:cNvPr id="4" name="TextBox 12">
            <a:extLst>
              <a:ext uri="{FF2B5EF4-FFF2-40B4-BE49-F238E27FC236}">
                <a16:creationId xmlns:a16="http://schemas.microsoft.com/office/drawing/2014/main" id="{FF24D615-FCB0-7CF6-0DDB-40A6DD41F591}"/>
              </a:ext>
            </a:extLst>
          </p:cNvPr>
          <p:cNvSpPr txBox="1"/>
          <p:nvPr/>
        </p:nvSpPr>
        <p:spPr>
          <a:xfrm>
            <a:off x="341766" y="1371866"/>
            <a:ext cx="11221252" cy="3785652"/>
          </a:xfrm>
          <a:prstGeom prst="rect">
            <a:avLst/>
          </a:prstGeom>
          <a:noFill/>
        </p:spPr>
        <p:txBody>
          <a:bodyPr wrap="square" lIns="91440" tIns="45720" rIns="91440" bIns="45720" rtlCol="0" anchor="t">
            <a:spAutoFit/>
          </a:bodyPr>
          <a:lstStyle/>
          <a:p>
            <a:r>
              <a:rPr lang="en-US" sz="2000" dirty="0">
                <a:latin typeface="Times New Roman" panose="02020603050405020304" pitchFamily="18" charset="0"/>
                <a:cs typeface="Times New Roman" panose="02020603050405020304" pitchFamily="18" charset="0"/>
              </a:rPr>
              <a:t>This project is carried out in academic cooperation between three institutions: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Hochschule Flensburg (Lead institution)  </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Fachhochschule</a:t>
            </a:r>
            <a:r>
              <a:rPr lang="en-US" sz="2000" dirty="0">
                <a:latin typeface="Times New Roman" panose="02020603050405020304" pitchFamily="18" charset="0"/>
                <a:cs typeface="Times New Roman" panose="02020603050405020304" pitchFamily="18" charset="0"/>
              </a:rPr>
              <a:t> Kiel  </a:t>
            </a:r>
          </a:p>
          <a:p>
            <a:r>
              <a:rPr lang="en-US" sz="2000" dirty="0">
                <a:latin typeface="Times New Roman" panose="02020603050405020304" pitchFamily="18" charset="0"/>
                <a:cs typeface="Times New Roman" panose="02020603050405020304" pitchFamily="18" charset="0"/>
              </a:rPr>
              <a:t>• Damascus University (Syria)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would like to sincerely thank: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Prof. Dr.-Ing. Torsten Faber – Head of Energy Technology Institute. </a:t>
            </a:r>
          </a:p>
          <a:p>
            <a:r>
              <a:rPr lang="en-US" sz="2000" dirty="0">
                <a:latin typeface="Times New Roman" panose="02020603050405020304" pitchFamily="18" charset="0"/>
                <a:cs typeface="Times New Roman" panose="02020603050405020304" pitchFamily="18" charset="0"/>
              </a:rPr>
              <a:t>• Prof . </a:t>
            </a:r>
            <a:r>
              <a:rPr lang="en-US" sz="2000" dirty="0" err="1">
                <a:latin typeface="Times New Roman" panose="02020603050405020304" pitchFamily="18" charset="0"/>
                <a:cs typeface="Times New Roman" panose="02020603050405020304" pitchFamily="18" charset="0"/>
              </a:rPr>
              <a:t>Dipl</a:t>
            </a:r>
            <a:r>
              <a:rPr lang="en-US" sz="2000" dirty="0">
                <a:latin typeface="Times New Roman" panose="02020603050405020304" pitchFamily="18" charset="0"/>
                <a:cs typeface="Times New Roman" panose="02020603050405020304" pitchFamily="18" charset="0"/>
              </a:rPr>
              <a:t>-Ing. Peter Quell – Supervisor of Management &amp; Mechanical Teams.</a:t>
            </a:r>
          </a:p>
          <a:p>
            <a:r>
              <a:rPr lang="en-US" sz="2000" dirty="0">
                <a:latin typeface="Times New Roman" panose="02020603050405020304" pitchFamily="18" charset="0"/>
                <a:cs typeface="Times New Roman" panose="02020603050405020304" pitchFamily="18" charset="0"/>
              </a:rPr>
              <a:t>• All other professors and tutors supporting us.</a:t>
            </a:r>
          </a:p>
          <a:p>
            <a:r>
              <a:rPr lang="en-US" sz="2000" dirty="0">
                <a:latin typeface="Times New Roman" panose="02020603050405020304" pitchFamily="18" charset="0"/>
                <a:cs typeface="Times New Roman" panose="02020603050405020304" pitchFamily="18" charset="0"/>
              </a:rPr>
              <a:t>Your trust and guidance have made this cooperation possible.</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1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86CEB-E000-D8D5-403A-E408F5406874}"/>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91455EA7-15BD-F4A4-31BA-BE2FFF632BBF}"/>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AFC8C499-3050-0B94-69A5-D555E9CF13CF}"/>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12FE72B-2723-29C8-465E-6FFB26C5B80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5FFCDE41-DAA5-F208-8504-2C417518DB8E}"/>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64562DA4-FD02-E83E-883F-1CA71980DA28}"/>
              </a:ext>
            </a:extLst>
          </p:cNvPr>
          <p:cNvSpPr>
            <a:spLocks noGrp="1"/>
          </p:cNvSpPr>
          <p:nvPr>
            <p:ph type="title"/>
          </p:nvPr>
        </p:nvSpPr>
        <p:spPr>
          <a:xfrm>
            <a:off x="484418" y="502853"/>
            <a:ext cx="5467974" cy="712728"/>
          </a:xfrm>
        </p:spPr>
        <p:txBody>
          <a:bodyPr>
            <a:normAutofit/>
          </a:bodyPr>
          <a:lstStyle/>
          <a:p>
            <a:r>
              <a:rPr lang="de-DE" dirty="0"/>
              <a:t>Technical Insights</a:t>
            </a:r>
          </a:p>
        </p:txBody>
      </p:sp>
      <p:cxnSp>
        <p:nvCxnSpPr>
          <p:cNvPr id="6" name="Straight Connector 5">
            <a:extLst>
              <a:ext uri="{FF2B5EF4-FFF2-40B4-BE49-F238E27FC236}">
                <a16:creationId xmlns:a16="http://schemas.microsoft.com/office/drawing/2014/main" id="{B785A660-F2C2-03D2-43B8-E93EE69EE94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14" name="Diagram 13">
            <a:extLst>
              <a:ext uri="{FF2B5EF4-FFF2-40B4-BE49-F238E27FC236}">
                <a16:creationId xmlns:a16="http://schemas.microsoft.com/office/drawing/2014/main" id="{8530B25F-957C-0EDB-2A31-87CE0F81C85F}"/>
              </a:ext>
            </a:extLst>
          </p:cNvPr>
          <p:cNvGraphicFramePr/>
          <p:nvPr>
            <p:extLst>
              <p:ext uri="{D42A27DB-BD31-4B8C-83A1-F6EECF244321}">
                <p14:modId xmlns:p14="http://schemas.microsoft.com/office/powerpoint/2010/main" val="1804102803"/>
              </p:ext>
            </p:extLst>
          </p:nvPr>
        </p:nvGraphicFramePr>
        <p:xfrm>
          <a:off x="310896" y="1692545"/>
          <a:ext cx="7259943" cy="4518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descr="A diagram of a machine&#10;&#10;AI-generated content may be incorrect.">
            <a:extLst>
              <a:ext uri="{FF2B5EF4-FFF2-40B4-BE49-F238E27FC236}">
                <a16:creationId xmlns:a16="http://schemas.microsoft.com/office/drawing/2014/main" id="{BB32B373-6B31-B998-D493-6D5C18E7B9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0839" y="1253016"/>
            <a:ext cx="3888657" cy="5208920"/>
          </a:xfrm>
          <a:prstGeom prst="rect">
            <a:avLst/>
          </a:prstGeom>
        </p:spPr>
      </p:pic>
      <p:sp>
        <p:nvSpPr>
          <p:cNvPr id="3" name="Slide Number Placeholder 5">
            <a:extLst>
              <a:ext uri="{FF2B5EF4-FFF2-40B4-BE49-F238E27FC236}">
                <a16:creationId xmlns:a16="http://schemas.microsoft.com/office/drawing/2014/main" id="{E8B5B375-6592-CC00-5233-6AD7D2E08B03}"/>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40</a:t>
            </a:fld>
            <a:endParaRPr lang="en-GB" sz="1400" dirty="0">
              <a:solidFill>
                <a:schemeClr val="bg1"/>
              </a:solidFill>
            </a:endParaRPr>
          </a:p>
        </p:txBody>
      </p:sp>
    </p:spTree>
    <p:extLst>
      <p:ext uri="{BB962C8B-B14F-4D97-AF65-F5344CB8AC3E}">
        <p14:creationId xmlns:p14="http://schemas.microsoft.com/office/powerpoint/2010/main" val="1786300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D3FA-FA6A-50D8-8BA6-EA85B4D6BCFC}"/>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3DA2CBAD-A855-0325-8AFD-1CEF8F8FABEF}"/>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19FB2707-3A4A-B2C6-ED07-6723B7111C9A}"/>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5434A3C6-7568-B2BE-E004-3894898AB7FE}"/>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6FF1425-C427-7C5B-8191-B320966C59D2}"/>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AF81FF86-581A-F1BF-804B-1F30E91380BB}"/>
              </a:ext>
            </a:extLst>
          </p:cNvPr>
          <p:cNvSpPr>
            <a:spLocks noGrp="1"/>
          </p:cNvSpPr>
          <p:nvPr>
            <p:ph type="title"/>
          </p:nvPr>
        </p:nvSpPr>
        <p:spPr>
          <a:xfrm>
            <a:off x="484418" y="502853"/>
            <a:ext cx="5467974" cy="712728"/>
          </a:xfrm>
        </p:spPr>
        <p:txBody>
          <a:bodyPr>
            <a:normAutofit/>
          </a:bodyPr>
          <a:lstStyle/>
          <a:p>
            <a:r>
              <a:rPr lang="de-DE" dirty="0"/>
              <a:t>Considerations</a:t>
            </a:r>
          </a:p>
        </p:txBody>
      </p:sp>
      <p:cxnSp>
        <p:nvCxnSpPr>
          <p:cNvPr id="6" name="Straight Connector 5">
            <a:extLst>
              <a:ext uri="{FF2B5EF4-FFF2-40B4-BE49-F238E27FC236}">
                <a16:creationId xmlns:a16="http://schemas.microsoft.com/office/drawing/2014/main" id="{46D42BB6-3EEE-04E1-E118-87522E4A020B}"/>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14" name="Diagram 13">
            <a:extLst>
              <a:ext uri="{FF2B5EF4-FFF2-40B4-BE49-F238E27FC236}">
                <a16:creationId xmlns:a16="http://schemas.microsoft.com/office/drawing/2014/main" id="{5BDE528A-02BA-D88B-DE59-C6044C1F5A4C}"/>
              </a:ext>
            </a:extLst>
          </p:cNvPr>
          <p:cNvGraphicFramePr/>
          <p:nvPr>
            <p:extLst>
              <p:ext uri="{D42A27DB-BD31-4B8C-83A1-F6EECF244321}">
                <p14:modId xmlns:p14="http://schemas.microsoft.com/office/powerpoint/2010/main" val="2965844159"/>
              </p:ext>
            </p:extLst>
          </p:nvPr>
        </p:nvGraphicFramePr>
        <p:xfrm>
          <a:off x="484418" y="1727738"/>
          <a:ext cx="8964382" cy="4298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5">
            <a:extLst>
              <a:ext uri="{FF2B5EF4-FFF2-40B4-BE49-F238E27FC236}">
                <a16:creationId xmlns:a16="http://schemas.microsoft.com/office/drawing/2014/main" id="{16DEE391-6832-05A3-DBF0-3D25A16D3956}"/>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41</a:t>
            </a:fld>
            <a:endParaRPr lang="en-GB" sz="1400" dirty="0">
              <a:solidFill>
                <a:schemeClr val="bg1"/>
              </a:solidFill>
            </a:endParaRPr>
          </a:p>
        </p:txBody>
      </p:sp>
    </p:spTree>
    <p:extLst>
      <p:ext uri="{BB962C8B-B14F-4D97-AF65-F5344CB8AC3E}">
        <p14:creationId xmlns:p14="http://schemas.microsoft.com/office/powerpoint/2010/main" val="1643039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89F78-D4B2-122C-B517-042D4A613C1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C168D38-3211-F511-112D-FE586024237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8E76CC60-91D3-AE89-7F66-534FF4539E5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50E7802A-0A46-E68D-AE8C-DDEE815B56B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1B8676DE-4D58-1579-23D9-A13FD62D3D7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3081C68D-A10F-787B-9D27-64DAD93096E5}"/>
              </a:ext>
            </a:extLst>
          </p:cNvPr>
          <p:cNvSpPr>
            <a:spLocks noGrp="1"/>
          </p:cNvSpPr>
          <p:nvPr>
            <p:ph type="title"/>
          </p:nvPr>
        </p:nvSpPr>
        <p:spPr>
          <a:xfrm>
            <a:off x="484417" y="502853"/>
            <a:ext cx="7745183" cy="712728"/>
          </a:xfrm>
        </p:spPr>
        <p:txBody>
          <a:bodyPr>
            <a:normAutofit/>
          </a:bodyPr>
          <a:lstStyle/>
          <a:p>
            <a:r>
              <a:rPr lang="de-DE" dirty="0"/>
              <a:t>Team Progress</a:t>
            </a:r>
            <a:r>
              <a:rPr lang="de-DE" sz="2800" dirty="0"/>
              <a:t>(Individual Progess)</a:t>
            </a:r>
            <a:endParaRPr lang="de-DE" dirty="0"/>
          </a:p>
        </p:txBody>
      </p:sp>
      <p:cxnSp>
        <p:nvCxnSpPr>
          <p:cNvPr id="6" name="Straight Connector 5">
            <a:extLst>
              <a:ext uri="{FF2B5EF4-FFF2-40B4-BE49-F238E27FC236}">
                <a16:creationId xmlns:a16="http://schemas.microsoft.com/office/drawing/2014/main" id="{62D8F5F6-2A94-2070-8484-DE98272B3979}"/>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21" name="Diagram 20">
            <a:extLst>
              <a:ext uri="{FF2B5EF4-FFF2-40B4-BE49-F238E27FC236}">
                <a16:creationId xmlns:a16="http://schemas.microsoft.com/office/drawing/2014/main" id="{146932BB-7B6B-4404-DDB7-6E5565EF3A72}"/>
              </a:ext>
            </a:extLst>
          </p:cNvPr>
          <p:cNvGraphicFramePr/>
          <p:nvPr>
            <p:extLst>
              <p:ext uri="{D42A27DB-BD31-4B8C-83A1-F6EECF244321}">
                <p14:modId xmlns:p14="http://schemas.microsoft.com/office/powerpoint/2010/main" val="961373263"/>
              </p:ext>
            </p:extLst>
          </p:nvPr>
        </p:nvGraphicFramePr>
        <p:xfrm>
          <a:off x="484416" y="1371056"/>
          <a:ext cx="4471631" cy="2394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Diagram 21">
            <a:extLst>
              <a:ext uri="{FF2B5EF4-FFF2-40B4-BE49-F238E27FC236}">
                <a16:creationId xmlns:a16="http://schemas.microsoft.com/office/drawing/2014/main" id="{627698B8-B9EC-92A0-C1D1-144DA704335A}"/>
              </a:ext>
            </a:extLst>
          </p:cNvPr>
          <p:cNvGraphicFramePr/>
          <p:nvPr/>
        </p:nvGraphicFramePr>
        <p:xfrm>
          <a:off x="7231770" y="1382302"/>
          <a:ext cx="4471631" cy="23949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3" name="Diagram 22">
            <a:extLst>
              <a:ext uri="{FF2B5EF4-FFF2-40B4-BE49-F238E27FC236}">
                <a16:creationId xmlns:a16="http://schemas.microsoft.com/office/drawing/2014/main" id="{38E71DEF-CED8-AF1F-78FD-138CAAE2A690}"/>
              </a:ext>
            </a:extLst>
          </p:cNvPr>
          <p:cNvGraphicFramePr/>
          <p:nvPr/>
        </p:nvGraphicFramePr>
        <p:xfrm>
          <a:off x="484417" y="3960243"/>
          <a:ext cx="4471630" cy="239490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4" name="Diagram 23">
            <a:extLst>
              <a:ext uri="{FF2B5EF4-FFF2-40B4-BE49-F238E27FC236}">
                <a16:creationId xmlns:a16="http://schemas.microsoft.com/office/drawing/2014/main" id="{E1C49136-1A6D-120D-1A1E-8B46626F09DC}"/>
              </a:ext>
            </a:extLst>
          </p:cNvPr>
          <p:cNvGraphicFramePr/>
          <p:nvPr/>
        </p:nvGraphicFramePr>
        <p:xfrm>
          <a:off x="7231769" y="3960242"/>
          <a:ext cx="4471631" cy="239490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3" name="Slide Number Placeholder 5">
            <a:extLst>
              <a:ext uri="{FF2B5EF4-FFF2-40B4-BE49-F238E27FC236}">
                <a16:creationId xmlns:a16="http://schemas.microsoft.com/office/drawing/2014/main" id="{23DEF89A-DD08-D672-F5E3-C3F269693F8A}"/>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42</a:t>
            </a:fld>
            <a:endParaRPr lang="en-GB" sz="1400" dirty="0">
              <a:solidFill>
                <a:schemeClr val="bg1"/>
              </a:solidFill>
            </a:endParaRPr>
          </a:p>
        </p:txBody>
      </p:sp>
    </p:spTree>
    <p:extLst>
      <p:ext uri="{BB962C8B-B14F-4D97-AF65-F5344CB8AC3E}">
        <p14:creationId xmlns:p14="http://schemas.microsoft.com/office/powerpoint/2010/main" val="2478098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26A58-2195-EFE4-DFB4-5B7CDCFC7866}"/>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13AD1B5-2371-FA48-D3DA-BD44FF1F2C50}"/>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AD7A5575-617C-86F0-E3E9-5A0ED584F209}"/>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FB2AC281-84D0-252B-0C89-ADE2B12D45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191F4924-E110-A035-6D09-742DDE7BA47A}"/>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5A338D73-CDA8-6A9F-738F-6C5F6316C7CB}"/>
              </a:ext>
            </a:extLst>
          </p:cNvPr>
          <p:cNvSpPr>
            <a:spLocks noGrp="1"/>
          </p:cNvSpPr>
          <p:nvPr>
            <p:ph type="title"/>
          </p:nvPr>
        </p:nvSpPr>
        <p:spPr>
          <a:xfrm>
            <a:off x="484417" y="502853"/>
            <a:ext cx="7745183" cy="712728"/>
          </a:xfrm>
        </p:spPr>
        <p:txBody>
          <a:bodyPr>
            <a:normAutofit/>
          </a:bodyPr>
          <a:lstStyle/>
          <a:p>
            <a:r>
              <a:rPr lang="de-DE" dirty="0"/>
              <a:t>Team Progress</a:t>
            </a:r>
            <a:r>
              <a:rPr lang="de-DE" sz="2800" dirty="0"/>
              <a:t>(Weekly wise)</a:t>
            </a:r>
            <a:endParaRPr lang="de-DE" dirty="0"/>
          </a:p>
        </p:txBody>
      </p:sp>
      <p:cxnSp>
        <p:nvCxnSpPr>
          <p:cNvPr id="6" name="Straight Connector 5">
            <a:extLst>
              <a:ext uri="{FF2B5EF4-FFF2-40B4-BE49-F238E27FC236}">
                <a16:creationId xmlns:a16="http://schemas.microsoft.com/office/drawing/2014/main" id="{60FCD41F-7CFB-DC7D-21DC-95EB0F8EC7BC}"/>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21" name="Diagram 20">
            <a:extLst>
              <a:ext uri="{FF2B5EF4-FFF2-40B4-BE49-F238E27FC236}">
                <a16:creationId xmlns:a16="http://schemas.microsoft.com/office/drawing/2014/main" id="{1F6CC7E3-0FD7-6CD4-D511-1CA445B299D6}"/>
              </a:ext>
            </a:extLst>
          </p:cNvPr>
          <p:cNvGraphicFramePr/>
          <p:nvPr>
            <p:extLst>
              <p:ext uri="{D42A27DB-BD31-4B8C-83A1-F6EECF244321}">
                <p14:modId xmlns:p14="http://schemas.microsoft.com/office/powerpoint/2010/main" val="2389845706"/>
              </p:ext>
            </p:extLst>
          </p:nvPr>
        </p:nvGraphicFramePr>
        <p:xfrm>
          <a:off x="484416" y="1371056"/>
          <a:ext cx="4471631" cy="2394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3590E157-4388-06D0-FB54-A7C577FAC609}"/>
              </a:ext>
            </a:extLst>
          </p:cNvPr>
          <p:cNvGraphicFramePr/>
          <p:nvPr>
            <p:extLst>
              <p:ext uri="{D42A27DB-BD31-4B8C-83A1-F6EECF244321}">
                <p14:modId xmlns:p14="http://schemas.microsoft.com/office/powerpoint/2010/main" val="1693778284"/>
              </p:ext>
            </p:extLst>
          </p:nvPr>
        </p:nvGraphicFramePr>
        <p:xfrm>
          <a:off x="7231770" y="1367099"/>
          <a:ext cx="4471631" cy="23949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 3">
            <a:extLst>
              <a:ext uri="{FF2B5EF4-FFF2-40B4-BE49-F238E27FC236}">
                <a16:creationId xmlns:a16="http://schemas.microsoft.com/office/drawing/2014/main" id="{15DFCD45-83A5-4F5A-1456-A7542D9652E8}"/>
              </a:ext>
            </a:extLst>
          </p:cNvPr>
          <p:cNvGraphicFramePr/>
          <p:nvPr>
            <p:extLst>
              <p:ext uri="{D42A27DB-BD31-4B8C-83A1-F6EECF244321}">
                <p14:modId xmlns:p14="http://schemas.microsoft.com/office/powerpoint/2010/main" val="3392603734"/>
              </p:ext>
            </p:extLst>
          </p:nvPr>
        </p:nvGraphicFramePr>
        <p:xfrm>
          <a:off x="484414" y="4006072"/>
          <a:ext cx="4471631" cy="228222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 6">
            <a:extLst>
              <a:ext uri="{FF2B5EF4-FFF2-40B4-BE49-F238E27FC236}">
                <a16:creationId xmlns:a16="http://schemas.microsoft.com/office/drawing/2014/main" id="{B91E6AD4-E7FB-D877-F585-A16EF73D62B5}"/>
              </a:ext>
            </a:extLst>
          </p:cNvPr>
          <p:cNvGraphicFramePr/>
          <p:nvPr>
            <p:extLst>
              <p:ext uri="{D42A27DB-BD31-4B8C-83A1-F6EECF244321}">
                <p14:modId xmlns:p14="http://schemas.microsoft.com/office/powerpoint/2010/main" val="807171148"/>
              </p:ext>
            </p:extLst>
          </p:nvPr>
        </p:nvGraphicFramePr>
        <p:xfrm>
          <a:off x="7231771" y="3878029"/>
          <a:ext cx="4471631" cy="228222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8" name="TextBox 7">
            <a:extLst>
              <a:ext uri="{FF2B5EF4-FFF2-40B4-BE49-F238E27FC236}">
                <a16:creationId xmlns:a16="http://schemas.microsoft.com/office/drawing/2014/main" id="{29115FBD-36A1-E7AF-F0DD-E123D1F39926}"/>
              </a:ext>
            </a:extLst>
          </p:cNvPr>
          <p:cNvSpPr txBox="1"/>
          <p:nvPr/>
        </p:nvSpPr>
        <p:spPr>
          <a:xfrm>
            <a:off x="708550" y="2302948"/>
            <a:ext cx="4023357" cy="1200329"/>
          </a:xfrm>
          <a:prstGeom prst="rect">
            <a:avLst/>
          </a:prstGeom>
          <a:noFill/>
        </p:spPr>
        <p:txBody>
          <a:bodyPr wrap="square" rtlCol="0">
            <a:spAutoFit/>
          </a:bodyPr>
          <a:lstStyle/>
          <a:p>
            <a:pPr algn="just"/>
            <a:r>
              <a:rPr lang="en-US" dirty="0"/>
              <a:t>Setup meeting get familiar with each other. Make a road plan for team progress. Downloaded software and installed them.</a:t>
            </a:r>
          </a:p>
        </p:txBody>
      </p:sp>
      <p:sp>
        <p:nvSpPr>
          <p:cNvPr id="12" name="TextBox 11">
            <a:extLst>
              <a:ext uri="{FF2B5EF4-FFF2-40B4-BE49-F238E27FC236}">
                <a16:creationId xmlns:a16="http://schemas.microsoft.com/office/drawing/2014/main" id="{4D6DE57F-EA21-8779-58F7-E3F110EF383F}"/>
              </a:ext>
            </a:extLst>
          </p:cNvPr>
          <p:cNvSpPr txBox="1"/>
          <p:nvPr/>
        </p:nvSpPr>
        <p:spPr>
          <a:xfrm>
            <a:off x="7360353" y="2302948"/>
            <a:ext cx="4214466" cy="1200329"/>
          </a:xfrm>
          <a:prstGeom prst="rect">
            <a:avLst/>
          </a:prstGeom>
          <a:noFill/>
        </p:spPr>
        <p:txBody>
          <a:bodyPr wrap="square" rtlCol="0">
            <a:spAutoFit/>
          </a:bodyPr>
          <a:lstStyle/>
          <a:p>
            <a:pPr algn="just"/>
            <a:r>
              <a:rPr lang="en-US" dirty="0"/>
              <a:t>Started learning with software’s basics like </a:t>
            </a:r>
            <a:r>
              <a:rPr lang="en-US" dirty="0" err="1"/>
              <a:t>Matlab</a:t>
            </a:r>
            <a:r>
              <a:rPr lang="en-US" dirty="0"/>
              <a:t> and Python. Started studying files given by professor. Meet with feedback control group.</a:t>
            </a:r>
          </a:p>
        </p:txBody>
      </p:sp>
      <p:sp>
        <p:nvSpPr>
          <p:cNvPr id="13" name="TextBox 12">
            <a:extLst>
              <a:ext uri="{FF2B5EF4-FFF2-40B4-BE49-F238E27FC236}">
                <a16:creationId xmlns:a16="http://schemas.microsoft.com/office/drawing/2014/main" id="{C33F23CF-179C-16A9-825A-29E11CA3A4FF}"/>
              </a:ext>
            </a:extLst>
          </p:cNvPr>
          <p:cNvSpPr txBox="1"/>
          <p:nvPr/>
        </p:nvSpPr>
        <p:spPr>
          <a:xfrm>
            <a:off x="708550" y="4849631"/>
            <a:ext cx="4023357" cy="1200329"/>
          </a:xfrm>
          <a:prstGeom prst="rect">
            <a:avLst/>
          </a:prstGeom>
          <a:noFill/>
        </p:spPr>
        <p:txBody>
          <a:bodyPr wrap="square" rtlCol="0">
            <a:spAutoFit/>
          </a:bodyPr>
          <a:lstStyle/>
          <a:p>
            <a:pPr algn="just"/>
            <a:r>
              <a:rPr lang="en-US" dirty="0"/>
              <a:t>Finished Basics of </a:t>
            </a:r>
            <a:r>
              <a:rPr lang="en-US" dirty="0" err="1"/>
              <a:t>Matlab</a:t>
            </a:r>
            <a:r>
              <a:rPr lang="en-US" dirty="0"/>
              <a:t> and Python. Installed Fortran Software and planned meeting with professor for further guidance.</a:t>
            </a:r>
          </a:p>
        </p:txBody>
      </p:sp>
      <p:sp>
        <p:nvSpPr>
          <p:cNvPr id="14" name="TextBox 13">
            <a:extLst>
              <a:ext uri="{FF2B5EF4-FFF2-40B4-BE49-F238E27FC236}">
                <a16:creationId xmlns:a16="http://schemas.microsoft.com/office/drawing/2014/main" id="{B79D3044-9902-B4E1-FD10-7677B4AA94B4}"/>
              </a:ext>
            </a:extLst>
          </p:cNvPr>
          <p:cNvSpPr txBox="1"/>
          <p:nvPr/>
        </p:nvSpPr>
        <p:spPr>
          <a:xfrm>
            <a:off x="7460093" y="4725583"/>
            <a:ext cx="4114726" cy="1477328"/>
          </a:xfrm>
          <a:prstGeom prst="rect">
            <a:avLst/>
          </a:prstGeom>
          <a:noFill/>
        </p:spPr>
        <p:txBody>
          <a:bodyPr wrap="square" rtlCol="0">
            <a:spAutoFit/>
          </a:bodyPr>
          <a:lstStyle/>
          <a:p>
            <a:pPr algn="just"/>
            <a:r>
              <a:rPr lang="en-US" dirty="0"/>
              <a:t>Meet with professor. Started learning of basics of Fortran software. Also started intermediate of </a:t>
            </a:r>
            <a:r>
              <a:rPr lang="en-US" dirty="0" err="1"/>
              <a:t>Matlab</a:t>
            </a:r>
            <a:r>
              <a:rPr lang="en-US" dirty="0"/>
              <a:t> software which guided to us by professor. Started Simulation with </a:t>
            </a:r>
            <a:r>
              <a:rPr lang="en-US" dirty="0" err="1"/>
              <a:t>Matlab</a:t>
            </a:r>
            <a:r>
              <a:rPr lang="en-US" dirty="0"/>
              <a:t>.</a:t>
            </a:r>
          </a:p>
        </p:txBody>
      </p:sp>
      <p:sp>
        <p:nvSpPr>
          <p:cNvPr id="15" name="Slide Number Placeholder 5">
            <a:extLst>
              <a:ext uri="{FF2B5EF4-FFF2-40B4-BE49-F238E27FC236}">
                <a16:creationId xmlns:a16="http://schemas.microsoft.com/office/drawing/2014/main" id="{8D3DBE85-5421-2260-F6E3-B97AE77F706B}"/>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43</a:t>
            </a:fld>
            <a:endParaRPr lang="en-GB" sz="1400" dirty="0">
              <a:solidFill>
                <a:schemeClr val="bg1"/>
              </a:solidFill>
            </a:endParaRPr>
          </a:p>
        </p:txBody>
      </p:sp>
    </p:spTree>
    <p:extLst>
      <p:ext uri="{BB962C8B-B14F-4D97-AF65-F5344CB8AC3E}">
        <p14:creationId xmlns:p14="http://schemas.microsoft.com/office/powerpoint/2010/main" val="859472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484418" y="502853"/>
            <a:ext cx="3054310" cy="712728"/>
          </a:xfrm>
        </p:spPr>
        <p:txBody>
          <a:bodyPr>
            <a:normAutofit/>
          </a:bodyPr>
          <a:lstStyle/>
          <a:p>
            <a:r>
              <a:rPr lang="de-DE" dirty="0"/>
              <a:t>Future Plans</a:t>
            </a:r>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12" name="Diagram 11">
            <a:extLst>
              <a:ext uri="{FF2B5EF4-FFF2-40B4-BE49-F238E27FC236}">
                <a16:creationId xmlns:a16="http://schemas.microsoft.com/office/drawing/2014/main" id="{41C2565E-E3E3-A11B-E49C-FD5B67A15460}"/>
              </a:ext>
            </a:extLst>
          </p:cNvPr>
          <p:cNvGraphicFramePr/>
          <p:nvPr>
            <p:extLst>
              <p:ext uri="{D42A27DB-BD31-4B8C-83A1-F6EECF244321}">
                <p14:modId xmlns:p14="http://schemas.microsoft.com/office/powerpoint/2010/main" val="4262493784"/>
              </p:ext>
            </p:extLst>
          </p:nvPr>
        </p:nvGraphicFramePr>
        <p:xfrm>
          <a:off x="484418" y="1400019"/>
          <a:ext cx="7500366" cy="4306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5">
            <a:extLst>
              <a:ext uri="{FF2B5EF4-FFF2-40B4-BE49-F238E27FC236}">
                <a16:creationId xmlns:a16="http://schemas.microsoft.com/office/drawing/2014/main" id="{D3F29AE9-442E-422E-E1FB-F883857152C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44</a:t>
            </a:fld>
            <a:endParaRPr lang="en-GB" sz="1400" dirty="0">
              <a:solidFill>
                <a:schemeClr val="bg1"/>
              </a:solidFill>
            </a:endParaRPr>
          </a:p>
        </p:txBody>
      </p:sp>
    </p:spTree>
    <p:extLst>
      <p:ext uri="{BB962C8B-B14F-4D97-AF65-F5344CB8AC3E}">
        <p14:creationId xmlns:p14="http://schemas.microsoft.com/office/powerpoint/2010/main" val="938799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A9D6E-EBE6-4944-1F86-8844E7CF315A}"/>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A3E70697-5F48-043D-3552-6C988E1B6959}"/>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DB319654-4751-D0B6-EF8D-AE58F2E4C3AA}"/>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6AD7A696-32EB-B78D-1353-28F2BD51370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DBD103A-B2F4-EC13-F254-02E8BA91F6BB}"/>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8C18BBD3-F191-8B7E-7B94-87F2EAB5D4BE}"/>
              </a:ext>
            </a:extLst>
          </p:cNvPr>
          <p:cNvSpPr>
            <a:spLocks noGrp="1"/>
          </p:cNvSpPr>
          <p:nvPr>
            <p:ph type="title"/>
          </p:nvPr>
        </p:nvSpPr>
        <p:spPr>
          <a:xfrm>
            <a:off x="484418" y="502853"/>
            <a:ext cx="3054310" cy="712728"/>
          </a:xfrm>
        </p:spPr>
        <p:txBody>
          <a:bodyPr>
            <a:normAutofit/>
          </a:bodyPr>
          <a:lstStyle/>
          <a:p>
            <a:r>
              <a:rPr lang="de-DE" dirty="0"/>
              <a:t>Conclusion</a:t>
            </a:r>
          </a:p>
        </p:txBody>
      </p:sp>
      <p:cxnSp>
        <p:nvCxnSpPr>
          <p:cNvPr id="6" name="Straight Connector 5">
            <a:extLst>
              <a:ext uri="{FF2B5EF4-FFF2-40B4-BE49-F238E27FC236}">
                <a16:creationId xmlns:a16="http://schemas.microsoft.com/office/drawing/2014/main" id="{EA9A3EBF-00B6-4C17-6245-9D817361E79A}"/>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4" name="Diagram 3">
            <a:extLst>
              <a:ext uri="{FF2B5EF4-FFF2-40B4-BE49-F238E27FC236}">
                <a16:creationId xmlns:a16="http://schemas.microsoft.com/office/drawing/2014/main" id="{2E63EF29-717D-68F1-C2F7-CDC056898F3E}"/>
              </a:ext>
            </a:extLst>
          </p:cNvPr>
          <p:cNvGraphicFramePr/>
          <p:nvPr>
            <p:extLst>
              <p:ext uri="{D42A27DB-BD31-4B8C-83A1-F6EECF244321}">
                <p14:modId xmlns:p14="http://schemas.microsoft.com/office/powerpoint/2010/main" val="3775422759"/>
              </p:ext>
            </p:extLst>
          </p:nvPr>
        </p:nvGraphicFramePr>
        <p:xfrm>
          <a:off x="513030" y="1529222"/>
          <a:ext cx="8984931" cy="4041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5">
            <a:extLst>
              <a:ext uri="{FF2B5EF4-FFF2-40B4-BE49-F238E27FC236}">
                <a16:creationId xmlns:a16="http://schemas.microsoft.com/office/drawing/2014/main" id="{0AE68BA7-2DDB-8FA2-8E81-F6A2619A5139}"/>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45</a:t>
            </a:fld>
            <a:endParaRPr lang="en-GB" sz="1400" dirty="0">
              <a:solidFill>
                <a:schemeClr val="bg1"/>
              </a:solidFill>
            </a:endParaRPr>
          </a:p>
        </p:txBody>
      </p:sp>
    </p:spTree>
    <p:extLst>
      <p:ext uri="{BB962C8B-B14F-4D97-AF65-F5344CB8AC3E}">
        <p14:creationId xmlns:p14="http://schemas.microsoft.com/office/powerpoint/2010/main" val="1075137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8" y="1243133"/>
            <a:ext cx="10124825" cy="712728"/>
          </a:xfrm>
        </p:spPr>
        <p:txBody>
          <a:bodyPr>
            <a:normAutofit/>
          </a:bodyPr>
          <a:lstStyle/>
          <a:p>
            <a:r>
              <a:rPr lang="en-IN" sz="3600" b="1" dirty="0">
                <a:latin typeface="Times New Roman" panose="02020603050405020304" pitchFamily="18" charset="0"/>
                <a:cs typeface="Times New Roman" panose="02020603050405020304" pitchFamily="18" charset="0"/>
              </a:rPr>
              <a:t>Why Rotor Blade Design?</a:t>
            </a:r>
            <a:endParaRPr lang="de-DE" sz="3600" b="1"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6533BD2-7016-D99B-8D14-5716721F009D}"/>
              </a:ext>
            </a:extLst>
          </p:cNvPr>
          <p:cNvSpPr txBox="1"/>
          <p:nvPr/>
        </p:nvSpPr>
        <p:spPr>
          <a:xfrm>
            <a:off x="484418" y="2356093"/>
            <a:ext cx="11218984" cy="1754326"/>
          </a:xfrm>
          <a:prstGeom prst="rect">
            <a:avLst/>
          </a:prstGeom>
          <a:noFill/>
        </p:spPr>
        <p:txBody>
          <a:bodyPr wrap="square" rtlCol="0">
            <a:spAutoFit/>
          </a:bodyPr>
          <a:lstStyle/>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Rotor blades are heart of a wind turbine.</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Shape, Material, and aerodynamics determine energy capture efficiency.</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Global shift toward renewable energy, especially wind power, increases the importance of blade innvoation.</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Rotor blade design improves turbine efficiency, durability, and cost-effectiveness.</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This project applies engineering principles like aerodynamics, materials science, and structural analysis to support cleaner and more reliable wind energy systems.</a:t>
            </a:r>
          </a:p>
        </p:txBody>
      </p:sp>
      <p:sp>
        <p:nvSpPr>
          <p:cNvPr id="3" name="Title 1">
            <a:extLst>
              <a:ext uri="{FF2B5EF4-FFF2-40B4-BE49-F238E27FC236}">
                <a16:creationId xmlns:a16="http://schemas.microsoft.com/office/drawing/2014/main" id="{4EF654CE-9638-CD36-2F96-51E00C36A9C5}"/>
              </a:ext>
            </a:extLst>
          </p:cNvPr>
          <p:cNvSpPr txBox="1">
            <a:spLocks/>
          </p:cNvSpPr>
          <p:nvPr/>
        </p:nvSpPr>
        <p:spPr>
          <a:xfrm>
            <a:off x="484418" y="319362"/>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latin typeface="Times New Roman" panose="02020603050405020304" pitchFamily="18" charset="0"/>
                <a:ea typeface="Tahoma" panose="020B0604030504040204" pitchFamily="34" charset="0"/>
                <a:cs typeface="Times New Roman" panose="02020603050405020304" pitchFamily="18" charset="0"/>
              </a:rPr>
              <a:t>Rotor Blade Design</a:t>
            </a:r>
            <a:endParaRPr lang="en-GB" sz="4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676A4B65-EBC9-7CC5-5FA7-28A3F8770F4C}"/>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46</a:t>
            </a:fld>
            <a:endParaRPr lang="en-GB" sz="1400" dirty="0">
              <a:solidFill>
                <a:schemeClr val="bg1"/>
              </a:solidFill>
            </a:endParaRPr>
          </a:p>
        </p:txBody>
      </p:sp>
    </p:spTree>
    <p:extLst>
      <p:ext uri="{BB962C8B-B14F-4D97-AF65-F5344CB8AC3E}">
        <p14:creationId xmlns:p14="http://schemas.microsoft.com/office/powerpoint/2010/main" val="2259756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10124825" cy="712728"/>
          </a:xfrm>
        </p:spPr>
        <p:txBody>
          <a:bodyPr>
            <a:normAutofit/>
          </a:bodyPr>
          <a:lstStyle/>
          <a:p>
            <a:r>
              <a:rPr lang="en-IN" b="1" dirty="0">
                <a:latin typeface="Times New Roman" panose="02020603050405020304" pitchFamily="18" charset="0"/>
                <a:cs typeface="Times New Roman" panose="02020603050405020304" pitchFamily="18" charset="0"/>
              </a:rPr>
              <a:t>Software Tools for Rotor Blade Design</a:t>
            </a:r>
            <a:endParaRPr lang="de-DE" b="1"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6533BD2-7016-D99B-8D14-5716721F009D}"/>
              </a:ext>
            </a:extLst>
          </p:cNvPr>
          <p:cNvSpPr txBox="1"/>
          <p:nvPr/>
        </p:nvSpPr>
        <p:spPr>
          <a:xfrm>
            <a:off x="484418" y="1739149"/>
            <a:ext cx="11218984" cy="3139321"/>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FORTRAN</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Used for computational analysis and custom coding.</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Helps in implementing Blade Element Momentum (BEM) theory and aerodynamic equations.</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Provides flexibility to test mathematical models for rotor blade performance.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QBlade</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Open-source software specialized in wind turbine blade design and simulation.</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Allows </a:t>
            </a:r>
            <a:r>
              <a:rPr lang="en-IN" dirty="0" err="1">
                <a:latin typeface="Times New Roman" panose="02020603050405020304" pitchFamily="18" charset="0"/>
                <a:cs typeface="Times New Roman" panose="02020603050405020304" pitchFamily="18" charset="0"/>
              </a:rPr>
              <a:t>airfoil</a:t>
            </a:r>
            <a:r>
              <a:rPr lang="en-IN" dirty="0">
                <a:latin typeface="Times New Roman" panose="02020603050405020304" pitchFamily="18" charset="0"/>
                <a:cs typeface="Times New Roman" panose="02020603050405020304" pitchFamily="18" charset="0"/>
              </a:rPr>
              <a:t> analysis, rotor design, and performance prediction.</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Integrated with XFOIL for aerodynamic calculations.</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Useful for validating our theoretical results and optimizing the blade geometry</a:t>
            </a:r>
            <a:r>
              <a:rPr lang="en-IN" dirty="0"/>
              <a:t>.</a:t>
            </a:r>
          </a:p>
          <a:p>
            <a:endParaRPr lang="it-IT" dirty="0">
              <a:latin typeface="Times New Roman" panose="02020603050405020304" pitchFamily="18" charset="0"/>
              <a:cs typeface="Times New Roman" panose="02020603050405020304" pitchFamily="18" charset="0"/>
            </a:endParaRPr>
          </a:p>
        </p:txBody>
      </p:sp>
      <p:sp>
        <p:nvSpPr>
          <p:cNvPr id="3" name="Slide Number Placeholder 5">
            <a:extLst>
              <a:ext uri="{FF2B5EF4-FFF2-40B4-BE49-F238E27FC236}">
                <a16:creationId xmlns:a16="http://schemas.microsoft.com/office/drawing/2014/main" id="{A9127A4E-F1C1-76B4-AFBD-8D01FEE8B93C}"/>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47</a:t>
            </a:fld>
            <a:endParaRPr lang="en-GB" sz="1400" dirty="0">
              <a:solidFill>
                <a:schemeClr val="bg1"/>
              </a:solidFill>
            </a:endParaRPr>
          </a:p>
        </p:txBody>
      </p:sp>
    </p:spTree>
    <p:extLst>
      <p:ext uri="{BB962C8B-B14F-4D97-AF65-F5344CB8AC3E}">
        <p14:creationId xmlns:p14="http://schemas.microsoft.com/office/powerpoint/2010/main" val="3452671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10124825" cy="712728"/>
          </a:xfrm>
        </p:spPr>
        <p:txBody>
          <a:bodyPr>
            <a:normAutofit/>
          </a:bodyPr>
          <a:lstStyle/>
          <a:p>
            <a:r>
              <a:rPr lang="en-IN" b="1" dirty="0">
                <a:latin typeface="Times New Roman" panose="02020603050405020304" pitchFamily="18" charset="0"/>
                <a:cs typeface="Times New Roman" panose="02020603050405020304" pitchFamily="18" charset="0"/>
              </a:rPr>
              <a:t>Workflow Chart</a:t>
            </a:r>
            <a:endParaRPr lang="de-DE" b="1"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6533BD2-7016-D99B-8D14-5716721F009D}"/>
              </a:ext>
            </a:extLst>
          </p:cNvPr>
          <p:cNvSpPr txBox="1"/>
          <p:nvPr/>
        </p:nvSpPr>
        <p:spPr>
          <a:xfrm>
            <a:off x="484418" y="1602664"/>
            <a:ext cx="11218984" cy="3970318"/>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 Project Initiation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Conceptual Design</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Theoretical Analysis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4. Simulation &amp; Modelling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5. Structural &amp; Material Considerations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6. Optimization</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7. Final Design &amp; Documentation </a:t>
            </a:r>
          </a:p>
          <a:p>
            <a:endParaRPr lang="it-IT" dirty="0">
              <a:latin typeface="Times New Roman" panose="02020603050405020304" pitchFamily="18" charset="0"/>
              <a:cs typeface="Times New Roman" panose="02020603050405020304" pitchFamily="18" charset="0"/>
            </a:endParaRPr>
          </a:p>
        </p:txBody>
      </p:sp>
      <p:sp>
        <p:nvSpPr>
          <p:cNvPr id="3" name="Slide Number Placeholder 5">
            <a:extLst>
              <a:ext uri="{FF2B5EF4-FFF2-40B4-BE49-F238E27FC236}">
                <a16:creationId xmlns:a16="http://schemas.microsoft.com/office/drawing/2014/main" id="{5A52689D-E1EA-43A4-E1C2-2A231D56BB1B}"/>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48</a:t>
            </a:fld>
            <a:endParaRPr lang="en-GB" sz="1400" dirty="0">
              <a:solidFill>
                <a:schemeClr val="bg1"/>
              </a:solidFill>
            </a:endParaRPr>
          </a:p>
        </p:txBody>
      </p:sp>
    </p:spTree>
    <p:extLst>
      <p:ext uri="{BB962C8B-B14F-4D97-AF65-F5344CB8AC3E}">
        <p14:creationId xmlns:p14="http://schemas.microsoft.com/office/powerpoint/2010/main" val="2910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26533BD2-7016-D99B-8D14-5716721F009D}"/>
              </a:ext>
            </a:extLst>
          </p:cNvPr>
          <p:cNvSpPr txBox="1"/>
          <p:nvPr/>
        </p:nvSpPr>
        <p:spPr>
          <a:xfrm>
            <a:off x="484418" y="1609972"/>
            <a:ext cx="11218984" cy="4524315"/>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 Completed: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Identified the software tools for the project: FORTRAN and </a:t>
            </a:r>
            <a:r>
              <a:rPr lang="en-IN" dirty="0" err="1">
                <a:latin typeface="Times New Roman" panose="02020603050405020304" pitchFamily="18" charset="0"/>
                <a:cs typeface="Times New Roman" panose="02020603050405020304" pitchFamily="18" charset="0"/>
              </a:rPr>
              <a:t>QBlade</a:t>
            </a:r>
            <a:r>
              <a:rPr lang="en-I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Explored and tried basic functions of the software.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Studied last year’s project report to understand past approaches.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Reviewed research papers related to rotor blade design.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Attempted the activity assigned by the professor.</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Challenges: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Could not complete the professor’s activity due to uncertainty about the next steps.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Need further guidance to proceed effectively.</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Next Steps: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Clarify the activity requirements with the professor.</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Start a structured plan for applying the software to rotor blade design.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Continue literature review and finalize the tools for simulation and analysis.</a:t>
            </a:r>
          </a:p>
          <a:p>
            <a:endParaRPr lang="it-IT" dirty="0">
              <a:latin typeface="Times New Roman" panose="02020603050405020304" pitchFamily="18" charset="0"/>
              <a:cs typeface="Times New Roman" panose="02020603050405020304" pitchFamily="18" charset="0"/>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8" y="502853"/>
            <a:ext cx="7982574" cy="712728"/>
          </a:xfrm>
        </p:spPr>
        <p:txBody>
          <a:bodyPr>
            <a:normAutofit/>
          </a:bodyPr>
          <a:lstStyle/>
          <a:p>
            <a:r>
              <a:rPr lang="de-DE" b="1" dirty="0">
                <a:latin typeface="Times New Roman" panose="02020603050405020304" pitchFamily="18" charset="0"/>
                <a:cs typeface="Times New Roman" panose="02020603050405020304" pitchFamily="18" charset="0"/>
              </a:rPr>
              <a:t>Week 1 – Work Done</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Slide Number Placeholder 5">
            <a:extLst>
              <a:ext uri="{FF2B5EF4-FFF2-40B4-BE49-F238E27FC236}">
                <a16:creationId xmlns:a16="http://schemas.microsoft.com/office/drawing/2014/main" id="{4DEDF1EE-C018-07F7-857A-722F6EE7CB02}"/>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49</a:t>
            </a:fld>
            <a:endParaRPr lang="en-GB" sz="1400" dirty="0">
              <a:solidFill>
                <a:schemeClr val="bg1"/>
              </a:solidFill>
            </a:endParaRPr>
          </a:p>
        </p:txBody>
      </p:sp>
    </p:spTree>
    <p:extLst>
      <p:ext uri="{BB962C8B-B14F-4D97-AF65-F5344CB8AC3E}">
        <p14:creationId xmlns:p14="http://schemas.microsoft.com/office/powerpoint/2010/main" val="3388236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2DFAF-BD47-4954-C13B-BF3F1DBF1BCC}"/>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5C03E620-F2B6-E231-A54B-D6D5BF90AF41}"/>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666F2AB2-CF88-00C3-F949-B831F16857F3}"/>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35D781B8-A565-3A5F-FA67-6D65CE7FE8F0}"/>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270BD3EF-C980-96A1-C266-25244BBE99E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8EF6BE95-C2A2-5311-3A12-17D047716495}"/>
              </a:ext>
            </a:extLst>
          </p:cNvPr>
          <p:cNvSpPr>
            <a:spLocks noGrp="1"/>
          </p:cNvSpPr>
          <p:nvPr>
            <p:ph type="title"/>
          </p:nvPr>
        </p:nvSpPr>
        <p:spPr>
          <a:xfrm>
            <a:off x="484418" y="399001"/>
            <a:ext cx="9916884" cy="712728"/>
          </a:xfrm>
        </p:spPr>
        <p:txBody>
          <a:bodyPr>
            <a:normAutofit/>
          </a:bodyPr>
          <a:lstStyle/>
          <a:p>
            <a:r>
              <a:rPr lang="en-US" dirty="0">
                <a:latin typeface="Times New Roman" panose="02020603050405020304" pitchFamily="18" charset="0"/>
                <a:cs typeface="Times New Roman" panose="02020603050405020304" pitchFamily="18" charset="0"/>
              </a:rPr>
              <a:t>3-i. Formation of Technical Teams</a:t>
            </a:r>
            <a:endParaRPr lang="de-DE" dirty="0">
              <a:latin typeface="Times New Roman" panose="02020603050405020304" pitchFamily="18" charset="0"/>
              <a:cs typeface="Times New Roman" panose="02020603050405020304" pitchFamily="18" charset="0"/>
            </a:endParaRPr>
          </a:p>
        </p:txBody>
      </p:sp>
      <p:sp>
        <p:nvSpPr>
          <p:cNvPr id="3" name="Slide Number Placeholder 5">
            <a:extLst>
              <a:ext uri="{FF2B5EF4-FFF2-40B4-BE49-F238E27FC236}">
                <a16:creationId xmlns:a16="http://schemas.microsoft.com/office/drawing/2014/main" id="{D7A5F05F-8A2B-5009-7AF4-5CE653D6AA81}"/>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D534F9B4-A824-8455-8EA2-2960C3FF24C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81A3582-4544-CAAF-D4C6-D29D93130FEE}"/>
              </a:ext>
            </a:extLst>
          </p:cNvPr>
          <p:cNvSpPr txBox="1"/>
          <p:nvPr/>
        </p:nvSpPr>
        <p:spPr>
          <a:xfrm>
            <a:off x="486825" y="1217212"/>
            <a:ext cx="11221252"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GB" dirty="0"/>
          </a:p>
        </p:txBody>
      </p:sp>
      <p:sp>
        <p:nvSpPr>
          <p:cNvPr id="4" name="TextBox 12">
            <a:extLst>
              <a:ext uri="{FF2B5EF4-FFF2-40B4-BE49-F238E27FC236}">
                <a16:creationId xmlns:a16="http://schemas.microsoft.com/office/drawing/2014/main" id="{FD51A63A-523B-A0F4-BA4B-5B0097D2C0B2}"/>
              </a:ext>
            </a:extLst>
          </p:cNvPr>
          <p:cNvSpPr txBox="1"/>
          <p:nvPr/>
        </p:nvSpPr>
        <p:spPr>
          <a:xfrm>
            <a:off x="374296" y="1217212"/>
            <a:ext cx="12596116" cy="2554545"/>
          </a:xfrm>
          <a:prstGeom prst="rect">
            <a:avLst/>
          </a:prstGeom>
          <a:noFill/>
        </p:spPr>
        <p:txBody>
          <a:bodyPr wrap="square" lIns="91440" tIns="45720" rIns="91440" bIns="45720" rtlCol="0" anchor="t">
            <a:spAutoFit/>
          </a:bodyPr>
          <a:lstStyle/>
          <a:p>
            <a:r>
              <a:rPr lang="en-US" sz="2000" dirty="0">
                <a:latin typeface="Times New Roman" panose="02020603050405020304" pitchFamily="18" charset="0"/>
                <a:cs typeface="Times New Roman" panose="02020603050405020304" pitchFamily="18" charset="0"/>
              </a:rPr>
              <a:t>The first step in project coordination was the creation of technical sub teams.  </a:t>
            </a:r>
          </a:p>
          <a:p>
            <a:r>
              <a:rPr lang="en-US" sz="2000" dirty="0">
                <a:latin typeface="Times New Roman" panose="02020603050405020304" pitchFamily="18" charset="0"/>
                <a:cs typeface="Times New Roman" panose="02020603050405020304" pitchFamily="18" charset="0"/>
              </a:rPr>
              <a:t>• Students were assigned to 15 teams based on their preferences and competencies  </a:t>
            </a:r>
          </a:p>
          <a:p>
            <a:r>
              <a:rPr lang="en-US" sz="2000" dirty="0">
                <a:latin typeface="Times New Roman" panose="02020603050405020304" pitchFamily="18" charset="0"/>
                <a:cs typeface="Times New Roman" panose="02020603050405020304" pitchFamily="18" charset="0"/>
              </a:rPr>
              <a:t>• Each team focuses on a specific subsystem: aerodynamics, drivetrain, control, structure, etc.  </a:t>
            </a:r>
          </a:p>
          <a:p>
            <a:r>
              <a:rPr lang="en-US" sz="2000" dirty="0">
                <a:latin typeface="Times New Roman" panose="02020603050405020304" pitchFamily="18" charset="0"/>
                <a:cs typeface="Times New Roman" panose="02020603050405020304" pitchFamily="18" charset="0"/>
              </a:rPr>
              <a:t>• Responsibilities were distributed equally to ensure a complete system design</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management team, together with the professors, confirmed all allocations.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5" name="TextBox 12">
            <a:extLst>
              <a:ext uri="{FF2B5EF4-FFF2-40B4-BE49-F238E27FC236}">
                <a16:creationId xmlns:a16="http://schemas.microsoft.com/office/drawing/2014/main" id="{725C47C0-CDD3-9BC0-CE58-5B04075C80BB}"/>
              </a:ext>
            </a:extLst>
          </p:cNvPr>
          <p:cNvSpPr txBox="1"/>
          <p:nvPr/>
        </p:nvSpPr>
        <p:spPr>
          <a:xfrm>
            <a:off x="582966" y="3630663"/>
            <a:ext cx="12596116" cy="4708981"/>
          </a:xfrm>
          <a:prstGeom prst="rect">
            <a:avLst/>
          </a:prstGeom>
          <a:noFill/>
        </p:spPr>
        <p:txBody>
          <a:bodyPr wrap="square" lIns="91440" tIns="45720" rIns="91440" bIns="45720" numCol="2" rtlCol="0" anchor="t">
            <a:spAutoFit/>
          </a:bodyPr>
          <a:lstStyle/>
          <a:p>
            <a:r>
              <a:rPr lang="en-US" sz="2000" dirty="0">
                <a:latin typeface="Times New Roman" panose="02020603050405020304" pitchFamily="18" charset="0"/>
                <a:cs typeface="Times New Roman" panose="02020603050405020304" pitchFamily="18" charset="0"/>
              </a:rPr>
              <a:t>1.  Windfarm Project Development  </a:t>
            </a:r>
          </a:p>
          <a:p>
            <a:r>
              <a:rPr lang="en-US" sz="2000" dirty="0">
                <a:latin typeface="Times New Roman" panose="02020603050405020304" pitchFamily="18" charset="0"/>
                <a:cs typeface="Times New Roman" panose="02020603050405020304" pitchFamily="18" charset="0"/>
              </a:rPr>
              <a:t>2.  Loads and Dynamics  </a:t>
            </a:r>
          </a:p>
          <a:p>
            <a:r>
              <a:rPr lang="en-US" sz="2000" dirty="0">
                <a:latin typeface="Times New Roman" panose="02020603050405020304" pitchFamily="18" charset="0"/>
                <a:cs typeface="Times New Roman" panose="02020603050405020304" pitchFamily="18" charset="0"/>
              </a:rPr>
              <a:t>3.  Feedback Controller  </a:t>
            </a:r>
          </a:p>
          <a:p>
            <a:r>
              <a:rPr lang="en-US" sz="2000" dirty="0">
                <a:latin typeface="Times New Roman" panose="02020603050405020304" pitchFamily="18" charset="0"/>
                <a:cs typeface="Times New Roman" panose="02020603050405020304" pitchFamily="18" charset="0"/>
              </a:rPr>
              <a:t>4.  Lidar-Assisted Controller  </a:t>
            </a:r>
          </a:p>
          <a:p>
            <a:r>
              <a:rPr lang="en-US" sz="2000" dirty="0">
                <a:latin typeface="Times New Roman" panose="02020603050405020304" pitchFamily="18" charset="0"/>
                <a:cs typeface="Times New Roman" panose="02020603050405020304" pitchFamily="18" charset="0"/>
              </a:rPr>
              <a:t>5.  Rotor Blade Aerodynamics  </a:t>
            </a:r>
          </a:p>
          <a:p>
            <a:r>
              <a:rPr lang="en-US" sz="2000" dirty="0">
                <a:latin typeface="Times New Roman" panose="02020603050405020304" pitchFamily="18" charset="0"/>
                <a:cs typeface="Times New Roman" panose="02020603050405020304" pitchFamily="18" charset="0"/>
              </a:rPr>
              <a:t>6.  Rotor Blade Structures  </a:t>
            </a:r>
          </a:p>
          <a:p>
            <a:pPr marL="457200" indent="-457200">
              <a:buAutoNum type="arabicPeriod" startAt="7"/>
            </a:pPr>
            <a:r>
              <a:rPr lang="en-US" sz="2000" dirty="0">
                <a:latin typeface="Times New Roman" panose="02020603050405020304" pitchFamily="18" charset="0"/>
                <a:cs typeface="Times New Roman" panose="02020603050405020304" pitchFamily="18" charset="0"/>
              </a:rPr>
              <a:t>Electrical Drivetrain (EDT)  </a:t>
            </a:r>
          </a:p>
          <a:p>
            <a:r>
              <a:rPr lang="en-US" sz="2000" dirty="0">
                <a:latin typeface="Times New Roman" panose="02020603050405020304" pitchFamily="18" charset="0"/>
                <a:cs typeface="Times New Roman" panose="02020603050405020304" pitchFamily="18" charset="0"/>
              </a:rPr>
              <a:t>8.  Grid Code Development (GCD)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9.  Rotor Hub &amp; Pitch System  </a:t>
            </a:r>
          </a:p>
          <a:p>
            <a:r>
              <a:rPr lang="en-US" sz="2000" dirty="0">
                <a:latin typeface="Times New Roman" panose="02020603050405020304" pitchFamily="18" charset="0"/>
                <a:cs typeface="Times New Roman" panose="02020603050405020304" pitchFamily="18" charset="0"/>
              </a:rPr>
              <a:t>10. Rotor Bearing System  </a:t>
            </a:r>
          </a:p>
          <a:p>
            <a:r>
              <a:rPr lang="en-US" sz="2000" dirty="0">
                <a:latin typeface="Times New Roman" panose="02020603050405020304" pitchFamily="18" charset="0"/>
                <a:cs typeface="Times New Roman" panose="02020603050405020304" pitchFamily="18" charset="0"/>
              </a:rPr>
              <a:t>11. Gearbox, Brake, Coupling  </a:t>
            </a:r>
          </a:p>
          <a:p>
            <a:r>
              <a:rPr lang="en-US" sz="2000" dirty="0">
                <a:latin typeface="Times New Roman" panose="02020603050405020304" pitchFamily="18" charset="0"/>
                <a:cs typeface="Times New Roman" panose="02020603050405020304" pitchFamily="18" charset="0"/>
              </a:rPr>
              <a:t>12. Machine Bed &amp; Yaw System  </a:t>
            </a:r>
          </a:p>
          <a:p>
            <a:r>
              <a:rPr lang="en-US" sz="2000" dirty="0">
                <a:latin typeface="Times New Roman" panose="02020603050405020304" pitchFamily="18" charset="0"/>
                <a:cs typeface="Times New Roman" panose="02020603050405020304" pitchFamily="18" charset="0"/>
              </a:rPr>
              <a:t>13. Tower  </a:t>
            </a:r>
          </a:p>
          <a:p>
            <a:r>
              <a:rPr lang="en-US" sz="2000" dirty="0">
                <a:latin typeface="Times New Roman" panose="02020603050405020304" pitchFamily="18" charset="0"/>
                <a:cs typeface="Times New Roman" panose="02020603050405020304" pitchFamily="18" charset="0"/>
              </a:rPr>
              <a:t>14. Foundation  </a:t>
            </a:r>
          </a:p>
          <a:p>
            <a:r>
              <a:rPr lang="en-US" sz="2000" dirty="0">
                <a:latin typeface="Times New Roman" panose="02020603050405020304" pitchFamily="18" charset="0"/>
                <a:cs typeface="Times New Roman" panose="02020603050405020304" pitchFamily="18" charset="0"/>
              </a:rPr>
              <a:t>15. Storage System </a:t>
            </a:r>
          </a:p>
        </p:txBody>
      </p:sp>
    </p:spTree>
    <p:extLst>
      <p:ext uri="{BB962C8B-B14F-4D97-AF65-F5344CB8AC3E}">
        <p14:creationId xmlns:p14="http://schemas.microsoft.com/office/powerpoint/2010/main" val="3497471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0B4E735-32B6-EB10-430F-E3CE2C595AD4}"/>
              </a:ext>
            </a:extLst>
          </p:cNvPr>
          <p:cNvSpPr txBox="1"/>
          <p:nvPr/>
        </p:nvSpPr>
        <p:spPr>
          <a:xfrm>
            <a:off x="2224956" y="2404581"/>
            <a:ext cx="8029302" cy="1323439"/>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Steps Planned during the</a:t>
            </a:r>
          </a:p>
          <a:p>
            <a:pPr algn="ctr"/>
            <a:r>
              <a:rPr lang="en-IN" sz="4000" b="1" dirty="0">
                <a:latin typeface="Times New Roman" panose="02020603050405020304" pitchFamily="18" charset="0"/>
                <a:cs typeface="Times New Roman" panose="02020603050405020304" pitchFamily="18" charset="0"/>
              </a:rPr>
              <a:t>Project Phase</a:t>
            </a:r>
          </a:p>
        </p:txBody>
      </p:sp>
      <p:sp>
        <p:nvSpPr>
          <p:cNvPr id="4" name="TextBox 3">
            <a:extLst>
              <a:ext uri="{FF2B5EF4-FFF2-40B4-BE49-F238E27FC236}">
                <a16:creationId xmlns:a16="http://schemas.microsoft.com/office/drawing/2014/main" id="{1F0CEAEB-A170-63D4-C379-5E5FFB1C37F7}"/>
              </a:ext>
            </a:extLst>
          </p:cNvPr>
          <p:cNvSpPr txBox="1"/>
          <p:nvPr/>
        </p:nvSpPr>
        <p:spPr>
          <a:xfrm>
            <a:off x="484418" y="5068054"/>
            <a:ext cx="10570576" cy="1200329"/>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Reference – </a:t>
            </a:r>
          </a:p>
          <a:p>
            <a:r>
              <a:rPr lang="en-US" sz="2400" dirty="0">
                <a:latin typeface="Times New Roman" panose="02020603050405020304" pitchFamily="18" charset="0"/>
                <a:cs typeface="Times New Roman" panose="02020603050405020304" pitchFamily="18" charset="0"/>
              </a:rPr>
              <a:t>5 MW/61.5m Wind Turbine Blade Reference Model by Brian R. Resor, Sandia National Laboratories, California, USA</a:t>
            </a:r>
            <a:endParaRPr lang="en-IN" sz="4000" b="1"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B37F6F8-1BF6-D4ED-9995-74418E581211}"/>
              </a:ext>
            </a:extLst>
          </p:cNvPr>
          <p:cNvSpPr txBox="1">
            <a:spLocks/>
          </p:cNvSpPr>
          <p:nvPr/>
        </p:nvSpPr>
        <p:spPr>
          <a:xfrm>
            <a:off x="1521910" y="1470889"/>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800" b="1" dirty="0">
                <a:latin typeface="Times New Roman" panose="02020603050405020304" pitchFamily="18" charset="0"/>
                <a:cs typeface="Times New Roman" panose="02020603050405020304" pitchFamily="18" charset="0"/>
              </a:rPr>
              <a:t>Rotor Blade Structures</a:t>
            </a:r>
            <a:endParaRPr lang="en-GB" sz="4800" b="1" dirty="0">
              <a:latin typeface="Times New Roman" panose="02020603050405020304" pitchFamily="18" charset="0"/>
              <a:cs typeface="Times New Roman" panose="02020603050405020304" pitchFamily="18" charset="0"/>
            </a:endParaRPr>
          </a:p>
        </p:txBody>
      </p:sp>
      <p:sp>
        <p:nvSpPr>
          <p:cNvPr id="7" name="Slide Number Placeholder 5">
            <a:extLst>
              <a:ext uri="{FF2B5EF4-FFF2-40B4-BE49-F238E27FC236}">
                <a16:creationId xmlns:a16="http://schemas.microsoft.com/office/drawing/2014/main" id="{7A92E9CB-BE42-0054-65D6-EA5E605B1F54}"/>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50</a:t>
            </a:fld>
            <a:endParaRPr lang="en-GB" sz="1400" dirty="0">
              <a:solidFill>
                <a:schemeClr val="bg1"/>
              </a:solidFill>
            </a:endParaRPr>
          </a:p>
        </p:txBody>
      </p:sp>
    </p:spTree>
    <p:extLst>
      <p:ext uri="{BB962C8B-B14F-4D97-AF65-F5344CB8AC3E}">
        <p14:creationId xmlns:p14="http://schemas.microsoft.com/office/powerpoint/2010/main" val="1788443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F0538-4A4B-2118-D719-8BB1A69CB4DA}"/>
            </a:ext>
          </a:extLst>
        </p:cNvPr>
        <p:cNvGrpSpPr/>
        <p:nvPr/>
      </p:nvGrpSpPr>
      <p:grpSpPr>
        <a:xfrm>
          <a:off x="0" y="0"/>
          <a:ext cx="0" cy="0"/>
          <a:chOff x="0" y="0"/>
          <a:chExt cx="0" cy="0"/>
        </a:xfrm>
      </p:grpSpPr>
      <p:sp>
        <p:nvSpPr>
          <p:cNvPr id="9" name="Free-form: Shape 13">
            <a:extLst>
              <a:ext uri="{FF2B5EF4-FFF2-40B4-BE49-F238E27FC236}">
                <a16:creationId xmlns:a16="http://schemas.microsoft.com/office/drawing/2014/main" id="{E3458FF9-56EF-C6E9-4EC8-57D0867DA7CB}"/>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E5AEFA74-A8B6-5813-FAED-4E198DCBFE2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DBCBC2D3-C10D-C674-BFF4-D1CFB75F5F10}"/>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9280D5E9-B2AF-F294-420D-0DFC5A2B32D4}"/>
              </a:ext>
            </a:extLst>
          </p:cNvPr>
          <p:cNvSpPr txBox="1"/>
          <p:nvPr/>
        </p:nvSpPr>
        <p:spPr>
          <a:xfrm>
            <a:off x="484416" y="587104"/>
            <a:ext cx="55080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Step 1 - </a:t>
            </a:r>
            <a:r>
              <a:rPr lang="en-IN" sz="3200" dirty="0">
                <a:latin typeface="Times New Roman" panose="02020603050405020304" pitchFamily="18" charset="0"/>
                <a:cs typeface="Times New Roman" panose="02020603050405020304" pitchFamily="18" charset="0"/>
              </a:rPr>
              <a:t>Define Blade Geometry</a:t>
            </a:r>
            <a:endParaRPr lang="en-IN" sz="32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3667D6B-523C-4A67-F31B-7E304470C6F6}"/>
              </a:ext>
            </a:extLst>
          </p:cNvPr>
          <p:cNvSpPr txBox="1"/>
          <p:nvPr/>
        </p:nvSpPr>
        <p:spPr>
          <a:xfrm>
            <a:off x="484415" y="1476327"/>
            <a:ext cx="11019607" cy="2677656"/>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 existing models (i.e. Brian Resor 5MW/61.5m, NREL 5MW) as reference models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Incorporate Air foil shapes, chord distribution, and blade length with help of Team Blade Aerodynamics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Adjust tip and root geometries considering structural requirements from other Teams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Ensure compatibility with manufacturing constraints with the current Industrial Standards</a:t>
            </a:r>
          </a:p>
        </p:txBody>
      </p:sp>
      <p:sp>
        <p:nvSpPr>
          <p:cNvPr id="8" name="Rectangle 7">
            <a:extLst>
              <a:ext uri="{FF2B5EF4-FFF2-40B4-BE49-F238E27FC236}">
                <a16:creationId xmlns:a16="http://schemas.microsoft.com/office/drawing/2014/main" id="{6818E692-8EF1-C55A-E659-54CC403363F4}"/>
              </a:ext>
            </a:extLst>
          </p:cNvPr>
          <p:cNvSpPr/>
          <p:nvPr/>
        </p:nvSpPr>
        <p:spPr>
          <a:xfrm>
            <a:off x="6375402" y="3943353"/>
            <a:ext cx="5328000" cy="237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5">
            <a:extLst>
              <a:ext uri="{FF2B5EF4-FFF2-40B4-BE49-F238E27FC236}">
                <a16:creationId xmlns:a16="http://schemas.microsoft.com/office/drawing/2014/main" id="{A71F7FA2-D154-AFFC-FA51-F5AE0ACBA340}"/>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51</a:t>
            </a:fld>
            <a:endParaRPr lang="en-GB" sz="1400" dirty="0">
              <a:solidFill>
                <a:schemeClr val="bg1"/>
              </a:solidFill>
            </a:endParaRPr>
          </a:p>
        </p:txBody>
      </p:sp>
    </p:spTree>
    <p:extLst>
      <p:ext uri="{BB962C8B-B14F-4D97-AF65-F5344CB8AC3E}">
        <p14:creationId xmlns:p14="http://schemas.microsoft.com/office/powerpoint/2010/main" val="2342985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AB06E-B535-FF52-505D-1AB51A877D69}"/>
            </a:ext>
          </a:extLst>
        </p:cNvPr>
        <p:cNvGrpSpPr/>
        <p:nvPr/>
      </p:nvGrpSpPr>
      <p:grpSpPr>
        <a:xfrm>
          <a:off x="0" y="0"/>
          <a:ext cx="0" cy="0"/>
          <a:chOff x="0" y="0"/>
          <a:chExt cx="0" cy="0"/>
        </a:xfrm>
      </p:grpSpPr>
      <p:sp>
        <p:nvSpPr>
          <p:cNvPr id="9" name="Free-form: Shape 13">
            <a:extLst>
              <a:ext uri="{FF2B5EF4-FFF2-40B4-BE49-F238E27FC236}">
                <a16:creationId xmlns:a16="http://schemas.microsoft.com/office/drawing/2014/main" id="{8D41DB49-521B-60E7-E38F-EEB5A3B68102}"/>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D79B52F6-E35B-08DB-60EB-7EA87E477C6A}"/>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4D0DFDB1-3FD4-6501-7BA7-6CC32FB6A27D}"/>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EEB8D71-CAF1-C970-266F-69A37F16A656}"/>
              </a:ext>
            </a:extLst>
          </p:cNvPr>
          <p:cNvSpPr txBox="1"/>
          <p:nvPr/>
        </p:nvSpPr>
        <p:spPr>
          <a:xfrm>
            <a:off x="484416" y="587104"/>
            <a:ext cx="46800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Step 2 – </a:t>
            </a:r>
            <a:r>
              <a:rPr lang="en-IN" sz="3200" dirty="0">
                <a:latin typeface="Times New Roman" panose="02020603050405020304" pitchFamily="18" charset="0"/>
                <a:cs typeface="Times New Roman" panose="02020603050405020304" pitchFamily="18" charset="0"/>
              </a:rPr>
              <a:t>Material Selection</a:t>
            </a:r>
          </a:p>
        </p:txBody>
      </p:sp>
      <p:sp>
        <p:nvSpPr>
          <p:cNvPr id="4" name="TextBox 3">
            <a:extLst>
              <a:ext uri="{FF2B5EF4-FFF2-40B4-BE49-F238E27FC236}">
                <a16:creationId xmlns:a16="http://schemas.microsoft.com/office/drawing/2014/main" id="{CAD6BCFE-B23D-B85D-5019-8E5E7DC801D0}"/>
              </a:ext>
            </a:extLst>
          </p:cNvPr>
          <p:cNvSpPr txBox="1"/>
          <p:nvPr/>
        </p:nvSpPr>
        <p:spPr>
          <a:xfrm>
            <a:off x="484416" y="1476327"/>
            <a:ext cx="10671263" cy="1569660"/>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Choose materials based on strength-to-weight ratio by analysing using Softwares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 material properties similar to those in proven models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Determine material layup strategies for skins, shear webs, spar caps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Incorporate safety factors as per IEC standards</a:t>
            </a:r>
          </a:p>
        </p:txBody>
      </p:sp>
      <p:sp>
        <p:nvSpPr>
          <p:cNvPr id="7" name="Rectangle 6">
            <a:extLst>
              <a:ext uri="{FF2B5EF4-FFF2-40B4-BE49-F238E27FC236}">
                <a16:creationId xmlns:a16="http://schemas.microsoft.com/office/drawing/2014/main" id="{8F81907F-17DA-7F70-BF60-1787D4B23437}"/>
              </a:ext>
            </a:extLst>
          </p:cNvPr>
          <p:cNvSpPr/>
          <p:nvPr/>
        </p:nvSpPr>
        <p:spPr>
          <a:xfrm>
            <a:off x="5820046" y="3448847"/>
            <a:ext cx="5688000" cy="266226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5">
            <a:extLst>
              <a:ext uri="{FF2B5EF4-FFF2-40B4-BE49-F238E27FC236}">
                <a16:creationId xmlns:a16="http://schemas.microsoft.com/office/drawing/2014/main" id="{2E11EC68-9E9B-EC26-9ABB-59E0C528FA64}"/>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52</a:t>
            </a:fld>
            <a:endParaRPr lang="en-GB" sz="1400" dirty="0">
              <a:solidFill>
                <a:schemeClr val="bg1"/>
              </a:solidFill>
            </a:endParaRPr>
          </a:p>
        </p:txBody>
      </p:sp>
    </p:spTree>
    <p:extLst>
      <p:ext uri="{BB962C8B-B14F-4D97-AF65-F5344CB8AC3E}">
        <p14:creationId xmlns:p14="http://schemas.microsoft.com/office/powerpoint/2010/main" val="2706317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F7812-B278-1C34-7BE4-CA60DC1BAD89}"/>
            </a:ext>
          </a:extLst>
        </p:cNvPr>
        <p:cNvGrpSpPr/>
        <p:nvPr/>
      </p:nvGrpSpPr>
      <p:grpSpPr>
        <a:xfrm>
          <a:off x="0" y="0"/>
          <a:ext cx="0" cy="0"/>
          <a:chOff x="0" y="0"/>
          <a:chExt cx="0" cy="0"/>
        </a:xfrm>
      </p:grpSpPr>
      <p:sp>
        <p:nvSpPr>
          <p:cNvPr id="9" name="Free-form: Shape 13">
            <a:extLst>
              <a:ext uri="{FF2B5EF4-FFF2-40B4-BE49-F238E27FC236}">
                <a16:creationId xmlns:a16="http://schemas.microsoft.com/office/drawing/2014/main" id="{D611A009-711E-44EB-FCAE-D98FC5BD24E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8FED743-D1B6-D14A-5107-DBB91CEF4CA4}"/>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B2CA6A19-2DAF-D717-F1B0-860EC606BCFA}"/>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B038413-4EAD-B7A7-14CA-A2EA99590831}"/>
              </a:ext>
            </a:extLst>
          </p:cNvPr>
          <p:cNvSpPr txBox="1"/>
          <p:nvPr/>
        </p:nvSpPr>
        <p:spPr>
          <a:xfrm>
            <a:off x="484418" y="587104"/>
            <a:ext cx="10052953"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Step 3 – </a:t>
            </a:r>
            <a:r>
              <a:rPr lang="en-IN" sz="3200" dirty="0">
                <a:latin typeface="Times New Roman" panose="02020603050405020304" pitchFamily="18" charset="0"/>
                <a:cs typeface="Times New Roman" panose="02020603050405020304" pitchFamily="18" charset="0"/>
              </a:rPr>
              <a:t>Structural Layout &amp; Component Design</a:t>
            </a:r>
          </a:p>
        </p:txBody>
      </p:sp>
      <p:sp>
        <p:nvSpPr>
          <p:cNvPr id="4" name="TextBox 3">
            <a:extLst>
              <a:ext uri="{FF2B5EF4-FFF2-40B4-BE49-F238E27FC236}">
                <a16:creationId xmlns:a16="http://schemas.microsoft.com/office/drawing/2014/main" id="{0B74E505-A376-ED28-BD94-C782FFFDD373}"/>
              </a:ext>
            </a:extLst>
          </p:cNvPr>
          <p:cNvSpPr txBox="1"/>
          <p:nvPr/>
        </p:nvSpPr>
        <p:spPr>
          <a:xfrm>
            <a:off x="484418" y="1616400"/>
            <a:ext cx="8372201" cy="1569660"/>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Design skin layups for aerodynamic surfaces</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Configure shear webs and spar caps for load transfer</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Optimize thickness and placement to resist buckling and fatigue</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Define root hardware and connection details</a:t>
            </a:r>
          </a:p>
        </p:txBody>
      </p:sp>
      <p:sp>
        <p:nvSpPr>
          <p:cNvPr id="7" name="Rectangle 6">
            <a:extLst>
              <a:ext uri="{FF2B5EF4-FFF2-40B4-BE49-F238E27FC236}">
                <a16:creationId xmlns:a16="http://schemas.microsoft.com/office/drawing/2014/main" id="{C5FC9EDA-6E1F-F367-4329-80F726AA73ED}"/>
              </a:ext>
            </a:extLst>
          </p:cNvPr>
          <p:cNvSpPr/>
          <p:nvPr/>
        </p:nvSpPr>
        <p:spPr>
          <a:xfrm>
            <a:off x="3952875" y="3429000"/>
            <a:ext cx="7488000" cy="280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5">
            <a:extLst>
              <a:ext uri="{FF2B5EF4-FFF2-40B4-BE49-F238E27FC236}">
                <a16:creationId xmlns:a16="http://schemas.microsoft.com/office/drawing/2014/main" id="{3C06F2E5-BA4C-C157-1F4E-833A9EA800A3}"/>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53</a:t>
            </a:fld>
            <a:endParaRPr lang="en-GB" sz="1400" dirty="0">
              <a:solidFill>
                <a:schemeClr val="bg1"/>
              </a:solidFill>
            </a:endParaRPr>
          </a:p>
        </p:txBody>
      </p:sp>
    </p:spTree>
    <p:extLst>
      <p:ext uri="{BB962C8B-B14F-4D97-AF65-F5344CB8AC3E}">
        <p14:creationId xmlns:p14="http://schemas.microsoft.com/office/powerpoint/2010/main" val="885417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EEAF5-4523-59CD-C7E7-145077522127}"/>
            </a:ext>
          </a:extLst>
        </p:cNvPr>
        <p:cNvGrpSpPr/>
        <p:nvPr/>
      </p:nvGrpSpPr>
      <p:grpSpPr>
        <a:xfrm>
          <a:off x="0" y="0"/>
          <a:ext cx="0" cy="0"/>
          <a:chOff x="0" y="0"/>
          <a:chExt cx="0" cy="0"/>
        </a:xfrm>
      </p:grpSpPr>
      <p:sp>
        <p:nvSpPr>
          <p:cNvPr id="9" name="Free-form: Shape 13">
            <a:extLst>
              <a:ext uri="{FF2B5EF4-FFF2-40B4-BE49-F238E27FC236}">
                <a16:creationId xmlns:a16="http://schemas.microsoft.com/office/drawing/2014/main" id="{DC777BAA-2345-45A9-B4F9-63A802CC476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A41BD8D4-CF2D-01B8-0465-CC450125893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68CB5939-5963-F4B6-DBBF-7C2396D60FC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335DA51-AEE6-F58D-A9C2-5794003DF586}"/>
              </a:ext>
            </a:extLst>
          </p:cNvPr>
          <p:cNvSpPr txBox="1"/>
          <p:nvPr/>
        </p:nvSpPr>
        <p:spPr>
          <a:xfrm>
            <a:off x="484417" y="587104"/>
            <a:ext cx="58680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Step 4 – </a:t>
            </a:r>
            <a:r>
              <a:rPr lang="en-IN" sz="3200" dirty="0">
                <a:latin typeface="Times New Roman" panose="02020603050405020304" pitchFamily="18" charset="0"/>
                <a:cs typeface="Times New Roman" panose="02020603050405020304" pitchFamily="18" charset="0"/>
              </a:rPr>
              <a:t>Finite Element Modelling</a:t>
            </a:r>
            <a:endParaRPr lang="en-IN" sz="32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0486693-6974-02F7-59A9-7F15053916E8}"/>
              </a:ext>
            </a:extLst>
          </p:cNvPr>
          <p:cNvSpPr txBox="1"/>
          <p:nvPr/>
        </p:nvSpPr>
        <p:spPr>
          <a:xfrm>
            <a:off x="484417" y="1552293"/>
            <a:ext cx="783227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Develop detailed cross-sectional models of blade segments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Perform modal and static analyses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Validate structural integrity under expected loads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 tools like </a:t>
            </a:r>
            <a:r>
              <a:rPr lang="en-US" sz="2400" dirty="0" err="1">
                <a:latin typeface="Times New Roman" panose="02020603050405020304" pitchFamily="18" charset="0"/>
                <a:cs typeface="Times New Roman" panose="02020603050405020304" pitchFamily="18" charset="0"/>
              </a:rPr>
              <a:t>NuMAD</a:t>
            </a:r>
            <a:r>
              <a:rPr lang="en-US" sz="2400" dirty="0">
                <a:latin typeface="Times New Roman" panose="02020603050405020304" pitchFamily="18" charset="0"/>
                <a:cs typeface="Times New Roman" panose="02020603050405020304" pitchFamily="18" charset="0"/>
              </a:rPr>
              <a:t> and ANSYS</a:t>
            </a:r>
            <a:endParaRPr lang="en-IN"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75420D6-9DA4-13AD-D30D-49BE997EF871}"/>
              </a:ext>
            </a:extLst>
          </p:cNvPr>
          <p:cNvSpPr/>
          <p:nvPr/>
        </p:nvSpPr>
        <p:spPr>
          <a:xfrm>
            <a:off x="5223402" y="3437854"/>
            <a:ext cx="6480000" cy="273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5">
            <a:extLst>
              <a:ext uri="{FF2B5EF4-FFF2-40B4-BE49-F238E27FC236}">
                <a16:creationId xmlns:a16="http://schemas.microsoft.com/office/drawing/2014/main" id="{38AEE92A-9823-C0F7-9AFA-12A8CBC2769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54</a:t>
            </a:fld>
            <a:endParaRPr lang="en-GB" sz="1400" dirty="0">
              <a:solidFill>
                <a:schemeClr val="bg1"/>
              </a:solidFill>
            </a:endParaRPr>
          </a:p>
        </p:txBody>
      </p:sp>
    </p:spTree>
    <p:extLst>
      <p:ext uri="{BB962C8B-B14F-4D97-AF65-F5344CB8AC3E}">
        <p14:creationId xmlns:p14="http://schemas.microsoft.com/office/powerpoint/2010/main" val="3888380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4752C-4D02-DE36-5DE7-66E08F766999}"/>
            </a:ext>
          </a:extLst>
        </p:cNvPr>
        <p:cNvGrpSpPr/>
        <p:nvPr/>
      </p:nvGrpSpPr>
      <p:grpSpPr>
        <a:xfrm>
          <a:off x="0" y="0"/>
          <a:ext cx="0" cy="0"/>
          <a:chOff x="0" y="0"/>
          <a:chExt cx="0" cy="0"/>
        </a:xfrm>
      </p:grpSpPr>
      <p:sp>
        <p:nvSpPr>
          <p:cNvPr id="9" name="Free-form: Shape 13">
            <a:extLst>
              <a:ext uri="{FF2B5EF4-FFF2-40B4-BE49-F238E27FC236}">
                <a16:creationId xmlns:a16="http://schemas.microsoft.com/office/drawing/2014/main" id="{A5EC0E83-1761-9ACF-91D8-3F4A5FCF4236}"/>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EEC438C0-E7DE-11B2-D7BE-CCFE75EA63B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F379E560-99A9-DE47-9AC9-4EF15CFDB68C}"/>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58DC5EEB-BEEA-82EF-F5FB-AD48A394CFB0}"/>
              </a:ext>
            </a:extLst>
          </p:cNvPr>
          <p:cNvSpPr txBox="1"/>
          <p:nvPr/>
        </p:nvSpPr>
        <p:spPr>
          <a:xfrm>
            <a:off x="484418" y="587104"/>
            <a:ext cx="6377936"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Step 5 –</a:t>
            </a:r>
            <a:r>
              <a:rPr lang="en-IN" sz="3200" dirty="0">
                <a:latin typeface="Times New Roman" panose="02020603050405020304" pitchFamily="18" charset="0"/>
                <a:cs typeface="Times New Roman" panose="02020603050405020304" pitchFamily="18" charset="0"/>
              </a:rPr>
              <a:t> Load Analysis &amp; Simulation</a:t>
            </a:r>
            <a:endParaRPr lang="en-IN" sz="32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2DC2C4-2306-D1ED-BE72-CFA39AE72175}"/>
              </a:ext>
            </a:extLst>
          </p:cNvPr>
          <p:cNvSpPr txBox="1"/>
          <p:nvPr/>
        </p:nvSpPr>
        <p:spPr>
          <a:xfrm>
            <a:off x="484418" y="1476327"/>
            <a:ext cx="8049984"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Apply design load cases based on IEC standards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Simulate extreme and normal operating conditions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Evaluate fatigue life, buckling safety, ultimate strength</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Iteratively refine layup and design based on results</a:t>
            </a:r>
            <a:endParaRPr lang="en-IN"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47659B5-D5F0-DA8C-2425-00556718AE56}"/>
              </a:ext>
            </a:extLst>
          </p:cNvPr>
          <p:cNvSpPr/>
          <p:nvPr/>
        </p:nvSpPr>
        <p:spPr>
          <a:xfrm>
            <a:off x="4419600" y="3181354"/>
            <a:ext cx="7128000" cy="2952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5">
            <a:extLst>
              <a:ext uri="{FF2B5EF4-FFF2-40B4-BE49-F238E27FC236}">
                <a16:creationId xmlns:a16="http://schemas.microsoft.com/office/drawing/2014/main" id="{EC8E6A15-FBBD-F455-5B3E-90ED7D14866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55</a:t>
            </a:fld>
            <a:endParaRPr lang="en-GB" sz="1400" dirty="0">
              <a:solidFill>
                <a:schemeClr val="bg1"/>
              </a:solidFill>
            </a:endParaRPr>
          </a:p>
        </p:txBody>
      </p:sp>
    </p:spTree>
    <p:extLst>
      <p:ext uri="{BB962C8B-B14F-4D97-AF65-F5344CB8AC3E}">
        <p14:creationId xmlns:p14="http://schemas.microsoft.com/office/powerpoint/2010/main" val="734622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9884E-F516-F642-EB1C-72D0A5E7F256}"/>
            </a:ext>
          </a:extLst>
        </p:cNvPr>
        <p:cNvGrpSpPr/>
        <p:nvPr/>
      </p:nvGrpSpPr>
      <p:grpSpPr>
        <a:xfrm>
          <a:off x="0" y="0"/>
          <a:ext cx="0" cy="0"/>
          <a:chOff x="0" y="0"/>
          <a:chExt cx="0" cy="0"/>
        </a:xfrm>
      </p:grpSpPr>
      <p:sp>
        <p:nvSpPr>
          <p:cNvPr id="9" name="Free-form: Shape 13">
            <a:extLst>
              <a:ext uri="{FF2B5EF4-FFF2-40B4-BE49-F238E27FC236}">
                <a16:creationId xmlns:a16="http://schemas.microsoft.com/office/drawing/2014/main" id="{48A3F7EB-1BB3-55C2-CD4C-35E8CE1C38D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C5D635B2-B66E-44AD-ADFD-5355744E83C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4C249516-CCD4-3162-DA8B-F81B9A96EF7D}"/>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7A65C74-114D-8626-607A-A84F49E4E057}"/>
              </a:ext>
            </a:extLst>
          </p:cNvPr>
          <p:cNvSpPr txBox="1"/>
          <p:nvPr/>
        </p:nvSpPr>
        <p:spPr>
          <a:xfrm>
            <a:off x="484418" y="587104"/>
            <a:ext cx="84240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Step 6 – </a:t>
            </a:r>
            <a:r>
              <a:rPr lang="en-IN" sz="3200" dirty="0">
                <a:latin typeface="Times New Roman" panose="02020603050405020304" pitchFamily="18" charset="0"/>
                <a:cs typeface="Times New Roman" panose="02020603050405020304" pitchFamily="18" charset="0"/>
              </a:rPr>
              <a:t>Performance Verification &amp; Optimization</a:t>
            </a:r>
          </a:p>
        </p:txBody>
      </p:sp>
      <p:sp>
        <p:nvSpPr>
          <p:cNvPr id="4" name="TextBox 3">
            <a:extLst>
              <a:ext uri="{FF2B5EF4-FFF2-40B4-BE49-F238E27FC236}">
                <a16:creationId xmlns:a16="http://schemas.microsoft.com/office/drawing/2014/main" id="{2DCDFD82-1307-1C6A-5357-527319B82BA8}"/>
              </a:ext>
            </a:extLst>
          </p:cNvPr>
          <p:cNvSpPr txBox="1"/>
          <p:nvPr/>
        </p:nvSpPr>
        <p:spPr>
          <a:xfrm>
            <a:off x="484418" y="1500540"/>
            <a:ext cx="7257502"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Check critical deflections and natural frequencies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Ensure tower clearance and safety margins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Adjust material distribution and structural elements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Confirm compliance with safety and durability criteria</a:t>
            </a:r>
            <a:endParaRPr lang="en-IN"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B20613BC-CE8F-C34B-095C-62A4884D211F}"/>
              </a:ext>
            </a:extLst>
          </p:cNvPr>
          <p:cNvSpPr/>
          <p:nvPr/>
        </p:nvSpPr>
        <p:spPr>
          <a:xfrm>
            <a:off x="5727402" y="3316726"/>
            <a:ext cx="5976000" cy="3024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5">
            <a:extLst>
              <a:ext uri="{FF2B5EF4-FFF2-40B4-BE49-F238E27FC236}">
                <a16:creationId xmlns:a16="http://schemas.microsoft.com/office/drawing/2014/main" id="{78771D96-1714-CD45-A790-0FFBC38EB240}"/>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56</a:t>
            </a:fld>
            <a:endParaRPr lang="en-GB" sz="1400" dirty="0">
              <a:solidFill>
                <a:schemeClr val="bg1"/>
              </a:solidFill>
            </a:endParaRPr>
          </a:p>
        </p:txBody>
      </p:sp>
    </p:spTree>
    <p:extLst>
      <p:ext uri="{BB962C8B-B14F-4D97-AF65-F5344CB8AC3E}">
        <p14:creationId xmlns:p14="http://schemas.microsoft.com/office/powerpoint/2010/main" val="2430499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741A0-DEA1-02AE-2FD3-B3A014D5BDA1}"/>
            </a:ext>
          </a:extLst>
        </p:cNvPr>
        <p:cNvGrpSpPr/>
        <p:nvPr/>
      </p:nvGrpSpPr>
      <p:grpSpPr>
        <a:xfrm>
          <a:off x="0" y="0"/>
          <a:ext cx="0" cy="0"/>
          <a:chOff x="0" y="0"/>
          <a:chExt cx="0" cy="0"/>
        </a:xfrm>
      </p:grpSpPr>
      <p:sp>
        <p:nvSpPr>
          <p:cNvPr id="9" name="Free-form: Shape 13">
            <a:extLst>
              <a:ext uri="{FF2B5EF4-FFF2-40B4-BE49-F238E27FC236}">
                <a16:creationId xmlns:a16="http://schemas.microsoft.com/office/drawing/2014/main" id="{8039C9A0-2265-8685-1C94-BF88C96369DE}"/>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12F8AE-35FB-1B3C-EA6C-ADA4DBADE16D}"/>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9869A0BB-76DC-67BE-DD6B-B69B9A0FEFB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FB63B66-8AFC-9292-1EF0-B97EFC9DB1F9}"/>
              </a:ext>
            </a:extLst>
          </p:cNvPr>
          <p:cNvSpPr txBox="1"/>
          <p:nvPr/>
        </p:nvSpPr>
        <p:spPr>
          <a:xfrm>
            <a:off x="484418" y="587104"/>
            <a:ext cx="7065913"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Step 7 – </a:t>
            </a:r>
            <a:r>
              <a:rPr lang="en-IN" sz="3200" dirty="0">
                <a:latin typeface="Times New Roman" panose="02020603050405020304" pitchFamily="18" charset="0"/>
                <a:cs typeface="Times New Roman" panose="02020603050405020304" pitchFamily="18" charset="0"/>
              </a:rPr>
              <a:t>Final Design &amp; Documentation</a:t>
            </a:r>
          </a:p>
        </p:txBody>
      </p:sp>
      <p:sp>
        <p:nvSpPr>
          <p:cNvPr id="4" name="TextBox 3">
            <a:extLst>
              <a:ext uri="{FF2B5EF4-FFF2-40B4-BE49-F238E27FC236}">
                <a16:creationId xmlns:a16="http://schemas.microsoft.com/office/drawing/2014/main" id="{0EA599D3-112C-4BDF-FE86-44D84F58E47D}"/>
              </a:ext>
            </a:extLst>
          </p:cNvPr>
          <p:cNvSpPr txBox="1"/>
          <p:nvPr/>
        </p:nvSpPr>
        <p:spPr>
          <a:xfrm>
            <a:off x="484418" y="1500540"/>
            <a:ext cx="7327173"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Compile detailed structural drawings and layups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Prepare analysis reports and validation results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Collaborate with manufacturing for feasibility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Prepare for further aerodynamic and control validations</a:t>
            </a:r>
            <a:endParaRPr lang="en-IN"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FF0741BF-8AE8-76A5-F4D2-E17F2CF67CC2}"/>
              </a:ext>
            </a:extLst>
          </p:cNvPr>
          <p:cNvSpPr/>
          <p:nvPr/>
        </p:nvSpPr>
        <p:spPr>
          <a:xfrm>
            <a:off x="1618812" y="3540221"/>
            <a:ext cx="8928000" cy="2664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5">
            <a:extLst>
              <a:ext uri="{FF2B5EF4-FFF2-40B4-BE49-F238E27FC236}">
                <a16:creationId xmlns:a16="http://schemas.microsoft.com/office/drawing/2014/main" id="{DD3C8C5B-6939-42AF-DBE6-8A2A3F26AE6A}"/>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57</a:t>
            </a:fld>
            <a:endParaRPr lang="en-GB" sz="1400" dirty="0">
              <a:solidFill>
                <a:schemeClr val="bg1"/>
              </a:solidFill>
            </a:endParaRPr>
          </a:p>
        </p:txBody>
      </p:sp>
    </p:spTree>
    <p:extLst>
      <p:ext uri="{BB962C8B-B14F-4D97-AF65-F5344CB8AC3E}">
        <p14:creationId xmlns:p14="http://schemas.microsoft.com/office/powerpoint/2010/main" val="3496379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BC8D1-0C0C-C6EB-E0D5-A713F6CB7353}"/>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F9774215-D894-3F4E-5D2E-A06345C25C4B}"/>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C2A64840-E59E-5790-DA5D-261C7B38DE07}"/>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0CF3215-9CA5-941F-50F5-9A55DD33CB5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5128DF4D-A8D8-2AF9-89B9-A91929EA6D4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1FA6D258-B0DB-7CC2-24BE-DB547F3F28B2}"/>
              </a:ext>
            </a:extLst>
          </p:cNvPr>
          <p:cNvSpPr txBox="1"/>
          <p:nvPr/>
        </p:nvSpPr>
        <p:spPr>
          <a:xfrm>
            <a:off x="342900" y="1565616"/>
            <a:ext cx="11218984" cy="6755696"/>
          </a:xfrm>
          <a:prstGeom prst="rect">
            <a:avLst/>
          </a:prstGeom>
          <a:noFill/>
        </p:spPr>
        <p:txBody>
          <a:bodyPr wrap="square" rtlCol="0">
            <a:spAutoFit/>
          </a:bodyPr>
          <a:lstStyle/>
          <a:p>
            <a:r>
              <a:rPr lang="it-IT" sz="2800" b="1" u="sng" dirty="0">
                <a:solidFill>
                  <a:schemeClr val="accent4"/>
                </a:solidFill>
              </a:rPr>
              <a:t>Content </a:t>
            </a:r>
            <a:endParaRPr lang="it-IT" dirty="0"/>
          </a:p>
          <a:p>
            <a:pPr marL="285750" indent="-285750">
              <a:buFont typeface="Arial" panose="020B0604020202020204" pitchFamily="34" charset="0"/>
              <a:buChar char="•"/>
            </a:pPr>
            <a:r>
              <a:rPr lang="it-IT" dirty="0"/>
              <a:t>Week 1 : </a:t>
            </a:r>
            <a:r>
              <a:rPr lang="en-IN" dirty="0"/>
              <a:t>Initial Research &amp; Setup</a:t>
            </a:r>
          </a:p>
          <a:p>
            <a:pPr marL="742950" lvl="1" indent="-285750">
              <a:lnSpc>
                <a:spcPct val="150000"/>
              </a:lnSpc>
              <a:buFont typeface="Wingdings" panose="05000000000000000000" pitchFamily="2" charset="2"/>
              <a:buChar char="Ø"/>
            </a:pPr>
            <a:r>
              <a:rPr lang="en-IN" dirty="0"/>
              <a:t> </a:t>
            </a:r>
            <a:r>
              <a:rPr lang="en-US" dirty="0"/>
              <a:t>Initiated research on electrical market in Syria and neighboring countries.</a:t>
            </a:r>
            <a:r>
              <a:rPr lang="it-IT" dirty="0">
                <a:hlinkClick r:id="rId2" action="ppaction://hlinksldjump"/>
              </a:rPr>
              <a:t> [1]</a:t>
            </a:r>
            <a:r>
              <a:rPr lang="it-IT" dirty="0"/>
              <a:t> </a:t>
            </a:r>
            <a:endParaRPr lang="en-US" dirty="0"/>
          </a:p>
          <a:p>
            <a:pPr marL="742950" lvl="1" indent="-285750">
              <a:lnSpc>
                <a:spcPct val="150000"/>
              </a:lnSpc>
              <a:buFont typeface="Wingdings" panose="05000000000000000000" pitchFamily="2" charset="2"/>
              <a:buChar char="Ø"/>
            </a:pPr>
            <a:r>
              <a:rPr lang="en-US" dirty="0"/>
              <a:t> Gathered data on designing Generator, Convertors.</a:t>
            </a:r>
          </a:p>
          <a:p>
            <a:pPr marL="742950" lvl="1" indent="-285750">
              <a:lnSpc>
                <a:spcPct val="150000"/>
              </a:lnSpc>
              <a:buFont typeface="Wingdings" panose="05000000000000000000" pitchFamily="2" charset="2"/>
              <a:buChar char="Ø"/>
            </a:pPr>
            <a:r>
              <a:rPr lang="en-US" dirty="0"/>
              <a:t>Collect information's from kickoff presentation slide and find out the duties of Electrical Drive Train team.</a:t>
            </a:r>
          </a:p>
          <a:p>
            <a:pPr marL="742950" lvl="1" indent="-285750">
              <a:lnSpc>
                <a:spcPct val="150000"/>
              </a:lnSpc>
              <a:buFont typeface="Wingdings" panose="05000000000000000000" pitchFamily="2" charset="2"/>
              <a:buChar char="Ø"/>
            </a:pPr>
            <a:r>
              <a:rPr lang="en-US" dirty="0"/>
              <a:t> Studied generator types: PMSG, DFIG, synchronous generators.</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Week 2 : </a:t>
            </a:r>
            <a:r>
              <a:rPr lang="en-IN" dirty="0"/>
              <a:t>Generator Studies</a:t>
            </a:r>
            <a:r>
              <a:rPr lang="it-IT" dirty="0"/>
              <a:t> </a:t>
            </a:r>
          </a:p>
          <a:p>
            <a:pPr marL="285750" indent="-285750">
              <a:lnSpc>
                <a:spcPct val="150000"/>
              </a:lnSpc>
              <a:buFont typeface="Wingdings" panose="05000000000000000000" pitchFamily="2" charset="2"/>
              <a:buChar char="Ø"/>
            </a:pPr>
            <a:r>
              <a:rPr lang="en-US" dirty="0"/>
              <a:t>Reviewed paper for criteria for selecting Generator type. </a:t>
            </a:r>
            <a:r>
              <a:rPr lang="it-IT" dirty="0">
                <a:hlinkClick r:id="rId2" action="ppaction://hlinksldjump"/>
              </a:rPr>
              <a:t>[2]</a:t>
            </a:r>
            <a:endParaRPr lang="en-US" dirty="0"/>
          </a:p>
          <a:p>
            <a:pPr marL="285750" indent="-285750">
              <a:lnSpc>
                <a:spcPct val="150000"/>
              </a:lnSpc>
              <a:buFont typeface="Wingdings" panose="05000000000000000000" pitchFamily="2" charset="2"/>
              <a:buChar char="Ø"/>
            </a:pPr>
            <a:r>
              <a:rPr lang="en-US" dirty="0"/>
              <a:t>Collected data on the </a:t>
            </a:r>
            <a:r>
              <a:rPr lang="en-US" b="1" dirty="0"/>
              <a:t>Cost:</a:t>
            </a:r>
            <a:r>
              <a:rPr lang="en-US" dirty="0"/>
              <a:t> Economic considerations for energy production. </a:t>
            </a:r>
          </a:p>
          <a:p>
            <a:pPr marL="285750" indent="-285750">
              <a:lnSpc>
                <a:spcPct val="150000"/>
              </a:lnSpc>
              <a:buFont typeface="Wingdings" panose="05000000000000000000" pitchFamily="2" charset="2"/>
              <a:buChar char="Ø"/>
            </a:pPr>
            <a:r>
              <a:rPr lang="en-US" b="1" dirty="0"/>
              <a:t>Performance:</a:t>
            </a:r>
            <a:r>
              <a:rPr lang="en-US" dirty="0"/>
              <a:t> Rated power output, annual energy production, and efficiency  in Syria. </a:t>
            </a:r>
            <a:r>
              <a:rPr lang="it-IT" dirty="0">
                <a:hlinkClick r:id="rId2" action="ppaction://hlinksldjump"/>
              </a:rPr>
              <a:t>[3]</a:t>
            </a:r>
            <a:r>
              <a:rPr lang="it-IT" dirty="0"/>
              <a:t> </a:t>
            </a:r>
            <a:endParaRPr lang="en-US" dirty="0"/>
          </a:p>
          <a:p>
            <a:pPr marL="285750" indent="-285750">
              <a:lnSpc>
                <a:spcPct val="150000"/>
              </a:lnSpc>
              <a:buFont typeface="Wingdings" panose="05000000000000000000" pitchFamily="2" charset="2"/>
              <a:buChar char="Ø"/>
            </a:pPr>
            <a:r>
              <a:rPr lang="en-US" b="1" dirty="0"/>
              <a:t>Technology:</a:t>
            </a:r>
            <a:r>
              <a:rPr lang="en-US" dirty="0"/>
              <a:t> Synchronous vs. asynchronous generator.</a:t>
            </a:r>
          </a:p>
          <a:p>
            <a:pPr marL="285750" indent="-285750">
              <a:lnSpc>
                <a:spcPct val="150000"/>
              </a:lnSpc>
              <a:buFont typeface="Wingdings" panose="05000000000000000000" pitchFamily="2" charset="2"/>
              <a:buChar char="Ø"/>
            </a:pPr>
            <a:r>
              <a:rPr lang="en-US" dirty="0"/>
              <a:t>Compared Generator types ( PMSG &amp; DFIG)</a:t>
            </a:r>
          </a:p>
          <a:p>
            <a:pPr marL="285750" indent="-285750">
              <a:buFont typeface="Wingdings" panose="05000000000000000000" pitchFamily="2" charset="2"/>
              <a:buChar char="Ø"/>
            </a:pPr>
            <a:endParaRPr lang="en-IN" dirty="0"/>
          </a:p>
          <a:p>
            <a:endParaRPr lang="en-US" dirty="0"/>
          </a:p>
          <a:p>
            <a:endParaRPr lang="en-US"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endParaRPr lang="it-IT" dirty="0"/>
          </a:p>
        </p:txBody>
      </p:sp>
      <p:sp>
        <p:nvSpPr>
          <p:cNvPr id="2" name="Titel 1">
            <a:extLst>
              <a:ext uri="{FF2B5EF4-FFF2-40B4-BE49-F238E27FC236}">
                <a16:creationId xmlns:a16="http://schemas.microsoft.com/office/drawing/2014/main" id="{83C3E1B2-E80E-C27B-A263-9B00172597EA}"/>
              </a:ext>
            </a:extLst>
          </p:cNvPr>
          <p:cNvSpPr>
            <a:spLocks noGrp="1"/>
          </p:cNvSpPr>
          <p:nvPr>
            <p:ph type="title"/>
          </p:nvPr>
        </p:nvSpPr>
        <p:spPr>
          <a:xfrm>
            <a:off x="211653" y="979817"/>
            <a:ext cx="7982574" cy="712728"/>
          </a:xfrm>
        </p:spPr>
        <p:txBody>
          <a:bodyPr>
            <a:normAutofit/>
          </a:bodyPr>
          <a:lstStyle/>
          <a:p>
            <a:r>
              <a:rPr lang="de-DE" sz="4000" dirty="0"/>
              <a:t> Tasks of the week</a:t>
            </a:r>
          </a:p>
        </p:txBody>
      </p:sp>
      <p:cxnSp>
        <p:nvCxnSpPr>
          <p:cNvPr id="6" name="Straight Connector 5">
            <a:extLst>
              <a:ext uri="{FF2B5EF4-FFF2-40B4-BE49-F238E27FC236}">
                <a16:creationId xmlns:a16="http://schemas.microsoft.com/office/drawing/2014/main" id="{F998915B-5E3A-4428-9D36-6945EF30C037}"/>
              </a:ext>
            </a:extLst>
          </p:cNvPr>
          <p:cNvCxnSpPr/>
          <p:nvPr/>
        </p:nvCxnSpPr>
        <p:spPr>
          <a:xfrm>
            <a:off x="463483" y="932570"/>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99F47672-3CC8-A3D9-5404-84F2B78B6280}"/>
              </a:ext>
            </a:extLst>
          </p:cNvPr>
          <p:cNvSpPr txBox="1">
            <a:spLocks/>
          </p:cNvSpPr>
          <p:nvPr/>
        </p:nvSpPr>
        <p:spPr>
          <a:xfrm>
            <a:off x="342900" y="160357"/>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t>Electrical Drive Train</a:t>
            </a:r>
            <a:endParaRPr lang="en-GB" dirty="0"/>
          </a:p>
        </p:txBody>
      </p:sp>
      <p:sp>
        <p:nvSpPr>
          <p:cNvPr id="4" name="Slide Number Placeholder 5">
            <a:extLst>
              <a:ext uri="{FF2B5EF4-FFF2-40B4-BE49-F238E27FC236}">
                <a16:creationId xmlns:a16="http://schemas.microsoft.com/office/drawing/2014/main" id="{CEB7F163-2C8F-5DF6-FEC7-125D86AD438C}"/>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58</a:t>
            </a:fld>
            <a:endParaRPr lang="en-GB" sz="1400" dirty="0">
              <a:solidFill>
                <a:schemeClr val="bg1"/>
              </a:solidFill>
            </a:endParaRPr>
          </a:p>
        </p:txBody>
      </p:sp>
    </p:spTree>
    <p:extLst>
      <p:ext uri="{BB962C8B-B14F-4D97-AF65-F5344CB8AC3E}">
        <p14:creationId xmlns:p14="http://schemas.microsoft.com/office/powerpoint/2010/main" val="2198929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14799-B0DE-54A6-AC2B-D9EAD4A9B834}"/>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9EBB0D6D-5042-9DBB-F2CE-7DFBF21A3A57}"/>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D54AFFE9-7B15-C624-B3A5-22025DEAF27F}"/>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BE4B525-5AF2-A3F7-B8D0-3339A5C6A4D0}"/>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C1364441-95C2-375D-18E1-19BB9D7D889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947D2A72-AC44-AD5D-2015-5744C8B5D164}"/>
              </a:ext>
            </a:extLst>
          </p:cNvPr>
          <p:cNvSpPr txBox="1"/>
          <p:nvPr/>
        </p:nvSpPr>
        <p:spPr>
          <a:xfrm>
            <a:off x="342900" y="1465091"/>
            <a:ext cx="11218984" cy="7294305"/>
          </a:xfrm>
          <a:prstGeom prst="rect">
            <a:avLst/>
          </a:prstGeom>
          <a:noFill/>
        </p:spPr>
        <p:txBody>
          <a:bodyPr wrap="square" rtlCol="0">
            <a:spAutoFit/>
          </a:bodyPr>
          <a:lstStyle/>
          <a:p>
            <a:pPr marL="285750" indent="-285750">
              <a:buFont typeface="Arial" panose="020B0604020202020204" pitchFamily="34" charset="0"/>
              <a:buChar char="•"/>
            </a:pPr>
            <a:r>
              <a:rPr lang="it-IT" dirty="0"/>
              <a:t>Week 3 : </a:t>
            </a:r>
            <a:r>
              <a:rPr lang="en-IN" dirty="0"/>
              <a:t>Converter Studies</a:t>
            </a:r>
          </a:p>
          <a:p>
            <a:r>
              <a:rPr lang="it-IT" dirty="0"/>
              <a:t> </a:t>
            </a:r>
          </a:p>
          <a:p>
            <a:pPr marL="285750" indent="-285750">
              <a:lnSpc>
                <a:spcPct val="150000"/>
              </a:lnSpc>
              <a:buFont typeface="Wingdings" panose="05000000000000000000" pitchFamily="2" charset="2"/>
              <a:buChar char="Ø"/>
            </a:pPr>
            <a:r>
              <a:rPr lang="en-US" dirty="0"/>
              <a:t>Studied different types of converters generally used in Wind Turbines, with focus on Syria.</a:t>
            </a:r>
          </a:p>
          <a:p>
            <a:pPr marL="285750" indent="-285750">
              <a:lnSpc>
                <a:spcPct val="150000"/>
              </a:lnSpc>
              <a:buFont typeface="Wingdings" panose="05000000000000000000" pitchFamily="2" charset="2"/>
              <a:buChar char="Ø"/>
            </a:pPr>
            <a:r>
              <a:rPr lang="en-US" dirty="0"/>
              <a:t>Analyzed functions and classifications of converters in Wind Turbine Technology.</a:t>
            </a:r>
          </a:p>
          <a:p>
            <a:pPr marL="285750" indent="-285750">
              <a:lnSpc>
                <a:spcPct val="150000"/>
              </a:lnSpc>
              <a:buFont typeface="Wingdings" panose="05000000000000000000" pitchFamily="2" charset="2"/>
              <a:buChar char="Ø"/>
            </a:pPr>
            <a:r>
              <a:rPr lang="en-US" dirty="0"/>
              <a:t>Studied classification and choice of generator-side converter systems.</a:t>
            </a:r>
            <a:r>
              <a:rPr lang="it-IT" dirty="0">
                <a:hlinkClick r:id="rId2" action="ppaction://hlinksldjump"/>
              </a:rPr>
              <a:t> [4]</a:t>
            </a:r>
            <a:r>
              <a:rPr lang="it-IT" dirty="0"/>
              <a:t> </a:t>
            </a:r>
            <a:endParaRPr lang="en-US" dirty="0"/>
          </a:p>
          <a:p>
            <a:pPr marL="285750" indent="-285750">
              <a:lnSpc>
                <a:spcPct val="150000"/>
              </a:lnSpc>
              <a:buFont typeface="Wingdings" panose="05000000000000000000" pitchFamily="2" charset="2"/>
              <a:buChar char="Ø"/>
            </a:pPr>
            <a:r>
              <a:rPr lang="en-US" dirty="0"/>
              <a:t>Started studying MATLAB software and applications.</a:t>
            </a:r>
          </a:p>
          <a:p>
            <a:r>
              <a:rPr lang="en-US" dirty="0"/>
              <a:t>Outcome: Completed converter analysis and initiated MATLAB learning for simulations.</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Week 4 : </a:t>
            </a:r>
            <a:r>
              <a:rPr lang="en-IN" dirty="0"/>
              <a:t>Generator Research &amp; MATLAB Study</a:t>
            </a:r>
          </a:p>
          <a:p>
            <a:pPr lvl="0"/>
            <a:endParaRPr lang="en-IN" dirty="0"/>
          </a:p>
          <a:p>
            <a:pPr marL="285750" lvl="0" indent="-285750">
              <a:lnSpc>
                <a:spcPct val="150000"/>
              </a:lnSpc>
              <a:buFont typeface="Wingdings" panose="05000000000000000000" pitchFamily="2" charset="2"/>
              <a:buChar char="Ø"/>
            </a:pPr>
            <a:r>
              <a:rPr lang="en-IN" dirty="0"/>
              <a:t>Studied </a:t>
            </a:r>
            <a:r>
              <a:rPr lang="en-US" dirty="0"/>
              <a:t>Wind turbine drivetrains: state-of-the-art technologies and future development trends.</a:t>
            </a:r>
          </a:p>
          <a:p>
            <a:pPr marL="285750" lvl="0" indent="-285750">
              <a:lnSpc>
                <a:spcPct val="150000"/>
              </a:lnSpc>
              <a:buFont typeface="Wingdings" panose="05000000000000000000" pitchFamily="2" charset="2"/>
              <a:buChar char="Ø"/>
            </a:pPr>
            <a:r>
              <a:rPr lang="en-IN" dirty="0"/>
              <a:t>Collecting the data’s and doing research on the type of generator which we can use for this project. </a:t>
            </a:r>
          </a:p>
          <a:p>
            <a:pPr marL="285750" lvl="0" indent="-285750">
              <a:lnSpc>
                <a:spcPct val="150000"/>
              </a:lnSpc>
              <a:buFont typeface="Wingdings" panose="05000000000000000000" pitchFamily="2" charset="2"/>
              <a:buChar char="Ø"/>
            </a:pPr>
            <a:r>
              <a:rPr lang="en-IN" dirty="0"/>
              <a:t>Collected data for reactive power capabilities of different Generators.</a:t>
            </a:r>
          </a:p>
          <a:p>
            <a:pPr marL="285750" lvl="0" indent="-285750">
              <a:lnSpc>
                <a:spcPct val="150000"/>
              </a:lnSpc>
              <a:buFont typeface="Wingdings" panose="05000000000000000000" pitchFamily="2" charset="2"/>
              <a:buChar char="Ø"/>
            </a:pPr>
            <a:endParaRPr lang="en-IN" dirty="0"/>
          </a:p>
          <a:p>
            <a:pPr lvl="0"/>
            <a:endParaRPr lang="en-IN" dirty="0"/>
          </a:p>
          <a:p>
            <a:pPr marL="285750" lvl="0" indent="-285750">
              <a:buFont typeface="Arial" panose="020B0604020202020204" pitchFamily="34" charset="0"/>
              <a:buChar char="•"/>
            </a:pPr>
            <a:endParaRPr lang="en-IN" dirty="0"/>
          </a:p>
          <a:p>
            <a:pPr lvl="0"/>
            <a:endParaRPr lang="en-IN" dirty="0"/>
          </a:p>
          <a:p>
            <a:br>
              <a:rPr lang="en-IN" dirty="0"/>
            </a:br>
            <a:endParaRPr lang="it-IT" dirty="0"/>
          </a:p>
          <a:p>
            <a:pPr marL="285750" indent="-285750">
              <a:buFont typeface="Arial" panose="020B0604020202020204" pitchFamily="34" charset="0"/>
              <a:buChar char="•"/>
            </a:pPr>
            <a:endParaRPr lang="it-IT" dirty="0"/>
          </a:p>
          <a:p>
            <a:r>
              <a:rPr lang="it-IT" dirty="0"/>
              <a:t>…</a:t>
            </a:r>
          </a:p>
        </p:txBody>
      </p:sp>
      <p:cxnSp>
        <p:nvCxnSpPr>
          <p:cNvPr id="6" name="Straight Connector 5">
            <a:extLst>
              <a:ext uri="{FF2B5EF4-FFF2-40B4-BE49-F238E27FC236}">
                <a16:creationId xmlns:a16="http://schemas.microsoft.com/office/drawing/2014/main" id="{3FE53537-3B32-0279-29B5-DE8F2FD9A78E}"/>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Slide Number Placeholder 5">
            <a:extLst>
              <a:ext uri="{FF2B5EF4-FFF2-40B4-BE49-F238E27FC236}">
                <a16:creationId xmlns:a16="http://schemas.microsoft.com/office/drawing/2014/main" id="{0B16E3CC-F8D9-C3F6-400C-DB9511D69185}"/>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59</a:t>
            </a:fld>
            <a:endParaRPr lang="en-GB" sz="1400" dirty="0">
              <a:solidFill>
                <a:schemeClr val="bg1"/>
              </a:solidFill>
            </a:endParaRPr>
          </a:p>
        </p:txBody>
      </p:sp>
    </p:spTree>
    <p:extLst>
      <p:ext uri="{BB962C8B-B14F-4D97-AF65-F5344CB8AC3E}">
        <p14:creationId xmlns:p14="http://schemas.microsoft.com/office/powerpoint/2010/main" val="376132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E193-2829-8C72-5660-48E91757B606}"/>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0A049731-057E-BFD8-633B-AF3F4859FF27}"/>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E3B9C69B-4601-1645-7110-877C10AB9803}"/>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B58A471C-3A42-45F6-B645-924397DA73C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945F0F1A-17A0-82D7-388B-716587BDAFE2}"/>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44130849-9FB0-AA33-6662-2B795BED6FA9}"/>
              </a:ext>
            </a:extLst>
          </p:cNvPr>
          <p:cNvSpPr>
            <a:spLocks noGrp="1"/>
          </p:cNvSpPr>
          <p:nvPr>
            <p:ph type="title"/>
          </p:nvPr>
        </p:nvSpPr>
        <p:spPr>
          <a:xfrm>
            <a:off x="484418" y="399001"/>
            <a:ext cx="9916884" cy="712728"/>
          </a:xfrm>
        </p:spPr>
        <p:txBody>
          <a:bodyPr>
            <a:normAutofit/>
          </a:bodyPr>
          <a:lstStyle/>
          <a:p>
            <a:r>
              <a:rPr lang="en-US" dirty="0">
                <a:latin typeface="Times New Roman" panose="02020603050405020304" pitchFamily="18" charset="0"/>
                <a:cs typeface="Times New Roman" panose="02020603050405020304" pitchFamily="18" charset="0"/>
              </a:rPr>
              <a:t>3-i. Formation of Technical Teams</a:t>
            </a:r>
            <a:endParaRPr lang="de-DE" dirty="0">
              <a:latin typeface="Times New Roman" panose="02020603050405020304" pitchFamily="18" charset="0"/>
              <a:cs typeface="Times New Roman" panose="02020603050405020304" pitchFamily="18" charset="0"/>
            </a:endParaRPr>
          </a:p>
        </p:txBody>
      </p:sp>
      <p:sp>
        <p:nvSpPr>
          <p:cNvPr id="3" name="Slide Number Placeholder 5">
            <a:extLst>
              <a:ext uri="{FF2B5EF4-FFF2-40B4-BE49-F238E27FC236}">
                <a16:creationId xmlns:a16="http://schemas.microsoft.com/office/drawing/2014/main" id="{1C862DBD-152F-2834-4907-8944F694E526}"/>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61874A55-8AFD-2678-F2E7-4D7C2F501D90}"/>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E0F17E6A-B960-984E-B9A1-2F2598D615B6}"/>
              </a:ext>
            </a:extLst>
          </p:cNvPr>
          <p:cNvSpPr txBox="1"/>
          <p:nvPr/>
        </p:nvSpPr>
        <p:spPr>
          <a:xfrm>
            <a:off x="486825" y="1217212"/>
            <a:ext cx="11221252"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GB" dirty="0"/>
          </a:p>
        </p:txBody>
      </p:sp>
      <p:sp>
        <p:nvSpPr>
          <p:cNvPr id="4" name="TextBox 12">
            <a:extLst>
              <a:ext uri="{FF2B5EF4-FFF2-40B4-BE49-F238E27FC236}">
                <a16:creationId xmlns:a16="http://schemas.microsoft.com/office/drawing/2014/main" id="{40D2605B-03B9-53DB-3665-092DD5D48912}"/>
              </a:ext>
            </a:extLst>
          </p:cNvPr>
          <p:cNvSpPr txBox="1"/>
          <p:nvPr/>
        </p:nvSpPr>
        <p:spPr>
          <a:xfrm>
            <a:off x="374296" y="1217212"/>
            <a:ext cx="11329105" cy="3477875"/>
          </a:xfrm>
          <a:prstGeom prst="rect">
            <a:avLst/>
          </a:prstGeom>
          <a:noFill/>
        </p:spPr>
        <p:txBody>
          <a:bodyPr wrap="square" lIns="91440" tIns="45720" rIns="91440" bIns="45720" rtlCol="0" anchor="t">
            <a:sp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Once teams were defined, we mapped their technical interfaces: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Each team has dependencies with 2–4 others  </a:t>
            </a:r>
          </a:p>
          <a:p>
            <a:r>
              <a:rPr lang="en-US" sz="2000" dirty="0">
                <a:latin typeface="Times New Roman" panose="02020603050405020304" pitchFamily="18" charset="0"/>
                <a:cs typeface="Times New Roman" panose="02020603050405020304" pitchFamily="18" charset="0"/>
              </a:rPr>
              <a:t>• For example:  </a:t>
            </a:r>
          </a:p>
          <a:p>
            <a:r>
              <a:rPr lang="en-US" sz="2000" dirty="0">
                <a:latin typeface="Times New Roman" panose="02020603050405020304" pitchFamily="18" charset="0"/>
                <a:cs typeface="Times New Roman" panose="02020603050405020304" pitchFamily="18" charset="0"/>
              </a:rPr>
              <a:t>   – Loads Team connects with Blades, Tower, and Controllers  </a:t>
            </a:r>
          </a:p>
          <a:p>
            <a:r>
              <a:rPr lang="en-US" sz="2000" dirty="0">
                <a:latin typeface="Times New Roman" panose="02020603050405020304" pitchFamily="18" charset="0"/>
                <a:cs typeface="Times New Roman" panose="02020603050405020304" pitchFamily="18" charset="0"/>
              </a:rPr>
              <a:t>   – Drivetrain connects with Controllers, Grid, and Storage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created a full inter team relationship map to ensure clear communication and avoid isolation.</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4971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0501B-AC0D-70D7-36D1-E87694DD5932}"/>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15C764F-DE3E-4214-F0FD-4D130765083A}"/>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77E554FA-0656-4BD7-F655-C02C872B4C6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07FD1D6-7808-63E0-DC32-01C56787A0CB}"/>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1CB2DE9D-BFCE-5B38-71DD-A588DDEDD260}"/>
              </a:ext>
            </a:extLst>
          </p:cNvPr>
          <p:cNvSpPr txBox="1"/>
          <p:nvPr/>
        </p:nvSpPr>
        <p:spPr>
          <a:xfrm>
            <a:off x="342900" y="1465091"/>
            <a:ext cx="11218984" cy="5216813"/>
          </a:xfrm>
          <a:prstGeom prst="rect">
            <a:avLst/>
          </a:prstGeom>
          <a:noFill/>
        </p:spPr>
        <p:txBody>
          <a:bodyPr wrap="square" rtlCol="0">
            <a:spAutoFit/>
          </a:bodyPr>
          <a:lstStyle/>
          <a:p>
            <a:pPr marL="285750" lvl="0" indent="-285750">
              <a:buFont typeface="Arial" panose="020B0604020202020204" pitchFamily="34" charset="0"/>
              <a:buChar char="•"/>
            </a:pPr>
            <a:r>
              <a:rPr lang="it-IT" dirty="0"/>
              <a:t> </a:t>
            </a:r>
            <a:r>
              <a:rPr lang="en-IN" dirty="0"/>
              <a:t>Week 5 : Generator Finalization &amp; Converter Study</a:t>
            </a:r>
          </a:p>
          <a:p>
            <a:pPr lvl="1"/>
            <a:endParaRPr lang="en-US" dirty="0"/>
          </a:p>
          <a:p>
            <a:pPr marL="742950" lvl="1" indent="-285750">
              <a:lnSpc>
                <a:spcPct val="150000"/>
              </a:lnSpc>
              <a:buFont typeface="Wingdings" panose="05000000000000000000" pitchFamily="2" charset="2"/>
              <a:buChar char="Ø"/>
            </a:pPr>
            <a:r>
              <a:rPr lang="en-US" dirty="0"/>
              <a:t> Finalized generator type for Optimus Syria Project </a:t>
            </a:r>
          </a:p>
          <a:p>
            <a:pPr marL="742950" lvl="1" indent="-285750">
              <a:lnSpc>
                <a:spcPct val="150000"/>
              </a:lnSpc>
              <a:buFont typeface="Wingdings" panose="05000000000000000000" pitchFamily="2" charset="2"/>
              <a:buChar char="Ø"/>
            </a:pPr>
            <a:r>
              <a:rPr lang="en-US" dirty="0"/>
              <a:t>Studied converter protection, maintenance, and reliability. </a:t>
            </a:r>
            <a:r>
              <a:rPr lang="it-IT" dirty="0">
                <a:hlinkClick r:id="rId2" action="ppaction://hlinksldjump"/>
              </a:rPr>
              <a:t>[5]</a:t>
            </a:r>
            <a:r>
              <a:rPr lang="it-IT" dirty="0"/>
              <a:t> </a:t>
            </a:r>
            <a:endParaRPr lang="en-US" dirty="0"/>
          </a:p>
          <a:p>
            <a:pPr lvl="1">
              <a:lnSpc>
                <a:spcPct val="150000"/>
              </a:lnSpc>
            </a:pPr>
            <a:r>
              <a:rPr lang="en-US" b="1" dirty="0"/>
              <a:t>Challenges:</a:t>
            </a:r>
            <a:endParaRPr lang="en-US" dirty="0"/>
          </a:p>
          <a:p>
            <a:pPr lvl="2">
              <a:lnSpc>
                <a:spcPct val="150000"/>
              </a:lnSpc>
            </a:pPr>
            <a:r>
              <a:rPr lang="en-US" dirty="0"/>
              <a:t>Ensuring chosen generator meets project requirements</a:t>
            </a:r>
          </a:p>
          <a:p>
            <a:pPr lvl="1">
              <a:lnSpc>
                <a:spcPct val="150000"/>
              </a:lnSpc>
            </a:pPr>
            <a:r>
              <a:rPr lang="en-US" b="1" dirty="0"/>
              <a:t>Outcomes:</a:t>
            </a:r>
            <a:endParaRPr lang="en-US" dirty="0"/>
          </a:p>
          <a:p>
            <a:pPr lvl="2">
              <a:lnSpc>
                <a:spcPct val="150000"/>
              </a:lnSpc>
            </a:pPr>
            <a:r>
              <a:rPr lang="en-US" dirty="0"/>
              <a:t>Shortlisted generator type</a:t>
            </a:r>
            <a:endParaRPr lang="it-IT" dirty="0"/>
          </a:p>
          <a:p>
            <a:pPr marL="285750" indent="-285750">
              <a:lnSpc>
                <a:spcPct val="150000"/>
              </a:lnSpc>
              <a:buFont typeface="Arial" panose="020B0604020202020204" pitchFamily="34" charset="0"/>
              <a:buChar char="•"/>
            </a:pPr>
            <a:r>
              <a:rPr lang="it-IT" dirty="0"/>
              <a:t>Week 6 : </a:t>
            </a:r>
            <a:r>
              <a:rPr lang="en-IN" dirty="0"/>
              <a:t>Concept Finalization</a:t>
            </a:r>
          </a:p>
          <a:p>
            <a:pPr marL="742950" lvl="1" indent="-285750">
              <a:lnSpc>
                <a:spcPct val="150000"/>
              </a:lnSpc>
              <a:buFont typeface="Wingdings" panose="05000000000000000000" pitchFamily="2" charset="2"/>
              <a:buChar char="Ø"/>
            </a:pPr>
            <a:r>
              <a:rPr lang="en-US" dirty="0"/>
              <a:t> Selected PMSG type generator for Optimus Syria project.</a:t>
            </a:r>
          </a:p>
          <a:p>
            <a:pPr marL="742950" lvl="1" indent="-285750">
              <a:lnSpc>
                <a:spcPct val="150000"/>
              </a:lnSpc>
              <a:buFont typeface="Wingdings" panose="05000000000000000000" pitchFamily="2" charset="2"/>
              <a:buChar char="Ø"/>
            </a:pPr>
            <a:r>
              <a:rPr lang="en-US" dirty="0"/>
              <a:t> Researched types of converters suitable for the design.</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it-IT" dirty="0"/>
          </a:p>
          <a:p>
            <a:pPr marL="285750" indent="-285750">
              <a:buFont typeface="Arial" panose="020B0604020202020204" pitchFamily="34" charset="0"/>
              <a:buChar char="•"/>
            </a:pPr>
            <a:endParaRPr lang="it-IT" dirty="0"/>
          </a:p>
        </p:txBody>
      </p:sp>
      <p:cxnSp>
        <p:nvCxnSpPr>
          <p:cNvPr id="6" name="Straight Connector 5">
            <a:extLst>
              <a:ext uri="{FF2B5EF4-FFF2-40B4-BE49-F238E27FC236}">
                <a16:creationId xmlns:a16="http://schemas.microsoft.com/office/drawing/2014/main" id="{FF135D57-E769-0541-BF7E-E5D51D055ABA}"/>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2" name="Slide Number Placeholder 5">
            <a:extLst>
              <a:ext uri="{FF2B5EF4-FFF2-40B4-BE49-F238E27FC236}">
                <a16:creationId xmlns:a16="http://schemas.microsoft.com/office/drawing/2014/main" id="{44FD803C-B2BA-8320-3C86-839AB1F0426D}"/>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60</a:t>
            </a:fld>
            <a:endParaRPr lang="en-GB" sz="1400" dirty="0">
              <a:solidFill>
                <a:schemeClr val="bg1"/>
              </a:solidFill>
            </a:endParaRPr>
          </a:p>
        </p:txBody>
      </p:sp>
    </p:spTree>
    <p:extLst>
      <p:ext uri="{BB962C8B-B14F-4D97-AF65-F5344CB8AC3E}">
        <p14:creationId xmlns:p14="http://schemas.microsoft.com/office/powerpoint/2010/main" val="852890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0A95C-3DF5-C3CE-9289-29FA1826DCF5}"/>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AC52F8AA-5435-FFE5-F6FB-06EACA3C5BF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4B44345-DDBA-FC5D-4AA5-355FFE48502A}"/>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F8CC4FE6-7A5A-F750-0E7A-1AD20C2EED51}"/>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7E97C364-4E69-137B-92FE-A466F2D22D2E}"/>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08F52D43-67D7-2094-AA24-F4771F6C6D35}"/>
              </a:ext>
            </a:extLst>
          </p:cNvPr>
          <p:cNvSpPr>
            <a:spLocks noGrp="1"/>
          </p:cNvSpPr>
          <p:nvPr>
            <p:ph type="title"/>
          </p:nvPr>
        </p:nvSpPr>
        <p:spPr>
          <a:xfrm>
            <a:off x="484418" y="502853"/>
            <a:ext cx="10569662" cy="712728"/>
          </a:xfrm>
        </p:spPr>
        <p:txBody>
          <a:bodyPr>
            <a:normAutofit fontScale="90000"/>
          </a:bodyPr>
          <a:lstStyle/>
          <a:p>
            <a:r>
              <a:rPr lang="en-US" dirty="0"/>
              <a:t>Our Recommendation: PMSG for the </a:t>
            </a:r>
            <a:br>
              <a:rPr lang="en-US" dirty="0"/>
            </a:br>
            <a:r>
              <a:rPr lang="en-US" dirty="0"/>
              <a:t>Optimus Syria</a:t>
            </a:r>
            <a:endParaRPr lang="de-DE" dirty="0"/>
          </a:p>
        </p:txBody>
      </p:sp>
      <p:cxnSp>
        <p:nvCxnSpPr>
          <p:cNvPr id="6" name="Straight Connector 5">
            <a:extLst>
              <a:ext uri="{FF2B5EF4-FFF2-40B4-BE49-F238E27FC236}">
                <a16:creationId xmlns:a16="http://schemas.microsoft.com/office/drawing/2014/main" id="{0151B76D-8AB7-7CD9-8E06-7C10F0A8D2D9}"/>
              </a:ext>
            </a:extLst>
          </p:cNvPr>
          <p:cNvCxnSpPr/>
          <p:nvPr/>
        </p:nvCxnSpPr>
        <p:spPr>
          <a:xfrm>
            <a:off x="484418" y="1425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5B5D1B09-155C-255F-482D-6B4FC89985D4}"/>
              </a:ext>
            </a:extLst>
          </p:cNvPr>
          <p:cNvSpPr txBox="1"/>
          <p:nvPr/>
        </p:nvSpPr>
        <p:spPr>
          <a:xfrm>
            <a:off x="731520" y="1582340"/>
            <a:ext cx="10971882" cy="4207370"/>
          </a:xfrm>
          <a:prstGeom prst="rect">
            <a:avLst/>
          </a:prstGeom>
          <a:noFill/>
        </p:spPr>
        <p:txBody>
          <a:bodyPr wrap="square">
            <a:spAutoFit/>
          </a:bodyPr>
          <a:lstStyle/>
          <a:p>
            <a:pPr>
              <a:lnSpc>
                <a:spcPct val="150000"/>
              </a:lnSpc>
            </a:pPr>
            <a:r>
              <a:rPr lang="en-US" b="1" dirty="0"/>
              <a:t>Why PMSG is the Better Choice:</a:t>
            </a:r>
          </a:p>
          <a:p>
            <a:pPr>
              <a:lnSpc>
                <a:spcPct val="150000"/>
              </a:lnSpc>
              <a:buFont typeface="+mj-lt"/>
              <a:buAutoNum type="arabicPeriod"/>
            </a:pPr>
            <a:r>
              <a:rPr lang="en-US" b="1" dirty="0"/>
              <a:t>Reliability is Critical: </a:t>
            </a:r>
            <a:r>
              <a:rPr lang="en-US" dirty="0"/>
              <a:t>Given the challenges with local support and part availability in Syria, the PMSG's higher reliability and lower maintenance needs are paramount. This is a crucial factor, especially in a climate with high heat and dust.</a:t>
            </a:r>
          </a:p>
          <a:p>
            <a:pPr>
              <a:lnSpc>
                <a:spcPct val="150000"/>
              </a:lnSpc>
              <a:buFont typeface="+mj-lt"/>
              <a:buAutoNum type="arabicPeriod"/>
            </a:pPr>
            <a:r>
              <a:rPr lang="en-US" b="1" dirty="0"/>
              <a:t>Adaptability to Weak Grids: </a:t>
            </a:r>
            <a:r>
              <a:rPr lang="en-US" dirty="0"/>
              <a:t>The Syrian electrical infrastructure is facing reconstruction , and the grid is weak. The PMSG's excellent grid control makes it a robust choice that can handle these conditions effectively.</a:t>
            </a:r>
          </a:p>
          <a:p>
            <a:pPr>
              <a:lnSpc>
                <a:spcPct val="150000"/>
              </a:lnSpc>
              <a:buFont typeface="+mj-lt"/>
              <a:buAutoNum type="arabicPeriod"/>
            </a:pPr>
            <a:r>
              <a:rPr lang="en-US" b="1" dirty="0"/>
              <a:t>Efficiency and Durability: </a:t>
            </a:r>
            <a:r>
              <a:rPr lang="en-US" dirty="0"/>
              <a:t>PMSG generators meet the preferred efficiency standard of over 90% for grid-connected systems. Their durable design is well-suited to the local climate.</a:t>
            </a:r>
          </a:p>
          <a:p>
            <a:pPr>
              <a:lnSpc>
                <a:spcPct val="150000"/>
              </a:lnSpc>
              <a:buFont typeface="+mj-lt"/>
              <a:buAutoNum type="arabicPeriod"/>
            </a:pPr>
            <a:r>
              <a:rPr lang="en-US" b="1" dirty="0"/>
              <a:t>Long-Term Financial Viability: </a:t>
            </a:r>
            <a:r>
              <a:rPr lang="en-US" dirty="0"/>
              <a:t>While the initial cost may be higher , the long-term benefits of reduced maintenance and higher efficiency will lead to a more sustainable and economically sound project.</a:t>
            </a:r>
          </a:p>
        </p:txBody>
      </p:sp>
      <p:sp>
        <p:nvSpPr>
          <p:cNvPr id="3" name="Slide Number Placeholder 5">
            <a:extLst>
              <a:ext uri="{FF2B5EF4-FFF2-40B4-BE49-F238E27FC236}">
                <a16:creationId xmlns:a16="http://schemas.microsoft.com/office/drawing/2014/main" id="{D7D9185F-D6C4-0680-2FAD-450034F29205}"/>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61</a:t>
            </a:fld>
            <a:endParaRPr lang="en-GB" sz="1400" dirty="0">
              <a:solidFill>
                <a:schemeClr val="bg1"/>
              </a:solidFill>
            </a:endParaRPr>
          </a:p>
        </p:txBody>
      </p:sp>
    </p:spTree>
    <p:extLst>
      <p:ext uri="{BB962C8B-B14F-4D97-AF65-F5344CB8AC3E}">
        <p14:creationId xmlns:p14="http://schemas.microsoft.com/office/powerpoint/2010/main" val="119749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A669E-D15A-5FAF-1F5E-A36B6104C90D}"/>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8DE1A19-E7F1-4F9D-EF00-2B94C53BCC05}"/>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B2546841-DFDC-ADCE-AC1E-86083AC6EB7A}"/>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2E39D6F-EC6B-2DFA-29F8-DE39CFC6C083}"/>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5E3E65E-9A90-3DB7-0BE6-C68E8713F20D}"/>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BDAE8191-5F2F-52B9-5FA2-93122B813690}"/>
              </a:ext>
            </a:extLst>
          </p:cNvPr>
          <p:cNvSpPr txBox="1"/>
          <p:nvPr/>
        </p:nvSpPr>
        <p:spPr>
          <a:xfrm>
            <a:off x="342900" y="2395452"/>
            <a:ext cx="11218984" cy="3693319"/>
          </a:xfrm>
          <a:prstGeom prst="rect">
            <a:avLst/>
          </a:prstGeom>
          <a:noFill/>
        </p:spPr>
        <p:txBody>
          <a:bodyPr wrap="square" lIns="91440" tIns="45720" rIns="91440" bIns="45720" rtlCol="0" anchor="t">
            <a:spAutoFit/>
          </a:bodyPr>
          <a:lstStyle/>
          <a:p>
            <a:r>
              <a:rPr lang="it-IT" u="sng" dirty="0"/>
              <a:t>Content</a:t>
            </a:r>
            <a:r>
              <a:rPr lang="it-IT" dirty="0"/>
              <a:t> </a:t>
            </a:r>
          </a:p>
          <a:p>
            <a:endParaRPr lang="it-IT" dirty="0"/>
          </a:p>
          <a:p>
            <a:pPr marL="285750" indent="-285750">
              <a:buFont typeface="Arial" panose="020B0604020202020204" pitchFamily="34" charset="0"/>
              <a:buChar char="•"/>
            </a:pPr>
            <a:r>
              <a:rPr lang="it-IT" dirty="0" err="1"/>
              <a:t>Grid</a:t>
            </a:r>
            <a:r>
              <a:rPr lang="it-IT" dirty="0"/>
              <a:t> Code</a:t>
            </a:r>
            <a:r>
              <a:rPr lang="de-DE" dirty="0"/>
              <a:t> –  </a:t>
            </a:r>
            <a:r>
              <a:rPr lang="it-IT" dirty="0"/>
              <a:t>Key </a:t>
            </a:r>
            <a:r>
              <a:rPr lang="it-IT" dirty="0" err="1"/>
              <a:t>Aspects</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Research</a:t>
            </a:r>
            <a:r>
              <a:rPr lang="it-IT" dirty="0"/>
              <a:t> </a:t>
            </a:r>
            <a:r>
              <a:rPr lang="it-IT" dirty="0" err="1"/>
              <a:t>about</a:t>
            </a:r>
            <a:r>
              <a:rPr lang="it-IT" dirty="0"/>
              <a:t> the </a:t>
            </a:r>
            <a:r>
              <a:rPr lang="it-IT" dirty="0" err="1"/>
              <a:t>grid</a:t>
            </a:r>
            <a:r>
              <a:rPr lang="it-IT" dirty="0"/>
              <a:t> </a:t>
            </a:r>
            <a:r>
              <a:rPr lang="it-IT" dirty="0" err="1"/>
              <a:t>infrustructure</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Deeper</a:t>
            </a:r>
            <a:r>
              <a:rPr lang="it-IT" dirty="0"/>
              <a:t> insights to international and national standards of </a:t>
            </a:r>
            <a:r>
              <a:rPr lang="it-IT" dirty="0" err="1"/>
              <a:t>Grid</a:t>
            </a:r>
            <a:r>
              <a:rPr lang="it-IT" dirty="0"/>
              <a:t> </a:t>
            </a:r>
            <a:r>
              <a:rPr lang="it-IT" dirty="0" err="1"/>
              <a:t>Codes</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Comparision</a:t>
            </a:r>
            <a:r>
              <a:rPr lang="it-IT" dirty="0"/>
              <a:t> of German and </a:t>
            </a:r>
            <a:r>
              <a:rPr lang="it-IT" dirty="0" err="1"/>
              <a:t>Syrian</a:t>
            </a:r>
            <a:r>
              <a:rPr lang="it-IT" dirty="0"/>
              <a:t> </a:t>
            </a:r>
            <a:r>
              <a:rPr lang="it-IT" dirty="0" err="1"/>
              <a:t>grid</a:t>
            </a:r>
            <a:r>
              <a:rPr lang="it-IT" dirty="0"/>
              <a:t> code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Syrian</a:t>
            </a:r>
            <a:r>
              <a:rPr lang="it-IT" dirty="0"/>
              <a:t> </a:t>
            </a:r>
            <a:r>
              <a:rPr lang="it-IT" dirty="0" err="1"/>
              <a:t>grid</a:t>
            </a:r>
            <a:r>
              <a:rPr lang="it-IT" dirty="0"/>
              <a:t> </a:t>
            </a:r>
            <a:r>
              <a:rPr lang="it-IT" dirty="0" err="1"/>
              <a:t>problems</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Outlook</a:t>
            </a:r>
          </a:p>
        </p:txBody>
      </p:sp>
      <p:sp>
        <p:nvSpPr>
          <p:cNvPr id="2" name="Titel 1">
            <a:extLst>
              <a:ext uri="{FF2B5EF4-FFF2-40B4-BE49-F238E27FC236}">
                <a16:creationId xmlns:a16="http://schemas.microsoft.com/office/drawing/2014/main" id="{7E28BD9E-E610-C2A8-B4FA-943D00F164A9}"/>
              </a:ext>
            </a:extLst>
          </p:cNvPr>
          <p:cNvSpPr>
            <a:spLocks noGrp="1"/>
          </p:cNvSpPr>
          <p:nvPr>
            <p:ph type="title"/>
          </p:nvPr>
        </p:nvSpPr>
        <p:spPr>
          <a:xfrm>
            <a:off x="482328" y="1455308"/>
            <a:ext cx="7982574" cy="712728"/>
          </a:xfrm>
        </p:spPr>
        <p:txBody>
          <a:bodyPr>
            <a:normAutofit/>
          </a:bodyPr>
          <a:lstStyle/>
          <a:p>
            <a:r>
              <a:rPr lang="de-DE" sz="4000" dirty="0"/>
              <a:t>Tasks and </a:t>
            </a:r>
            <a:r>
              <a:rPr lang="de-DE" sz="4000" dirty="0" err="1"/>
              <a:t>Results</a:t>
            </a:r>
            <a:r>
              <a:rPr lang="de-DE" sz="4000" dirty="0"/>
              <a:t> </a:t>
            </a:r>
            <a:r>
              <a:rPr lang="de-DE" sz="4000" dirty="0" err="1"/>
              <a:t>of</a:t>
            </a:r>
            <a:r>
              <a:rPr lang="de-DE" sz="4000" dirty="0"/>
              <a:t> </a:t>
            </a:r>
            <a:r>
              <a:rPr lang="de-DE" sz="4000" dirty="0" err="1"/>
              <a:t>the</a:t>
            </a:r>
            <a:r>
              <a:rPr lang="de-DE" sz="4000" dirty="0"/>
              <a:t> last </a:t>
            </a:r>
            <a:r>
              <a:rPr lang="de-DE" sz="4000" dirty="0" err="1"/>
              <a:t>weeks</a:t>
            </a:r>
            <a:endParaRPr lang="de-DE" sz="4000" dirty="0"/>
          </a:p>
        </p:txBody>
      </p:sp>
      <p:cxnSp>
        <p:nvCxnSpPr>
          <p:cNvPr id="6" name="Straight Connector 5">
            <a:extLst>
              <a:ext uri="{FF2B5EF4-FFF2-40B4-BE49-F238E27FC236}">
                <a16:creationId xmlns:a16="http://schemas.microsoft.com/office/drawing/2014/main" id="{88097CB2-DBF9-CBCE-2461-AB2D7B679A91}"/>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5E85AF66-F8F7-C73F-CC22-7B3C238E45E0}"/>
              </a:ext>
            </a:extLst>
          </p:cNvPr>
          <p:cNvSpPr/>
          <p:nvPr/>
        </p:nvSpPr>
        <p:spPr>
          <a:xfrm>
            <a:off x="5727842" y="3001184"/>
            <a:ext cx="542886" cy="1200329"/>
          </a:xfrm>
          <a:prstGeom prst="rect">
            <a:avLst/>
          </a:prstGeom>
          <a:noFill/>
        </p:spPr>
        <p:txBody>
          <a:bodyPr wrap="square" lIns="91440" tIns="45720" rIns="91440" bIns="45720" anchor="t">
            <a:spAutoFit/>
          </a:bodyPr>
          <a:lstStyle/>
          <a:p>
            <a:pPr algn="ctr"/>
            <a:endParaRPr lang="en-GB" sz="7200" b="1" cap="none" spc="0" dirty="0">
              <a:ln w="0"/>
            </a:endParaRPr>
          </a:p>
        </p:txBody>
      </p:sp>
      <p:sp>
        <p:nvSpPr>
          <p:cNvPr id="3" name="Title 1">
            <a:extLst>
              <a:ext uri="{FF2B5EF4-FFF2-40B4-BE49-F238E27FC236}">
                <a16:creationId xmlns:a16="http://schemas.microsoft.com/office/drawing/2014/main" id="{99F47672-3CC8-A3D9-5404-84F2B78B6280}"/>
              </a:ext>
            </a:extLst>
          </p:cNvPr>
          <p:cNvSpPr txBox="1">
            <a:spLocks/>
          </p:cNvSpPr>
          <p:nvPr/>
        </p:nvSpPr>
        <p:spPr>
          <a:xfrm>
            <a:off x="482328" y="330535"/>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t>Grid Code Development</a:t>
            </a:r>
            <a:endParaRPr lang="en-GB" dirty="0"/>
          </a:p>
        </p:txBody>
      </p:sp>
      <p:sp>
        <p:nvSpPr>
          <p:cNvPr id="4" name="Slide Number Placeholder 5">
            <a:extLst>
              <a:ext uri="{FF2B5EF4-FFF2-40B4-BE49-F238E27FC236}">
                <a16:creationId xmlns:a16="http://schemas.microsoft.com/office/drawing/2014/main" id="{73D635D0-5E7A-F6F4-5094-0DD3B2AF3B97}"/>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62</a:t>
            </a:fld>
            <a:endParaRPr lang="en-GB" sz="1400" dirty="0">
              <a:solidFill>
                <a:schemeClr val="bg1"/>
              </a:solidFill>
            </a:endParaRPr>
          </a:p>
        </p:txBody>
      </p:sp>
    </p:spTree>
    <p:extLst>
      <p:ext uri="{BB962C8B-B14F-4D97-AF65-F5344CB8AC3E}">
        <p14:creationId xmlns:p14="http://schemas.microsoft.com/office/powerpoint/2010/main" val="262339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18C6B-5ED9-551B-29C3-A07C17E8DF45}"/>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ECF27EF6-82BD-96A1-15A5-D7219D09E727}"/>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EBB95EDD-D252-BCF3-3113-1684F3A902F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5F31FEA6-2F82-7437-E97E-C167F1798466}"/>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E0D717AB-B0C6-F0C1-77AE-7E530F31F01C}"/>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FACE67E8-8368-03B5-8F4C-A5310D9FE324}"/>
              </a:ext>
            </a:extLst>
          </p:cNvPr>
          <p:cNvSpPr txBox="1"/>
          <p:nvPr/>
        </p:nvSpPr>
        <p:spPr>
          <a:xfrm>
            <a:off x="342900" y="1465091"/>
            <a:ext cx="11218984" cy="4801314"/>
          </a:xfrm>
          <a:prstGeom prst="rect">
            <a:avLst/>
          </a:prstGeom>
          <a:noFill/>
        </p:spPr>
        <p:txBody>
          <a:bodyPr wrap="square" lIns="91440" tIns="45720" rIns="91440" bIns="45720" rtlCol="0" anchor="t">
            <a:spAutoFit/>
          </a:bodyPr>
          <a:lstStyle/>
          <a:p>
            <a:r>
              <a:rPr lang="it-IT" dirty="0"/>
              <a:t> </a:t>
            </a:r>
          </a:p>
          <a:p>
            <a:pPr marL="285750" indent="-285750">
              <a:buFont typeface="Arial" panose="020B0604020202020204" pitchFamily="34" charset="0"/>
              <a:buChar char="•"/>
            </a:pPr>
            <a:r>
              <a:rPr lang="it-IT" dirty="0" err="1">
                <a:ea typeface="+mn-lt"/>
                <a:cs typeface="+mn-lt"/>
              </a:rPr>
              <a:t>Defines</a:t>
            </a:r>
            <a:r>
              <a:rPr lang="it-IT" dirty="0">
                <a:ea typeface="+mn-lt"/>
                <a:cs typeface="+mn-lt"/>
              </a:rPr>
              <a:t> international and national standards for </a:t>
            </a:r>
            <a:r>
              <a:rPr lang="it-IT" dirty="0" err="1">
                <a:ea typeface="+mn-lt"/>
                <a:cs typeface="+mn-lt"/>
              </a:rPr>
              <a:t>grid</a:t>
            </a:r>
            <a:r>
              <a:rPr lang="it-IT" dirty="0">
                <a:ea typeface="+mn-lt"/>
                <a:cs typeface="+mn-lt"/>
              </a:rPr>
              <a:t> connections</a:t>
            </a:r>
          </a:p>
          <a:p>
            <a:pPr marL="285750" indent="-285750">
              <a:buFont typeface="Arial" panose="020B0604020202020204" pitchFamily="34" charset="0"/>
              <a:buChar char="•"/>
            </a:pPr>
            <a:endParaRPr lang="it-IT" dirty="0">
              <a:ea typeface="+mn-lt"/>
              <a:cs typeface="+mn-lt"/>
            </a:endParaRPr>
          </a:p>
          <a:p>
            <a:pPr marL="285750" indent="-285750">
              <a:buFont typeface="Arial" panose="020B0604020202020204" pitchFamily="34" charset="0"/>
              <a:buChar char="•"/>
            </a:pPr>
            <a:r>
              <a:rPr lang="it-IT" dirty="0" err="1">
                <a:ea typeface="+mn-lt"/>
                <a:cs typeface="+mn-lt"/>
              </a:rPr>
              <a:t>Specifies</a:t>
            </a:r>
            <a:r>
              <a:rPr lang="it-IT" dirty="0">
                <a:ea typeface="+mn-lt"/>
                <a:cs typeface="+mn-lt"/>
              </a:rPr>
              <a:t> </a:t>
            </a:r>
            <a:r>
              <a:rPr lang="it-IT" dirty="0" err="1">
                <a:ea typeface="+mn-lt"/>
                <a:cs typeface="+mn-lt"/>
              </a:rPr>
              <a:t>voltage</a:t>
            </a:r>
            <a:r>
              <a:rPr lang="it-IT" dirty="0">
                <a:ea typeface="+mn-lt"/>
                <a:cs typeface="+mn-lt"/>
              </a:rPr>
              <a:t> and frequency </a:t>
            </a:r>
            <a:r>
              <a:rPr lang="it-IT" dirty="0" err="1">
                <a:ea typeface="+mn-lt"/>
                <a:cs typeface="+mn-lt"/>
              </a:rPr>
              <a:t>requirements</a:t>
            </a:r>
            <a:endParaRPr lang="it-IT" dirty="0"/>
          </a:p>
          <a:p>
            <a:pPr>
              <a:buFont typeface="Arial" panose="020B0604020202020204" pitchFamily="34" charset="0"/>
              <a:buChar char="•"/>
            </a:pPr>
            <a:endParaRPr lang="it-IT" dirty="0">
              <a:ea typeface="+mn-lt"/>
              <a:cs typeface="+mn-lt"/>
            </a:endParaRPr>
          </a:p>
          <a:p>
            <a:pPr marL="285750" indent="-285750">
              <a:buFont typeface="Arial" panose="020B0604020202020204" pitchFamily="34" charset="0"/>
              <a:buChar char="•"/>
            </a:pPr>
            <a:r>
              <a:rPr lang="it-IT" dirty="0">
                <a:ea typeface="+mn-lt"/>
                <a:cs typeface="+mn-lt"/>
              </a:rPr>
              <a:t>Sets </a:t>
            </a:r>
            <a:r>
              <a:rPr lang="it-IT" dirty="0" err="1">
                <a:ea typeface="+mn-lt"/>
                <a:cs typeface="+mn-lt"/>
              </a:rPr>
              <a:t>grid</a:t>
            </a:r>
            <a:r>
              <a:rPr lang="it-IT" dirty="0">
                <a:ea typeface="+mn-lt"/>
                <a:cs typeface="+mn-lt"/>
              </a:rPr>
              <a:t> connection </a:t>
            </a:r>
            <a:r>
              <a:rPr lang="it-IT" dirty="0" err="1">
                <a:ea typeface="+mn-lt"/>
                <a:cs typeface="+mn-lt"/>
              </a:rPr>
              <a:t>conditions</a:t>
            </a:r>
            <a:endParaRPr lang="it-IT" dirty="0"/>
          </a:p>
          <a:p>
            <a:pPr>
              <a:buFont typeface="Arial" panose="020B0604020202020204" pitchFamily="34" charset="0"/>
              <a:buChar char="•"/>
            </a:pPr>
            <a:endParaRPr lang="it-IT" dirty="0">
              <a:ea typeface="+mn-lt"/>
              <a:cs typeface="+mn-lt"/>
            </a:endParaRPr>
          </a:p>
          <a:p>
            <a:pPr marL="285750" indent="-285750">
              <a:buFont typeface="Arial" panose="020B0604020202020204" pitchFamily="34" charset="0"/>
              <a:buChar char="•"/>
            </a:pPr>
            <a:r>
              <a:rPr lang="it-IT" dirty="0">
                <a:ea typeface="+mn-lt"/>
                <a:cs typeface="+mn-lt"/>
              </a:rPr>
              <a:t> </a:t>
            </a:r>
            <a:r>
              <a:rPr lang="it-IT" dirty="0" err="1">
                <a:ea typeface="+mn-lt"/>
                <a:cs typeface="+mn-lt"/>
              </a:rPr>
              <a:t>Includes</a:t>
            </a:r>
            <a:r>
              <a:rPr lang="it-IT" dirty="0">
                <a:ea typeface="+mn-lt"/>
                <a:cs typeface="+mn-lt"/>
              </a:rPr>
              <a:t> control energy and </a:t>
            </a:r>
            <a:r>
              <a:rPr lang="it-IT" dirty="0" err="1">
                <a:ea typeface="+mn-lt"/>
                <a:cs typeface="+mn-lt"/>
              </a:rPr>
              <a:t>reactive</a:t>
            </a:r>
            <a:r>
              <a:rPr lang="it-IT" dirty="0">
                <a:ea typeface="+mn-lt"/>
                <a:cs typeface="+mn-lt"/>
              </a:rPr>
              <a:t> power </a:t>
            </a:r>
            <a:r>
              <a:rPr lang="it-IT" dirty="0" err="1">
                <a:ea typeface="+mn-lt"/>
                <a:cs typeface="+mn-lt"/>
              </a:rPr>
              <a:t>specifications</a:t>
            </a:r>
            <a:endParaRPr lang="it-IT" dirty="0"/>
          </a:p>
          <a:p>
            <a:pPr>
              <a:buFont typeface="Arial" panose="020B0604020202020204" pitchFamily="34" charset="0"/>
              <a:buChar char="•"/>
            </a:pPr>
            <a:endParaRPr lang="it-IT" dirty="0">
              <a:ea typeface="+mn-lt"/>
              <a:cs typeface="+mn-lt"/>
            </a:endParaRPr>
          </a:p>
          <a:p>
            <a:pPr marL="285750" indent="-285750">
              <a:buFont typeface="Arial" panose="020B0604020202020204" pitchFamily="34" charset="0"/>
              <a:buChar char="•"/>
            </a:pPr>
            <a:r>
              <a:rPr lang="it-IT" dirty="0">
                <a:ea typeface="+mn-lt"/>
                <a:cs typeface="+mn-lt"/>
              </a:rPr>
              <a:t> </a:t>
            </a:r>
            <a:r>
              <a:rPr lang="it-IT" dirty="0" err="1">
                <a:ea typeface="+mn-lt"/>
                <a:cs typeface="+mn-lt"/>
              </a:rPr>
              <a:t>Defines</a:t>
            </a:r>
            <a:r>
              <a:rPr lang="it-IT" dirty="0">
                <a:ea typeface="+mn-lt"/>
                <a:cs typeface="+mn-lt"/>
              </a:rPr>
              <a:t> fault ride-</a:t>
            </a:r>
            <a:r>
              <a:rPr lang="it-IT" dirty="0" err="1">
                <a:ea typeface="+mn-lt"/>
                <a:cs typeface="+mn-lt"/>
              </a:rPr>
              <a:t>through</a:t>
            </a:r>
            <a:r>
              <a:rPr lang="it-IT" dirty="0">
                <a:ea typeface="+mn-lt"/>
                <a:cs typeface="+mn-lt"/>
              </a:rPr>
              <a:t> </a:t>
            </a:r>
            <a:r>
              <a:rPr lang="it-IT" dirty="0" err="1">
                <a:ea typeface="+mn-lt"/>
                <a:cs typeface="+mn-lt"/>
              </a:rPr>
              <a:t>behavior</a:t>
            </a:r>
            <a:endParaRPr lang="it-IT" dirty="0"/>
          </a:p>
          <a:p>
            <a:pPr>
              <a:buFont typeface="Arial" panose="020B0604020202020204" pitchFamily="34" charset="0"/>
              <a:buChar char="•"/>
            </a:pPr>
            <a:endParaRPr lang="it-IT" dirty="0">
              <a:ea typeface="+mn-lt"/>
              <a:cs typeface="+mn-lt"/>
            </a:endParaRPr>
          </a:p>
          <a:p>
            <a:pPr marL="285750" indent="-285750">
              <a:buFont typeface="Arial" panose="020B0604020202020204" pitchFamily="34" charset="0"/>
              <a:buChar char="•"/>
            </a:pPr>
            <a:r>
              <a:rPr lang="it-IT" dirty="0">
                <a:ea typeface="+mn-lt"/>
                <a:cs typeface="+mn-lt"/>
              </a:rPr>
              <a:t> </a:t>
            </a:r>
            <a:r>
              <a:rPr lang="it-IT" dirty="0" err="1">
                <a:ea typeface="+mn-lt"/>
                <a:cs typeface="+mn-lt"/>
              </a:rPr>
              <a:t>Outlines</a:t>
            </a:r>
            <a:r>
              <a:rPr lang="it-IT" dirty="0">
                <a:ea typeface="+mn-lt"/>
                <a:cs typeface="+mn-lt"/>
              </a:rPr>
              <a:t> </a:t>
            </a:r>
            <a:r>
              <a:rPr lang="it-IT" dirty="0" err="1">
                <a:ea typeface="+mn-lt"/>
                <a:cs typeface="+mn-lt"/>
              </a:rPr>
              <a:t>communication</a:t>
            </a:r>
            <a:r>
              <a:rPr lang="it-IT" dirty="0">
                <a:ea typeface="+mn-lt"/>
                <a:cs typeface="+mn-lt"/>
              </a:rPr>
              <a:t> and reporting </a:t>
            </a:r>
            <a:r>
              <a:rPr lang="it-IT" dirty="0" err="1">
                <a:ea typeface="+mn-lt"/>
                <a:cs typeface="+mn-lt"/>
              </a:rPr>
              <a:t>obligations</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endParaRPr lang="it-IT" dirty="0"/>
          </a:p>
        </p:txBody>
      </p:sp>
      <p:sp>
        <p:nvSpPr>
          <p:cNvPr id="2" name="Titel 1">
            <a:extLst>
              <a:ext uri="{FF2B5EF4-FFF2-40B4-BE49-F238E27FC236}">
                <a16:creationId xmlns:a16="http://schemas.microsoft.com/office/drawing/2014/main" id="{022E9566-1224-0A10-3C09-5D632CFDAE69}"/>
              </a:ext>
            </a:extLst>
          </p:cNvPr>
          <p:cNvSpPr>
            <a:spLocks noGrp="1"/>
          </p:cNvSpPr>
          <p:nvPr>
            <p:ph type="title"/>
          </p:nvPr>
        </p:nvSpPr>
        <p:spPr>
          <a:xfrm>
            <a:off x="484418" y="455228"/>
            <a:ext cx="9582774" cy="741303"/>
          </a:xfrm>
        </p:spPr>
        <p:txBody>
          <a:bodyPr>
            <a:normAutofit/>
          </a:bodyPr>
          <a:lstStyle/>
          <a:p>
            <a:r>
              <a:rPr lang="de-DE" dirty="0" err="1"/>
              <a:t>Grid</a:t>
            </a:r>
            <a:r>
              <a:rPr lang="de-DE" dirty="0"/>
              <a:t> Code – Key </a:t>
            </a:r>
            <a:r>
              <a:rPr lang="de-DE" dirty="0" err="1"/>
              <a:t>Aspects</a:t>
            </a:r>
          </a:p>
        </p:txBody>
      </p:sp>
      <p:cxnSp>
        <p:nvCxnSpPr>
          <p:cNvPr id="6" name="Straight Connector 5">
            <a:extLst>
              <a:ext uri="{FF2B5EF4-FFF2-40B4-BE49-F238E27FC236}">
                <a16:creationId xmlns:a16="http://schemas.microsoft.com/office/drawing/2014/main" id="{8F35A034-469C-3E87-6CB9-0F9D737DC380}"/>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D3C97191-7314-0D7C-6C8D-B623A41755F2}"/>
              </a:ext>
            </a:extLst>
          </p:cNvPr>
          <p:cNvSpPr/>
          <p:nvPr/>
        </p:nvSpPr>
        <p:spPr>
          <a:xfrm>
            <a:off x="5727842" y="3001184"/>
            <a:ext cx="542886" cy="1200329"/>
          </a:xfrm>
          <a:prstGeom prst="rect">
            <a:avLst/>
          </a:prstGeom>
          <a:noFill/>
        </p:spPr>
        <p:txBody>
          <a:bodyPr wrap="square" lIns="91440" tIns="45720" rIns="91440" bIns="45720" anchor="t">
            <a:spAutoFit/>
          </a:bodyPr>
          <a:lstStyle/>
          <a:p>
            <a:pPr algn="ctr"/>
            <a:endParaRPr lang="en-GB" sz="7200" b="1" cap="none" spc="0">
              <a:ln w="0"/>
            </a:endParaRPr>
          </a:p>
        </p:txBody>
      </p:sp>
      <p:sp>
        <p:nvSpPr>
          <p:cNvPr id="3" name="Textfeld 2">
            <a:extLst>
              <a:ext uri="{FF2B5EF4-FFF2-40B4-BE49-F238E27FC236}">
                <a16:creationId xmlns:a16="http://schemas.microsoft.com/office/drawing/2014/main" id="{05E0DED0-929B-A336-03AD-92E64761037F}"/>
              </a:ext>
            </a:extLst>
          </p:cNvPr>
          <p:cNvSpPr txBox="1"/>
          <p:nvPr/>
        </p:nvSpPr>
        <p:spPr>
          <a:xfrm>
            <a:off x="10561320" y="6016752"/>
            <a:ext cx="758952" cy="530915"/>
          </a:xfrm>
          <a:prstGeom prst="rect">
            <a:avLst/>
          </a:prstGeom>
          <a:noFill/>
        </p:spPr>
        <p:txBody>
          <a:bodyPr wrap="square" rtlCol="0">
            <a:spAutoFit/>
          </a:bodyPr>
          <a:lstStyle/>
          <a:p>
            <a:r>
              <a:rPr lang="de-DE" sz="1000" dirty="0"/>
              <a:t>[1]</a:t>
            </a:r>
          </a:p>
          <a:p>
            <a:endParaRPr lang="de-DE" dirty="0"/>
          </a:p>
        </p:txBody>
      </p:sp>
      <p:sp>
        <p:nvSpPr>
          <p:cNvPr id="4" name="Slide Number Placeholder 5">
            <a:extLst>
              <a:ext uri="{FF2B5EF4-FFF2-40B4-BE49-F238E27FC236}">
                <a16:creationId xmlns:a16="http://schemas.microsoft.com/office/drawing/2014/main" id="{E5231411-BF89-0D5C-FFAE-859CE12FB5CD}"/>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63</a:t>
            </a:fld>
            <a:endParaRPr lang="en-GB" sz="1400" dirty="0">
              <a:solidFill>
                <a:schemeClr val="bg1"/>
              </a:solidFill>
            </a:endParaRPr>
          </a:p>
        </p:txBody>
      </p:sp>
    </p:spTree>
    <p:extLst>
      <p:ext uri="{BB962C8B-B14F-4D97-AF65-F5344CB8AC3E}">
        <p14:creationId xmlns:p14="http://schemas.microsoft.com/office/powerpoint/2010/main" val="2521129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BE682-B4F3-56F3-8D14-AEB98AB0475A}"/>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2416221-E2D2-8559-66EF-E06872B44948}"/>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BFA75E51-02DF-F145-3E78-81501857169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A4D815D3-3035-89C0-2581-B3AD3DD71603}"/>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95FC5CE9-B93B-512B-BE0F-BA8F5715C4A7}"/>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5DF99A52-46AA-B8F4-A2CD-485D08763A37}"/>
              </a:ext>
            </a:extLst>
          </p:cNvPr>
          <p:cNvSpPr txBox="1"/>
          <p:nvPr/>
        </p:nvSpPr>
        <p:spPr>
          <a:xfrm>
            <a:off x="342900" y="1708522"/>
            <a:ext cx="11218984" cy="3416320"/>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Map</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1800" b="0" i="0" u="none" strike="noStrike" kern="1200" cap="none" spc="0" normalizeH="0" baseline="0" noProof="0" dirty="0" err="1">
                <a:ln>
                  <a:noFill/>
                </a:ln>
                <a:solidFill>
                  <a:prstClr val="black"/>
                </a:solidFill>
                <a:effectLst/>
                <a:uLnTx/>
                <a:uFillTx/>
                <a:latin typeface="Aptos" panose="02110004020202020204"/>
                <a:ea typeface="+mn-ea"/>
                <a:cs typeface="+mn-cs"/>
              </a:rPr>
              <a:t>of</a:t>
            </a:r>
            <a:r>
              <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1800" b="0" i="0" u="none" strike="noStrike" kern="1200" cap="none" spc="0" normalizeH="0" baseline="0" noProof="0" dirty="0" err="1">
                <a:ln>
                  <a:noFill/>
                </a:ln>
                <a:solidFill>
                  <a:prstClr val="black"/>
                </a:solidFill>
                <a:effectLst/>
                <a:uLnTx/>
                <a:uFillTx/>
                <a:latin typeface="Aptos" panose="02110004020202020204"/>
                <a:ea typeface="+mn-ea"/>
                <a:cs typeface="+mn-cs"/>
              </a:rPr>
              <a:t>Syria’s</a:t>
            </a:r>
            <a:r>
              <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1800" b="0" i="0" u="none" strike="noStrike" kern="1200" cap="none" spc="0" normalizeH="0" baseline="0" noProof="0" dirty="0" err="1">
                <a:ln>
                  <a:noFill/>
                </a:ln>
                <a:solidFill>
                  <a:prstClr val="black"/>
                </a:solidFill>
                <a:effectLst/>
                <a:uLnTx/>
                <a:uFillTx/>
                <a:latin typeface="Aptos" panose="02110004020202020204"/>
                <a:ea typeface="+mn-ea"/>
                <a:cs typeface="+mn-cs"/>
              </a:rPr>
              <a:t>electricity</a:t>
            </a:r>
            <a:r>
              <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1800" b="0" i="0" u="none" strike="noStrike" kern="1200" cap="none" spc="0" normalizeH="0" baseline="0" noProof="0" dirty="0" err="1">
                <a:ln>
                  <a:noFill/>
                </a:ln>
                <a:solidFill>
                  <a:prstClr val="black"/>
                </a:solidFill>
                <a:effectLst/>
                <a:uLnTx/>
                <a:uFillTx/>
                <a:latin typeface="Aptos" panose="02110004020202020204"/>
                <a:ea typeface="+mn-ea"/>
                <a:cs typeface="+mn-cs"/>
              </a:rPr>
              <a:t>infrastructure</a:t>
            </a:r>
            <a:endPar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Renewables</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in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Installed</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Capacity</a:t>
            </a: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Total share: 20,1 %</a:t>
            </a: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Wind: 0.1 % (</a:t>
            </a:r>
            <a:r>
              <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rPr>
              <a:t>≈ 11 MW) </a:t>
            </a:r>
          </a:p>
          <a:p>
            <a:pPr marL="742950" marR="0" lvl="1" indent="-28575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Two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substantially</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sized</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wind farm are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existing</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close to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border</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in Israel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Collected</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voltage</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-km chart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DDC282B5-9089-E3FD-BE30-A88746A77741}"/>
              </a:ext>
            </a:extLst>
          </p:cNvPr>
          <p:cNvSpPr>
            <a:spLocks noGrp="1"/>
          </p:cNvSpPr>
          <p:nvPr>
            <p:ph type="title"/>
          </p:nvPr>
        </p:nvSpPr>
        <p:spPr>
          <a:xfrm>
            <a:off x="484418" y="455228"/>
            <a:ext cx="10344774" cy="741303"/>
          </a:xfrm>
        </p:spPr>
        <p:txBody>
          <a:bodyPr>
            <a:normAutofit/>
          </a:bodyPr>
          <a:lstStyle/>
          <a:p>
            <a:r>
              <a:rPr lang="de-DE" dirty="0" err="1"/>
              <a:t>Grid</a:t>
            </a:r>
            <a:r>
              <a:rPr lang="de-DE" dirty="0"/>
              <a:t> </a:t>
            </a:r>
            <a:r>
              <a:rPr lang="de-DE" dirty="0" err="1"/>
              <a:t>infrastructure</a:t>
            </a:r>
            <a:endParaRPr lang="en-US" dirty="0"/>
          </a:p>
        </p:txBody>
      </p:sp>
      <p:cxnSp>
        <p:nvCxnSpPr>
          <p:cNvPr id="6" name="Straight Connector 5">
            <a:extLst>
              <a:ext uri="{FF2B5EF4-FFF2-40B4-BE49-F238E27FC236}">
                <a16:creationId xmlns:a16="http://schemas.microsoft.com/office/drawing/2014/main" id="{3C1E57D9-0E6C-B7EB-371D-DAB449ABE702}"/>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A975B440-71ED-D9A6-BA71-A843DCF57B49}"/>
              </a:ext>
            </a:extLst>
          </p:cNvPr>
          <p:cNvSpPr/>
          <p:nvPr/>
        </p:nvSpPr>
        <p:spPr>
          <a:xfrm>
            <a:off x="5727842" y="3001184"/>
            <a:ext cx="542886" cy="120032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200" b="1" i="0" u="none" strike="noStrike" kern="1200" cap="none" spc="0" normalizeH="0" baseline="0" noProof="0">
              <a:ln w="0"/>
              <a:solidFill>
                <a:prstClr val="black"/>
              </a:solidFill>
              <a:effectLst/>
              <a:uLnTx/>
              <a:uFillTx/>
              <a:latin typeface="Aptos" panose="02110004020202020204"/>
              <a:ea typeface="+mn-ea"/>
              <a:cs typeface="+mn-cs"/>
            </a:endParaRPr>
          </a:p>
        </p:txBody>
      </p:sp>
      <p:pic>
        <p:nvPicPr>
          <p:cNvPr id="8" name="Picture 7">
            <a:extLst>
              <a:ext uri="{FF2B5EF4-FFF2-40B4-BE49-F238E27FC236}">
                <a16:creationId xmlns:a16="http://schemas.microsoft.com/office/drawing/2014/main" id="{65767FB1-92E2-BB42-64F2-D868323EB25A}"/>
              </a:ext>
            </a:extLst>
          </p:cNvPr>
          <p:cNvPicPr>
            <a:picLocks noChangeAspect="1"/>
          </p:cNvPicPr>
          <p:nvPr/>
        </p:nvPicPr>
        <p:blipFill rotWithShape="1">
          <a:blip r:embed="rId2"/>
          <a:srcRect l="541" r="3439"/>
          <a:stretch/>
        </p:blipFill>
        <p:spPr>
          <a:xfrm>
            <a:off x="3638437" y="3947969"/>
            <a:ext cx="4178809" cy="2585324"/>
          </a:xfrm>
          <a:prstGeom prst="rect">
            <a:avLst/>
          </a:prstGeom>
        </p:spPr>
      </p:pic>
      <p:sp>
        <p:nvSpPr>
          <p:cNvPr id="3" name="Textfeld 2">
            <a:extLst>
              <a:ext uri="{FF2B5EF4-FFF2-40B4-BE49-F238E27FC236}">
                <a16:creationId xmlns:a16="http://schemas.microsoft.com/office/drawing/2014/main" id="{84C7DE19-944E-FD4B-F430-497CE2BF87F9}"/>
              </a:ext>
            </a:extLst>
          </p:cNvPr>
          <p:cNvSpPr txBox="1"/>
          <p:nvPr/>
        </p:nvSpPr>
        <p:spPr>
          <a:xfrm>
            <a:off x="10561320" y="6016752"/>
            <a:ext cx="758952" cy="530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prstClr val="black"/>
                </a:solidFill>
                <a:effectLst/>
                <a:uLnTx/>
                <a:uFillTx/>
                <a:latin typeface="Aptos" panose="02110004020202020204"/>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Slide Number Placeholder 5">
            <a:extLst>
              <a:ext uri="{FF2B5EF4-FFF2-40B4-BE49-F238E27FC236}">
                <a16:creationId xmlns:a16="http://schemas.microsoft.com/office/drawing/2014/main" id="{8793594A-50D3-BF6F-44AF-5365951401B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64</a:t>
            </a:fld>
            <a:endParaRPr lang="en-GB" sz="1400" dirty="0">
              <a:solidFill>
                <a:schemeClr val="bg1"/>
              </a:solidFill>
            </a:endParaRPr>
          </a:p>
        </p:txBody>
      </p:sp>
    </p:spTree>
    <p:extLst>
      <p:ext uri="{BB962C8B-B14F-4D97-AF65-F5344CB8AC3E}">
        <p14:creationId xmlns:p14="http://schemas.microsoft.com/office/powerpoint/2010/main" val="3881303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04450-5EA9-7E0C-51AA-74519FDFD79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4FF87C7-A579-C397-997F-88C56F73CABE}"/>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375BD516-B2A7-1201-0A13-6A089D19243B}"/>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669A7F68-2D19-A813-F6C0-E3C255AC9278}"/>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CD13065-7BA4-8CAC-FF43-F70D0DB21657}"/>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773C2C00-42D8-E0D1-44E5-9E8FCE1BD261}"/>
              </a:ext>
            </a:extLst>
          </p:cNvPr>
          <p:cNvSpPr>
            <a:spLocks noGrp="1"/>
          </p:cNvSpPr>
          <p:nvPr>
            <p:ph type="title"/>
          </p:nvPr>
        </p:nvSpPr>
        <p:spPr>
          <a:xfrm>
            <a:off x="484418" y="455228"/>
            <a:ext cx="10259049" cy="741303"/>
          </a:xfrm>
        </p:spPr>
        <p:txBody>
          <a:bodyPr>
            <a:normAutofit/>
          </a:bodyPr>
          <a:lstStyle/>
          <a:p>
            <a:r>
              <a:rPr lang="de-DE" dirty="0"/>
              <a:t>Infrastructure </a:t>
            </a:r>
            <a:r>
              <a:rPr lang="de-DE" dirty="0" err="1"/>
              <a:t>map</a:t>
            </a:r>
            <a:endParaRPr lang="en-US" dirty="0"/>
          </a:p>
        </p:txBody>
      </p:sp>
      <p:cxnSp>
        <p:nvCxnSpPr>
          <p:cNvPr id="6" name="Straight Connector 5">
            <a:extLst>
              <a:ext uri="{FF2B5EF4-FFF2-40B4-BE49-F238E27FC236}">
                <a16:creationId xmlns:a16="http://schemas.microsoft.com/office/drawing/2014/main" id="{34F35521-B29F-2288-3A8D-F94E53DDADD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A91DAFB3-7BD0-7110-7778-5F1562028234}"/>
              </a:ext>
            </a:extLst>
          </p:cNvPr>
          <p:cNvSpPr/>
          <p:nvPr/>
        </p:nvSpPr>
        <p:spPr>
          <a:xfrm>
            <a:off x="5727842" y="3001184"/>
            <a:ext cx="542886" cy="1200329"/>
          </a:xfrm>
          <a:prstGeom prst="rect">
            <a:avLst/>
          </a:prstGeom>
          <a:noFill/>
        </p:spPr>
        <p:txBody>
          <a:bodyPr wrap="square" lIns="91440" tIns="45720" rIns="91440" bIns="45720" anchor="t">
            <a:spAutoFit/>
          </a:bodyPr>
          <a:lstStyle/>
          <a:p>
            <a:pPr algn="ctr"/>
            <a:endParaRPr lang="en-GB" sz="7200" b="1" cap="none" spc="0">
              <a:ln w="0"/>
            </a:endParaRPr>
          </a:p>
        </p:txBody>
      </p:sp>
      <p:pic>
        <p:nvPicPr>
          <p:cNvPr id="15" name="Grafik 14">
            <a:extLst>
              <a:ext uri="{FF2B5EF4-FFF2-40B4-BE49-F238E27FC236}">
                <a16:creationId xmlns:a16="http://schemas.microsoft.com/office/drawing/2014/main" id="{77C6B691-AF64-4E94-7488-D2A4629BBC6D}"/>
              </a:ext>
            </a:extLst>
          </p:cNvPr>
          <p:cNvPicPr>
            <a:picLocks noChangeAspect="1"/>
          </p:cNvPicPr>
          <p:nvPr/>
        </p:nvPicPr>
        <p:blipFill>
          <a:blip r:embed="rId2"/>
          <a:stretch>
            <a:fillRect/>
          </a:stretch>
        </p:blipFill>
        <p:spPr>
          <a:xfrm>
            <a:off x="3073006" y="1570197"/>
            <a:ext cx="5081872" cy="4479505"/>
          </a:xfrm>
          <a:prstGeom prst="rect">
            <a:avLst/>
          </a:prstGeom>
        </p:spPr>
      </p:pic>
      <p:sp>
        <p:nvSpPr>
          <p:cNvPr id="16" name="Textfeld 15">
            <a:extLst>
              <a:ext uri="{FF2B5EF4-FFF2-40B4-BE49-F238E27FC236}">
                <a16:creationId xmlns:a16="http://schemas.microsoft.com/office/drawing/2014/main" id="{861A324F-B1CD-66B2-EE87-2BFD08BD9C03}"/>
              </a:ext>
            </a:extLst>
          </p:cNvPr>
          <p:cNvSpPr txBox="1"/>
          <p:nvPr/>
        </p:nvSpPr>
        <p:spPr>
          <a:xfrm>
            <a:off x="10561320" y="6016752"/>
            <a:ext cx="758952" cy="530915"/>
          </a:xfrm>
          <a:prstGeom prst="rect">
            <a:avLst/>
          </a:prstGeom>
          <a:noFill/>
        </p:spPr>
        <p:txBody>
          <a:bodyPr wrap="square" rtlCol="0">
            <a:spAutoFit/>
          </a:bodyPr>
          <a:lstStyle/>
          <a:p>
            <a:r>
              <a:rPr lang="de-DE" sz="1000" dirty="0"/>
              <a:t>[5]</a:t>
            </a:r>
          </a:p>
          <a:p>
            <a:endParaRPr lang="de-DE" dirty="0"/>
          </a:p>
        </p:txBody>
      </p:sp>
      <p:sp>
        <p:nvSpPr>
          <p:cNvPr id="3" name="Slide Number Placeholder 5">
            <a:extLst>
              <a:ext uri="{FF2B5EF4-FFF2-40B4-BE49-F238E27FC236}">
                <a16:creationId xmlns:a16="http://schemas.microsoft.com/office/drawing/2014/main" id="{56A78827-66A3-B24E-8F0E-048B601BEDA5}"/>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65</a:t>
            </a:fld>
            <a:endParaRPr lang="en-GB" sz="1400" dirty="0">
              <a:solidFill>
                <a:schemeClr val="bg1"/>
              </a:solidFill>
            </a:endParaRPr>
          </a:p>
        </p:txBody>
      </p:sp>
    </p:spTree>
    <p:extLst>
      <p:ext uri="{BB962C8B-B14F-4D97-AF65-F5344CB8AC3E}">
        <p14:creationId xmlns:p14="http://schemas.microsoft.com/office/powerpoint/2010/main" val="3906354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04450-5EA9-7E0C-51AA-74519FDFD79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4FF87C7-A579-C397-997F-88C56F73CABE}"/>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375BD516-B2A7-1201-0A13-6A089D19243B}"/>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669A7F68-2D19-A813-F6C0-E3C255AC9278}"/>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CD13065-7BA4-8CAC-FF43-F70D0DB21657}"/>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773C2C00-42D8-E0D1-44E5-9E8FCE1BD261}"/>
              </a:ext>
            </a:extLst>
          </p:cNvPr>
          <p:cNvSpPr>
            <a:spLocks noGrp="1"/>
          </p:cNvSpPr>
          <p:nvPr>
            <p:ph type="title"/>
          </p:nvPr>
        </p:nvSpPr>
        <p:spPr>
          <a:xfrm>
            <a:off x="484418" y="455228"/>
            <a:ext cx="10259049" cy="741303"/>
          </a:xfrm>
        </p:spPr>
        <p:txBody>
          <a:bodyPr>
            <a:normAutofit/>
          </a:bodyPr>
          <a:lstStyle/>
          <a:p>
            <a:r>
              <a:rPr lang="de-DE" dirty="0"/>
              <a:t>Infrastructure </a:t>
            </a:r>
            <a:r>
              <a:rPr lang="de-DE" dirty="0" err="1"/>
              <a:t>map</a:t>
            </a:r>
            <a:endParaRPr lang="en-US" dirty="0"/>
          </a:p>
        </p:txBody>
      </p:sp>
      <p:cxnSp>
        <p:nvCxnSpPr>
          <p:cNvPr id="6" name="Straight Connector 5">
            <a:extLst>
              <a:ext uri="{FF2B5EF4-FFF2-40B4-BE49-F238E27FC236}">
                <a16:creationId xmlns:a16="http://schemas.microsoft.com/office/drawing/2014/main" id="{34F35521-B29F-2288-3A8D-F94E53DDADD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A91DAFB3-7BD0-7110-7778-5F1562028234}"/>
              </a:ext>
            </a:extLst>
          </p:cNvPr>
          <p:cNvSpPr/>
          <p:nvPr/>
        </p:nvSpPr>
        <p:spPr>
          <a:xfrm>
            <a:off x="5727842" y="3001184"/>
            <a:ext cx="542886" cy="1200329"/>
          </a:xfrm>
          <a:prstGeom prst="rect">
            <a:avLst/>
          </a:prstGeom>
          <a:noFill/>
        </p:spPr>
        <p:txBody>
          <a:bodyPr wrap="square" lIns="91440" tIns="45720" rIns="91440" bIns="45720" anchor="t">
            <a:spAutoFit/>
          </a:bodyPr>
          <a:lstStyle/>
          <a:p>
            <a:pPr algn="ctr"/>
            <a:endParaRPr lang="en-GB" sz="7200" b="1" cap="none" spc="0">
              <a:ln w="0"/>
            </a:endParaRPr>
          </a:p>
        </p:txBody>
      </p:sp>
      <p:pic>
        <p:nvPicPr>
          <p:cNvPr id="3" name="Picture 2">
            <a:extLst>
              <a:ext uri="{FF2B5EF4-FFF2-40B4-BE49-F238E27FC236}">
                <a16:creationId xmlns:a16="http://schemas.microsoft.com/office/drawing/2014/main" id="{DCD4EC37-25A4-6171-D5C4-AD6F60EBD115}"/>
              </a:ext>
            </a:extLst>
          </p:cNvPr>
          <p:cNvPicPr>
            <a:picLocks noChangeAspect="1"/>
          </p:cNvPicPr>
          <p:nvPr/>
        </p:nvPicPr>
        <p:blipFill>
          <a:blip r:embed="rId2"/>
          <a:stretch>
            <a:fillRect/>
          </a:stretch>
        </p:blipFill>
        <p:spPr>
          <a:xfrm>
            <a:off x="2897759" y="1551542"/>
            <a:ext cx="6359757" cy="4700530"/>
          </a:xfrm>
          <a:prstGeom prst="rect">
            <a:avLst/>
          </a:prstGeom>
        </p:spPr>
      </p:pic>
      <p:sp>
        <p:nvSpPr>
          <p:cNvPr id="4" name="TextBox 3">
            <a:extLst>
              <a:ext uri="{FF2B5EF4-FFF2-40B4-BE49-F238E27FC236}">
                <a16:creationId xmlns:a16="http://schemas.microsoft.com/office/drawing/2014/main" id="{3135CD5E-995E-D9EE-A087-888DEC0B40D2}"/>
              </a:ext>
            </a:extLst>
          </p:cNvPr>
          <p:cNvSpPr txBox="1"/>
          <p:nvPr/>
        </p:nvSpPr>
        <p:spPr>
          <a:xfrm>
            <a:off x="9392846" y="3139686"/>
            <a:ext cx="1614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Substation</a:t>
            </a:r>
          </a:p>
        </p:txBody>
      </p:sp>
      <p:cxnSp>
        <p:nvCxnSpPr>
          <p:cNvPr id="7" name="Straight Arrow Connector 6">
            <a:extLst>
              <a:ext uri="{FF2B5EF4-FFF2-40B4-BE49-F238E27FC236}">
                <a16:creationId xmlns:a16="http://schemas.microsoft.com/office/drawing/2014/main" id="{B039038F-EB3C-838E-1003-53EFA879D098}"/>
              </a:ext>
            </a:extLst>
          </p:cNvPr>
          <p:cNvCxnSpPr/>
          <p:nvPr/>
        </p:nvCxnSpPr>
        <p:spPr>
          <a:xfrm flipH="1">
            <a:off x="6278599" y="3336226"/>
            <a:ext cx="3106757" cy="473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F4DA6A5-A18D-4A57-BD34-B7607A47F36E}"/>
              </a:ext>
            </a:extLst>
          </p:cNvPr>
          <p:cNvSpPr txBox="1"/>
          <p:nvPr/>
        </p:nvSpPr>
        <p:spPr>
          <a:xfrm>
            <a:off x="1029207" y="4810577"/>
            <a:ext cx="1614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Grid Tower(s)</a:t>
            </a:r>
          </a:p>
        </p:txBody>
      </p:sp>
      <p:cxnSp>
        <p:nvCxnSpPr>
          <p:cNvPr id="13" name="Straight Arrow Connector 12">
            <a:extLst>
              <a:ext uri="{FF2B5EF4-FFF2-40B4-BE49-F238E27FC236}">
                <a16:creationId xmlns:a16="http://schemas.microsoft.com/office/drawing/2014/main" id="{573448FD-F31C-F7DD-3DC1-08B91F13FADD}"/>
              </a:ext>
            </a:extLst>
          </p:cNvPr>
          <p:cNvCxnSpPr>
            <a:cxnSpLocks/>
          </p:cNvCxnSpPr>
          <p:nvPr/>
        </p:nvCxnSpPr>
        <p:spPr>
          <a:xfrm flipV="1">
            <a:off x="2490633" y="4654576"/>
            <a:ext cx="1786567" cy="25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B3594431-45F8-942E-F0DB-5008E8F0CE09}"/>
              </a:ext>
            </a:extLst>
          </p:cNvPr>
          <p:cNvSpPr txBox="1"/>
          <p:nvPr/>
        </p:nvSpPr>
        <p:spPr>
          <a:xfrm>
            <a:off x="10561320" y="6016752"/>
            <a:ext cx="758952" cy="530915"/>
          </a:xfrm>
          <a:prstGeom prst="rect">
            <a:avLst/>
          </a:prstGeom>
          <a:noFill/>
        </p:spPr>
        <p:txBody>
          <a:bodyPr wrap="square" rtlCol="0">
            <a:spAutoFit/>
          </a:bodyPr>
          <a:lstStyle/>
          <a:p>
            <a:r>
              <a:rPr lang="de-DE" sz="1000" dirty="0"/>
              <a:t>[5]</a:t>
            </a:r>
          </a:p>
          <a:p>
            <a:endParaRPr lang="de-DE" dirty="0"/>
          </a:p>
        </p:txBody>
      </p:sp>
      <p:sp>
        <p:nvSpPr>
          <p:cNvPr id="15" name="Slide Number Placeholder 5">
            <a:extLst>
              <a:ext uri="{FF2B5EF4-FFF2-40B4-BE49-F238E27FC236}">
                <a16:creationId xmlns:a16="http://schemas.microsoft.com/office/drawing/2014/main" id="{E4889CF1-1599-A37D-4C33-495D7AF4E49C}"/>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66</a:t>
            </a:fld>
            <a:endParaRPr lang="en-GB" sz="1400" dirty="0">
              <a:solidFill>
                <a:schemeClr val="bg1"/>
              </a:solidFill>
            </a:endParaRPr>
          </a:p>
        </p:txBody>
      </p:sp>
    </p:spTree>
    <p:extLst>
      <p:ext uri="{BB962C8B-B14F-4D97-AF65-F5344CB8AC3E}">
        <p14:creationId xmlns:p14="http://schemas.microsoft.com/office/powerpoint/2010/main" val="4165868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C6C66-A753-8F9A-EEDC-CDF92CA2D706}"/>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751BBA54-3E74-782F-569F-584B99A4ECA9}"/>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D1821433-B967-A898-F058-105FB019E40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F187E56D-1F57-D137-56D6-C38A1B33B0E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8743361F-527B-9D9F-7705-65664CCA6B3A}"/>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6B2122D2-1158-8150-53D1-858F8C4520CA}"/>
              </a:ext>
            </a:extLst>
          </p:cNvPr>
          <p:cNvSpPr txBox="1"/>
          <p:nvPr/>
        </p:nvSpPr>
        <p:spPr>
          <a:xfrm>
            <a:off x="342900" y="1692545"/>
            <a:ext cx="11218984" cy="2031325"/>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Since</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IEC 61400-1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is</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accessible</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DNV-GL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is</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choosen</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as</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it</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is</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mostly</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the </a:t>
            </a: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same</a:t>
            </a: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err="1">
                <a:ln>
                  <a:noFill/>
                </a:ln>
                <a:solidFill>
                  <a:prstClr val="black"/>
                </a:solidFill>
                <a:effectLst/>
                <a:uLnTx/>
                <a:uFillTx/>
                <a:latin typeface="Aptos" panose="02110004020202020204"/>
                <a:ea typeface="+mn-ea"/>
                <a:cs typeface="+mn-cs"/>
              </a:rPr>
              <a:t>Chapter</a:t>
            </a:r>
            <a:r>
              <a:rPr kumimoji="0" lang="it-IT" sz="1800" b="0" i="0" u="none" strike="noStrike" kern="1200" cap="none" spc="0" normalizeH="0" baseline="0" noProof="0" dirty="0">
                <a:ln>
                  <a:noFill/>
                </a:ln>
                <a:solidFill>
                  <a:prstClr val="black"/>
                </a:solidFill>
                <a:effectLst/>
                <a:uLnTx/>
                <a:uFillTx/>
                <a:latin typeface="Aptos" panose="02110004020202020204"/>
                <a:ea typeface="+mn-ea"/>
                <a:cs typeface="+mn-cs"/>
              </a:rPr>
              <a:t> 8 in the DNV-GL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IV I Guideline for the Certification of Wind Turbines Edition 2010 were studied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rPr>
              <a:t>Standard </a:t>
            </a:r>
            <a:r>
              <a:rPr kumimoji="0" lang="de-DE" sz="1800" b="0" i="0" u="none" strike="noStrike" kern="1200" cap="none" spc="0" normalizeH="0" baseline="0" noProof="0" dirty="0" err="1">
                <a:ln>
                  <a:noFill/>
                </a:ln>
                <a:solidFill>
                  <a:prstClr val="black"/>
                </a:solidFill>
                <a:effectLst/>
                <a:uLnTx/>
                <a:uFillTx/>
                <a:latin typeface="Aptos" panose="02110004020202020204"/>
                <a:ea typeface="+mn-ea"/>
                <a:cs typeface="+mn-cs"/>
              </a:rPr>
              <a:t>turbine</a:t>
            </a:r>
            <a:r>
              <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1800" b="0" i="0" u="none" strike="noStrike" kern="1200" cap="none" spc="0" normalizeH="0" baseline="0" noProof="0" dirty="0" err="1">
                <a:ln>
                  <a:noFill/>
                </a:ln>
                <a:solidFill>
                  <a:prstClr val="black"/>
                </a:solidFill>
                <a:effectLst/>
                <a:uLnTx/>
                <a:uFillTx/>
                <a:latin typeface="Aptos" panose="02110004020202020204"/>
                <a:ea typeface="+mn-ea"/>
                <a:cs typeface="+mn-cs"/>
              </a:rPr>
              <a:t>requirements</a:t>
            </a:r>
            <a:r>
              <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de-DE" sz="1800" b="0" i="0" u="none" strike="noStrike" kern="1200" cap="none" spc="0" normalizeH="0" baseline="0" noProof="0" dirty="0" err="1">
                <a:ln>
                  <a:noFill/>
                </a:ln>
                <a:solidFill>
                  <a:prstClr val="black"/>
                </a:solidFill>
                <a:effectLst/>
                <a:uLnTx/>
                <a:uFillTx/>
                <a:latin typeface="Aptos" panose="02110004020202020204"/>
                <a:ea typeface="+mn-ea"/>
                <a:cs typeface="+mn-cs"/>
              </a:rPr>
              <a:t>noted</a:t>
            </a:r>
            <a:endPar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Mainly relevant after design, during part selection</a:t>
            </a:r>
          </a:p>
        </p:txBody>
      </p:sp>
      <p:sp>
        <p:nvSpPr>
          <p:cNvPr id="2" name="Titel 1">
            <a:extLst>
              <a:ext uri="{FF2B5EF4-FFF2-40B4-BE49-F238E27FC236}">
                <a16:creationId xmlns:a16="http://schemas.microsoft.com/office/drawing/2014/main" id="{7F1D071E-9540-9DEA-9B9F-7F17AF4FEC6A}"/>
              </a:ext>
            </a:extLst>
          </p:cNvPr>
          <p:cNvSpPr>
            <a:spLocks noGrp="1"/>
          </p:cNvSpPr>
          <p:nvPr>
            <p:ph type="title"/>
          </p:nvPr>
        </p:nvSpPr>
        <p:spPr>
          <a:xfrm>
            <a:off x="484418" y="502853"/>
            <a:ext cx="7982574" cy="712728"/>
          </a:xfrm>
        </p:spPr>
        <p:txBody>
          <a:bodyPr>
            <a:normAutofit/>
          </a:bodyPr>
          <a:lstStyle/>
          <a:p>
            <a:r>
              <a:rPr lang="de-DE" sz="4000"/>
              <a:t>DNV-GL </a:t>
            </a:r>
            <a:r>
              <a:rPr lang="de-DE" sz="4000" err="1"/>
              <a:t>standards</a:t>
            </a:r>
            <a:endParaRPr lang="de-DE" sz="4000"/>
          </a:p>
        </p:txBody>
      </p:sp>
      <p:cxnSp>
        <p:nvCxnSpPr>
          <p:cNvPr id="6" name="Straight Connector 5">
            <a:extLst>
              <a:ext uri="{FF2B5EF4-FFF2-40B4-BE49-F238E27FC236}">
                <a16:creationId xmlns:a16="http://schemas.microsoft.com/office/drawing/2014/main" id="{EA8F4D39-DCEA-C6B5-EAA3-67C2BFD3C18A}"/>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2F19241-F5E2-C9AE-6579-CC31F60C209C}"/>
              </a:ext>
            </a:extLst>
          </p:cNvPr>
          <p:cNvSpPr/>
          <p:nvPr/>
        </p:nvSpPr>
        <p:spPr>
          <a:xfrm>
            <a:off x="5727842" y="3001184"/>
            <a:ext cx="542886" cy="120032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200" b="1" i="0" u="none" strike="noStrike" kern="1200" cap="none" spc="0" normalizeH="0" baseline="0" noProof="0">
              <a:ln w="0"/>
              <a:solidFill>
                <a:prstClr val="black"/>
              </a:solidFill>
              <a:effectLst/>
              <a:uLnTx/>
              <a:uFillTx/>
              <a:latin typeface="Aptos" panose="02110004020202020204"/>
              <a:ea typeface="+mn-ea"/>
              <a:cs typeface="+mn-cs"/>
            </a:endParaRPr>
          </a:p>
        </p:txBody>
      </p:sp>
      <p:sp>
        <p:nvSpPr>
          <p:cNvPr id="3" name="Textfeld 2">
            <a:extLst>
              <a:ext uri="{FF2B5EF4-FFF2-40B4-BE49-F238E27FC236}">
                <a16:creationId xmlns:a16="http://schemas.microsoft.com/office/drawing/2014/main" id="{AD6CD62B-8B81-3521-6214-20558964A652}"/>
              </a:ext>
            </a:extLst>
          </p:cNvPr>
          <p:cNvSpPr txBox="1"/>
          <p:nvPr/>
        </p:nvSpPr>
        <p:spPr>
          <a:xfrm>
            <a:off x="10561320" y="6016752"/>
            <a:ext cx="758952" cy="5309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prstClr val="black"/>
                </a:solidFill>
                <a:effectLst/>
                <a:uLnTx/>
                <a:uFillTx/>
                <a:latin typeface="Aptos" panose="02110004020202020204"/>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Slide Number Placeholder 5">
            <a:extLst>
              <a:ext uri="{FF2B5EF4-FFF2-40B4-BE49-F238E27FC236}">
                <a16:creationId xmlns:a16="http://schemas.microsoft.com/office/drawing/2014/main" id="{108AB700-2B1B-209E-3897-7C7A74087BE3}"/>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67</a:t>
            </a:fld>
            <a:endParaRPr lang="en-GB" sz="1400" dirty="0">
              <a:solidFill>
                <a:schemeClr val="bg1"/>
              </a:solidFill>
            </a:endParaRPr>
          </a:p>
        </p:txBody>
      </p:sp>
    </p:spTree>
    <p:extLst>
      <p:ext uri="{BB962C8B-B14F-4D97-AF65-F5344CB8AC3E}">
        <p14:creationId xmlns:p14="http://schemas.microsoft.com/office/powerpoint/2010/main" val="2875711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6C5E1-9E5B-CFA0-CE21-1456188C7AA5}"/>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FA9A0543-A218-6C06-D2F7-8E15E98B0FA1}"/>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CBF3E2A0-CFCD-3C35-C83B-DB68D2E2F2D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AE766D0A-AF94-97F0-3C80-17F286A23FF3}"/>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9D5C85F-9FDC-887F-5F77-563E9614BB64}"/>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E808B5BA-A8E2-5CD0-27A0-BC585D23CC96}"/>
              </a:ext>
            </a:extLst>
          </p:cNvPr>
          <p:cNvSpPr txBox="1"/>
          <p:nvPr/>
        </p:nvSpPr>
        <p:spPr>
          <a:xfrm>
            <a:off x="342900" y="1465091"/>
            <a:ext cx="11218984" cy="369332"/>
          </a:xfrm>
          <a:prstGeom prst="rect">
            <a:avLst/>
          </a:prstGeom>
          <a:noFill/>
        </p:spPr>
        <p:txBody>
          <a:bodyPr wrap="square" rtlCol="0">
            <a:spAutoFit/>
          </a:bodyPr>
          <a:lstStyle/>
          <a:p>
            <a:endParaRPr lang="it-IT"/>
          </a:p>
        </p:txBody>
      </p:sp>
      <p:sp>
        <p:nvSpPr>
          <p:cNvPr id="2" name="Titel 1">
            <a:extLst>
              <a:ext uri="{FF2B5EF4-FFF2-40B4-BE49-F238E27FC236}">
                <a16:creationId xmlns:a16="http://schemas.microsoft.com/office/drawing/2014/main" id="{C5DB7B68-35AA-C94E-EA80-AE22E1620D04}"/>
              </a:ext>
            </a:extLst>
          </p:cNvPr>
          <p:cNvSpPr>
            <a:spLocks noGrp="1"/>
          </p:cNvSpPr>
          <p:nvPr>
            <p:ph type="title"/>
          </p:nvPr>
        </p:nvSpPr>
        <p:spPr>
          <a:xfrm>
            <a:off x="484417" y="502853"/>
            <a:ext cx="9554318" cy="712728"/>
          </a:xfrm>
        </p:spPr>
        <p:txBody>
          <a:bodyPr>
            <a:normAutofit/>
          </a:bodyPr>
          <a:lstStyle/>
          <a:p>
            <a:r>
              <a:rPr lang="de-DE" sz="4000" dirty="0" err="1"/>
              <a:t>Grid</a:t>
            </a:r>
            <a:r>
              <a:rPr lang="de-DE" sz="4000" dirty="0"/>
              <a:t> Code </a:t>
            </a:r>
            <a:r>
              <a:rPr lang="de-DE" sz="4000" dirty="0" err="1"/>
              <a:t>requirements</a:t>
            </a:r>
            <a:r>
              <a:rPr lang="de-DE" sz="4000" dirty="0"/>
              <a:t> </a:t>
            </a:r>
            <a:r>
              <a:rPr lang="de-DE" sz="4000" dirty="0" err="1"/>
              <a:t>from</a:t>
            </a:r>
            <a:r>
              <a:rPr lang="de-DE" sz="4000" dirty="0"/>
              <a:t> </a:t>
            </a:r>
            <a:r>
              <a:rPr lang="de-DE" sz="4000" dirty="0" err="1"/>
              <a:t>the</a:t>
            </a:r>
            <a:r>
              <a:rPr lang="de-DE" sz="4000" dirty="0"/>
              <a:t> PETE</a:t>
            </a:r>
          </a:p>
        </p:txBody>
      </p:sp>
      <p:cxnSp>
        <p:nvCxnSpPr>
          <p:cNvPr id="6" name="Straight Connector 5">
            <a:extLst>
              <a:ext uri="{FF2B5EF4-FFF2-40B4-BE49-F238E27FC236}">
                <a16:creationId xmlns:a16="http://schemas.microsoft.com/office/drawing/2014/main" id="{259AD9BB-EB32-5008-A981-C4334F32E2E7}"/>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735E0FE-BC05-A976-C986-F6E12F89E524}"/>
              </a:ext>
            </a:extLst>
          </p:cNvPr>
          <p:cNvSpPr txBox="1"/>
          <p:nvPr/>
        </p:nvSpPr>
        <p:spPr>
          <a:xfrm>
            <a:off x="342900" y="1465091"/>
            <a:ext cx="11218984" cy="7509748"/>
          </a:xfrm>
          <a:prstGeom prst="rect">
            <a:avLst/>
          </a:prstGeom>
          <a:noFill/>
        </p:spPr>
        <p:txBody>
          <a:bodyPr wrap="square" lIns="91440" tIns="45720" rIns="91440" bIns="45720" rtlCol="0" anchor="t">
            <a:spAutoFit/>
          </a:bodyPr>
          <a:lstStyle/>
          <a:p>
            <a:r>
              <a:rPr lang="it-IT" dirty="0"/>
              <a:t> </a:t>
            </a:r>
          </a:p>
          <a:p>
            <a:pPr marL="285750" indent="-285750">
              <a:buFont typeface="Arial"/>
              <a:buChar char="•"/>
            </a:pPr>
            <a:r>
              <a:rPr lang="it-IT" dirty="0"/>
              <a:t>PETE (Public Establishment for Transmission of </a:t>
            </a:r>
            <a:r>
              <a:rPr lang="it-IT" dirty="0" err="1"/>
              <a:t>Electricity</a:t>
            </a:r>
            <a:r>
              <a:rPr lang="it-IT" dirty="0"/>
              <a:t>)</a:t>
            </a:r>
          </a:p>
          <a:p>
            <a:pPr marL="285750" indent="-285750">
              <a:buFont typeface="Arial"/>
              <a:buChar char="•"/>
            </a:pPr>
            <a:endParaRPr lang="it-IT" dirty="0"/>
          </a:p>
          <a:p>
            <a:pPr marL="285750" indent="-285750">
              <a:buFont typeface="Arial"/>
              <a:buChar char="•"/>
            </a:pPr>
            <a:r>
              <a:rPr lang="it-IT" dirty="0"/>
              <a:t>Paper: </a:t>
            </a:r>
            <a:r>
              <a:rPr lang="it-IT" dirty="0">
                <a:ea typeface="+mn-lt"/>
                <a:cs typeface="+mn-lt"/>
              </a:rPr>
              <a:t>Transmission </a:t>
            </a:r>
            <a:r>
              <a:rPr lang="it-IT" dirty="0" err="1">
                <a:ea typeface="+mn-lt"/>
                <a:cs typeface="+mn-lt"/>
              </a:rPr>
              <a:t>Grid</a:t>
            </a:r>
            <a:r>
              <a:rPr lang="it-IT" dirty="0">
                <a:ea typeface="+mn-lt"/>
                <a:cs typeface="+mn-lt"/>
              </a:rPr>
              <a:t> Code (2014) </a:t>
            </a:r>
            <a:endParaRPr lang="it-IT" dirty="0"/>
          </a:p>
          <a:p>
            <a:pPr marL="285750" indent="-285750">
              <a:buFont typeface="Arial"/>
              <a:buChar char="•"/>
            </a:pPr>
            <a:endParaRPr lang="it-IT" dirty="0"/>
          </a:p>
          <a:p>
            <a:pPr marL="285750" indent="-285750">
              <a:buFont typeface="Arial"/>
              <a:buChar char="•"/>
            </a:pPr>
            <a:r>
              <a:rPr lang="it-IT" dirty="0"/>
              <a:t>Content</a:t>
            </a:r>
          </a:p>
          <a:p>
            <a:pPr marL="742950" lvl="1" indent="-285750">
              <a:buFont typeface="Symbol" panose="05050102010706020507" pitchFamily="18" charset="2"/>
              <a:buChar char="-"/>
            </a:pPr>
            <a:r>
              <a:rPr lang="en-US" sz="1600" dirty="0"/>
              <a:t>General Conditions (GC)</a:t>
            </a:r>
          </a:p>
          <a:p>
            <a:pPr marL="742950" lvl="1" indent="-285750">
              <a:buFont typeface="Symbol" panose="05050102010706020507" pitchFamily="18" charset="2"/>
              <a:buChar char="-"/>
            </a:pPr>
            <a:endParaRPr lang="en-US" sz="1600" dirty="0"/>
          </a:p>
          <a:p>
            <a:pPr marL="742950" lvl="1" indent="-285750">
              <a:buFont typeface="Symbol" panose="05050102010706020507" pitchFamily="18" charset="2"/>
              <a:buChar char="-"/>
            </a:pPr>
            <a:r>
              <a:rPr lang="en-US" sz="1600" dirty="0"/>
              <a:t>Planning Code (PC)</a:t>
            </a:r>
          </a:p>
          <a:p>
            <a:pPr marL="742950" lvl="1" indent="-285750">
              <a:buFont typeface="Symbol" panose="05050102010706020507" pitchFamily="18" charset="2"/>
              <a:buChar char="-"/>
            </a:pPr>
            <a:endParaRPr lang="en-US" sz="1600" dirty="0"/>
          </a:p>
          <a:p>
            <a:pPr marL="742950" lvl="1" indent="-285750">
              <a:buFont typeface="Symbol" panose="05050102010706020507" pitchFamily="18" charset="2"/>
              <a:buChar char="-"/>
            </a:pPr>
            <a:r>
              <a:rPr lang="en-US" sz="1600" dirty="0"/>
              <a:t>Connection Conditions (CC)</a:t>
            </a:r>
          </a:p>
          <a:p>
            <a:pPr marL="742950" lvl="1" indent="-285750">
              <a:buFont typeface="Symbol" panose="05050102010706020507" pitchFamily="18" charset="2"/>
              <a:buChar char="-"/>
            </a:pPr>
            <a:endParaRPr lang="en-US" sz="1600" dirty="0"/>
          </a:p>
          <a:p>
            <a:pPr marL="742950" lvl="1" indent="-285750">
              <a:buFont typeface="Symbol" panose="05050102010706020507" pitchFamily="18" charset="2"/>
              <a:buChar char="-"/>
            </a:pPr>
            <a:r>
              <a:rPr lang="en-US" sz="1600" dirty="0"/>
              <a:t>Operating Code (OC1 – OC11)</a:t>
            </a:r>
          </a:p>
          <a:p>
            <a:pPr marL="742950" lvl="1" indent="-285750">
              <a:buFont typeface="Symbol" panose="05050102010706020507" pitchFamily="18" charset="2"/>
              <a:buChar char="-"/>
            </a:pPr>
            <a:endParaRPr lang="en-US" sz="1600" dirty="0"/>
          </a:p>
          <a:p>
            <a:pPr marL="742950" lvl="1" indent="-285750">
              <a:buFont typeface="Symbol" panose="05050102010706020507" pitchFamily="18" charset="2"/>
              <a:buChar char="-"/>
            </a:pPr>
            <a:r>
              <a:rPr lang="en-US" sz="1600" dirty="0"/>
              <a:t>Scheduling and Dispatch Code (SDC1 – SDC3)</a:t>
            </a:r>
          </a:p>
          <a:p>
            <a:pPr marL="742950" lvl="1" indent="-285750">
              <a:buFont typeface="Symbol" panose="05050102010706020507" pitchFamily="18" charset="2"/>
              <a:buChar char="-"/>
            </a:pPr>
            <a:endParaRPr lang="en-US" sz="1600" dirty="0"/>
          </a:p>
          <a:p>
            <a:pPr marL="742950" lvl="1" indent="-285750">
              <a:buFont typeface="Symbol" panose="05050102010706020507" pitchFamily="18" charset="2"/>
              <a:buChar char="-"/>
            </a:pPr>
            <a:r>
              <a:rPr lang="en-US" sz="1600" dirty="0"/>
              <a:t>Metering Code (MC)</a:t>
            </a:r>
            <a:endParaRPr lang="it-IT" sz="1600" dirty="0"/>
          </a:p>
          <a:p>
            <a:pPr marL="742950" lvl="1" indent="-285750">
              <a:buFont typeface="Arial"/>
              <a:buChar char="•"/>
            </a:pPr>
            <a:endParaRPr lang="it-IT" dirty="0"/>
          </a:p>
          <a:p>
            <a:pPr marL="285750" indent="-285750">
              <a:buFont typeface="Arial"/>
              <a:buChar char="•"/>
            </a:pPr>
            <a:endParaRPr lang="it-IT" dirty="0"/>
          </a:p>
          <a:p>
            <a:pPr marL="285750" indent="-285750">
              <a:buFont typeface="Arial"/>
              <a:buChar char="•"/>
            </a:pPr>
            <a:endParaRPr lang="it-IT" dirty="0"/>
          </a:p>
          <a:p>
            <a:pPr marL="285750" indent="-285750">
              <a:buFont typeface="Arial"/>
              <a:buChar char="•"/>
            </a:pPr>
            <a:endParaRPr lang="it-IT" dirty="0">
              <a:ea typeface="+mn-lt"/>
              <a:cs typeface="+mn-lt"/>
            </a:endParaRPr>
          </a:p>
          <a:p>
            <a:endParaRPr lang="it-IT" dirty="0"/>
          </a:p>
          <a:p>
            <a:endParaRPr lang="it-IT" dirty="0"/>
          </a:p>
          <a:p>
            <a:endParaRPr lang="it-IT" dirty="0"/>
          </a:p>
          <a:p>
            <a:endParaRPr lang="it-IT" dirty="0"/>
          </a:p>
          <a:p>
            <a:endParaRPr lang="it-IT" dirty="0"/>
          </a:p>
          <a:p>
            <a:endParaRPr lang="it-IT" dirty="0"/>
          </a:p>
          <a:p>
            <a:endParaRPr lang="it-IT" dirty="0"/>
          </a:p>
        </p:txBody>
      </p:sp>
      <p:sp>
        <p:nvSpPr>
          <p:cNvPr id="5" name="Textfeld 4">
            <a:extLst>
              <a:ext uri="{FF2B5EF4-FFF2-40B4-BE49-F238E27FC236}">
                <a16:creationId xmlns:a16="http://schemas.microsoft.com/office/drawing/2014/main" id="{D7A9D2BA-02FB-6039-9AD5-F25313722789}"/>
              </a:ext>
            </a:extLst>
          </p:cNvPr>
          <p:cNvSpPr txBox="1"/>
          <p:nvPr/>
        </p:nvSpPr>
        <p:spPr>
          <a:xfrm>
            <a:off x="10561320" y="6016752"/>
            <a:ext cx="758952" cy="530915"/>
          </a:xfrm>
          <a:prstGeom prst="rect">
            <a:avLst/>
          </a:prstGeom>
          <a:noFill/>
        </p:spPr>
        <p:txBody>
          <a:bodyPr wrap="square" rtlCol="0">
            <a:spAutoFit/>
          </a:bodyPr>
          <a:lstStyle/>
          <a:p>
            <a:r>
              <a:rPr lang="de-DE" sz="1000" dirty="0"/>
              <a:t>[3]</a:t>
            </a:r>
          </a:p>
          <a:p>
            <a:endParaRPr lang="de-DE" dirty="0"/>
          </a:p>
        </p:txBody>
      </p:sp>
      <p:sp>
        <p:nvSpPr>
          <p:cNvPr id="3" name="Slide Number Placeholder 5">
            <a:extLst>
              <a:ext uri="{FF2B5EF4-FFF2-40B4-BE49-F238E27FC236}">
                <a16:creationId xmlns:a16="http://schemas.microsoft.com/office/drawing/2014/main" id="{5259B304-7055-5F8F-39AB-E0DECBAF5C96}"/>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68</a:t>
            </a:fld>
            <a:endParaRPr lang="en-GB" sz="1400" dirty="0">
              <a:solidFill>
                <a:schemeClr val="bg1"/>
              </a:solidFill>
            </a:endParaRPr>
          </a:p>
        </p:txBody>
      </p:sp>
    </p:spTree>
    <p:extLst>
      <p:ext uri="{BB962C8B-B14F-4D97-AF65-F5344CB8AC3E}">
        <p14:creationId xmlns:p14="http://schemas.microsoft.com/office/powerpoint/2010/main" val="709592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1AF91-0146-D4FD-FD32-C1BCB0901327}"/>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CC50E8B-257F-2BDA-A035-586158DEB88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1D79DCF1-294E-33B4-CF1A-069DDE1D9A2A}"/>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F9F014DB-A7F9-174A-29C4-D330CA1978E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58832661-A33F-E8EC-7F4E-E1DE04046A3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8EFB4736-4666-EB26-AD4B-C2CEC2E81159}"/>
              </a:ext>
            </a:extLst>
          </p:cNvPr>
          <p:cNvSpPr txBox="1"/>
          <p:nvPr/>
        </p:nvSpPr>
        <p:spPr>
          <a:xfrm>
            <a:off x="342900" y="1465091"/>
            <a:ext cx="11218984" cy="369332"/>
          </a:xfrm>
          <a:prstGeom prst="rect">
            <a:avLst/>
          </a:prstGeom>
          <a:noFill/>
        </p:spPr>
        <p:txBody>
          <a:bodyPr wrap="square" rtlCol="0">
            <a:spAutoFit/>
          </a:bodyPr>
          <a:lstStyle/>
          <a:p>
            <a:endParaRPr lang="it-IT"/>
          </a:p>
        </p:txBody>
      </p:sp>
      <p:sp>
        <p:nvSpPr>
          <p:cNvPr id="2" name="Titel 1">
            <a:extLst>
              <a:ext uri="{FF2B5EF4-FFF2-40B4-BE49-F238E27FC236}">
                <a16:creationId xmlns:a16="http://schemas.microsoft.com/office/drawing/2014/main" id="{967994E7-678A-868F-524C-2A2AFA79531A}"/>
              </a:ext>
            </a:extLst>
          </p:cNvPr>
          <p:cNvSpPr>
            <a:spLocks noGrp="1"/>
          </p:cNvSpPr>
          <p:nvPr>
            <p:ph type="title"/>
          </p:nvPr>
        </p:nvSpPr>
        <p:spPr>
          <a:xfrm>
            <a:off x="484417" y="502853"/>
            <a:ext cx="9554318" cy="712728"/>
          </a:xfrm>
        </p:spPr>
        <p:txBody>
          <a:bodyPr>
            <a:normAutofit/>
          </a:bodyPr>
          <a:lstStyle/>
          <a:p>
            <a:r>
              <a:rPr lang="de-DE" sz="4000" dirty="0" err="1"/>
              <a:t>Grid</a:t>
            </a:r>
            <a:r>
              <a:rPr lang="de-DE" sz="4000" dirty="0"/>
              <a:t> Code </a:t>
            </a:r>
            <a:r>
              <a:rPr lang="de-DE" sz="4000" dirty="0" err="1"/>
              <a:t>requirements</a:t>
            </a:r>
            <a:r>
              <a:rPr lang="de-DE" sz="4000" dirty="0"/>
              <a:t> </a:t>
            </a:r>
            <a:r>
              <a:rPr lang="de-DE" sz="4000" dirty="0" err="1"/>
              <a:t>from</a:t>
            </a:r>
            <a:r>
              <a:rPr lang="de-DE" sz="4000" dirty="0"/>
              <a:t> </a:t>
            </a:r>
            <a:r>
              <a:rPr lang="de-DE" sz="4000" dirty="0" err="1"/>
              <a:t>the</a:t>
            </a:r>
            <a:r>
              <a:rPr lang="de-DE" sz="4000" dirty="0"/>
              <a:t> PETE</a:t>
            </a:r>
          </a:p>
        </p:txBody>
      </p:sp>
      <p:cxnSp>
        <p:nvCxnSpPr>
          <p:cNvPr id="6" name="Straight Connector 5">
            <a:extLst>
              <a:ext uri="{FF2B5EF4-FFF2-40B4-BE49-F238E27FC236}">
                <a16:creationId xmlns:a16="http://schemas.microsoft.com/office/drawing/2014/main" id="{2016E6F8-8E82-2C24-F729-5AC8182CA702}"/>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46A9041-4FA9-9A14-373A-E701DBA842AF}"/>
              </a:ext>
            </a:extLst>
          </p:cNvPr>
          <p:cNvSpPr txBox="1"/>
          <p:nvPr/>
        </p:nvSpPr>
        <p:spPr>
          <a:xfrm>
            <a:off x="342900" y="1465091"/>
            <a:ext cx="11218984" cy="6894195"/>
          </a:xfrm>
          <a:prstGeom prst="rect">
            <a:avLst/>
          </a:prstGeom>
          <a:noFill/>
        </p:spPr>
        <p:txBody>
          <a:bodyPr wrap="square" lIns="91440" tIns="45720" rIns="91440" bIns="45720" rtlCol="0" anchor="t">
            <a:spAutoFit/>
          </a:bodyPr>
          <a:lstStyle/>
          <a:p>
            <a:r>
              <a:rPr lang="it-IT" dirty="0"/>
              <a:t> </a:t>
            </a:r>
          </a:p>
          <a:p>
            <a:pPr marL="285750" indent="-285750">
              <a:buFont typeface="Arial" panose="020B0604020202020204" pitchFamily="34" charset="0"/>
              <a:buChar char="•"/>
            </a:pPr>
            <a:r>
              <a:rPr lang="en-US" dirty="0"/>
              <a:t>Voltage levels: 0.4-400 kV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Feed-in limit (20 kV grid): up to 5 MW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DC Injection: ≤ 0.25 % of rated current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Voltage Deviation:  </a:t>
            </a:r>
            <a:r>
              <a:rPr lang="de-DE" dirty="0"/>
              <a:t>+- 3% </a:t>
            </a:r>
            <a:r>
              <a:rPr lang="de-DE" dirty="0" err="1"/>
              <a:t>from</a:t>
            </a:r>
            <a:r>
              <a:rPr lang="de-DE" dirty="0"/>
              <a:t> nominal</a:t>
            </a:r>
          </a:p>
          <a:p>
            <a:pPr marL="285750" indent="-285750">
              <a:buFont typeface="Arial" panose="020B0604020202020204" pitchFamily="34" charset="0"/>
              <a:buChar char="•"/>
            </a:pPr>
            <a:endParaRPr lang="de-DE" sz="1000" dirty="0"/>
          </a:p>
          <a:p>
            <a:pPr marL="285750" indent="-285750">
              <a:buFont typeface="Arial" panose="020B0604020202020204" pitchFamily="34" charset="0"/>
              <a:buChar char="•"/>
            </a:pPr>
            <a:r>
              <a:rPr lang="de-DE" dirty="0"/>
              <a:t>Individual </a:t>
            </a:r>
            <a:r>
              <a:rPr lang="de-DE" dirty="0" err="1"/>
              <a:t>Harmonics</a:t>
            </a:r>
            <a:r>
              <a:rPr lang="de-DE" dirty="0"/>
              <a:t> (Point </a:t>
            </a:r>
            <a:r>
              <a:rPr lang="de-DE" dirty="0" err="1"/>
              <a:t>of</a:t>
            </a:r>
            <a:r>
              <a:rPr lang="de-DE" dirty="0"/>
              <a:t> Connection):</a:t>
            </a:r>
          </a:p>
          <a:p>
            <a:pPr marL="742950" lvl="1" indent="-285750">
              <a:buFont typeface="Symbol" panose="05050102010706020507" pitchFamily="18" charset="2"/>
              <a:buChar char="-"/>
            </a:pPr>
            <a:r>
              <a:rPr lang="de-DE" dirty="0"/>
              <a:t>MV (20 kV): 2.5 %</a:t>
            </a:r>
          </a:p>
          <a:p>
            <a:pPr marL="742950" lvl="1" indent="-285750">
              <a:buFont typeface="Symbol" panose="05050102010706020507" pitchFamily="18" charset="2"/>
              <a:buChar char="-"/>
            </a:pPr>
            <a:r>
              <a:rPr lang="de-DE" dirty="0"/>
              <a:t>HV (66 kV): 2.0 %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a:buChar char="•"/>
            </a:pPr>
            <a:endParaRPr lang="it-IT" dirty="0"/>
          </a:p>
          <a:p>
            <a:pPr marL="285750" indent="-285750">
              <a:buFont typeface="Arial,Sans-Serif"/>
              <a:buChar char="•"/>
            </a:pPr>
            <a:endParaRPr lang="it-IT" dirty="0"/>
          </a:p>
          <a:p>
            <a:pPr marL="285750" indent="-285750">
              <a:buFont typeface="Arial,Sans-Serif"/>
              <a:buChar char="•"/>
            </a:pPr>
            <a:endParaRPr lang="it-IT" dirty="0"/>
          </a:p>
          <a:p>
            <a:pPr marL="285750" indent="-285750">
              <a:buFont typeface="Arial"/>
              <a:buChar char="•"/>
            </a:pPr>
            <a:endParaRPr lang="it-IT" dirty="0"/>
          </a:p>
          <a:p>
            <a:endParaRPr lang="it-IT" dirty="0"/>
          </a:p>
          <a:p>
            <a:endParaRPr lang="it-IT" dirty="0"/>
          </a:p>
          <a:p>
            <a:endParaRPr lang="it-IT" dirty="0"/>
          </a:p>
          <a:p>
            <a:endParaRPr lang="it-IT" dirty="0"/>
          </a:p>
          <a:p>
            <a:endParaRPr lang="it-IT" dirty="0"/>
          </a:p>
          <a:p>
            <a:endParaRPr lang="it-IT" dirty="0"/>
          </a:p>
          <a:p>
            <a:endParaRPr lang="it-IT" dirty="0"/>
          </a:p>
        </p:txBody>
      </p:sp>
      <p:sp>
        <p:nvSpPr>
          <p:cNvPr id="3" name="Textfeld 2">
            <a:extLst>
              <a:ext uri="{FF2B5EF4-FFF2-40B4-BE49-F238E27FC236}">
                <a16:creationId xmlns:a16="http://schemas.microsoft.com/office/drawing/2014/main" id="{57F7EE3D-3F68-6087-D2E1-CED11E17983A}"/>
              </a:ext>
            </a:extLst>
          </p:cNvPr>
          <p:cNvSpPr txBox="1"/>
          <p:nvPr/>
        </p:nvSpPr>
        <p:spPr>
          <a:xfrm>
            <a:off x="10561320" y="6016752"/>
            <a:ext cx="758952" cy="530915"/>
          </a:xfrm>
          <a:prstGeom prst="rect">
            <a:avLst/>
          </a:prstGeom>
          <a:noFill/>
        </p:spPr>
        <p:txBody>
          <a:bodyPr wrap="square" rtlCol="0">
            <a:spAutoFit/>
          </a:bodyPr>
          <a:lstStyle/>
          <a:p>
            <a:r>
              <a:rPr lang="de-DE" sz="1000" dirty="0"/>
              <a:t>[3], [4]</a:t>
            </a:r>
          </a:p>
          <a:p>
            <a:endParaRPr lang="de-DE" dirty="0"/>
          </a:p>
        </p:txBody>
      </p:sp>
      <p:sp>
        <p:nvSpPr>
          <p:cNvPr id="5" name="Slide Number Placeholder 5">
            <a:extLst>
              <a:ext uri="{FF2B5EF4-FFF2-40B4-BE49-F238E27FC236}">
                <a16:creationId xmlns:a16="http://schemas.microsoft.com/office/drawing/2014/main" id="{B0280781-9327-43F0-7230-DCEC4282DA60}"/>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69</a:t>
            </a:fld>
            <a:endParaRPr lang="en-GB" sz="1400" dirty="0">
              <a:solidFill>
                <a:schemeClr val="bg1"/>
              </a:solidFill>
            </a:endParaRPr>
          </a:p>
        </p:txBody>
      </p:sp>
    </p:spTree>
    <p:extLst>
      <p:ext uri="{BB962C8B-B14F-4D97-AF65-F5344CB8AC3E}">
        <p14:creationId xmlns:p14="http://schemas.microsoft.com/office/powerpoint/2010/main" val="393357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BF36A-F2D6-9667-39A9-3A37F007747C}"/>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55869C88-336C-A779-AACF-935BFBBEB53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8A6637F3-D281-8A51-1D3E-FDB970FCBE46}"/>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8306972-46F5-29ED-43F6-646D74E8DB3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BB8D5570-95F0-9C8D-1FFB-EA2C2D1F4DC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8275102A-187E-99D1-FC1B-5C6C51AB4FD6}"/>
              </a:ext>
            </a:extLst>
          </p:cNvPr>
          <p:cNvSpPr>
            <a:spLocks noGrp="1"/>
          </p:cNvSpPr>
          <p:nvPr>
            <p:ph type="title"/>
          </p:nvPr>
        </p:nvSpPr>
        <p:spPr>
          <a:xfrm>
            <a:off x="484418" y="399001"/>
            <a:ext cx="9916884" cy="712728"/>
          </a:xfrm>
        </p:spPr>
        <p:txBody>
          <a:bodyPr>
            <a:normAutofit/>
          </a:bodyPr>
          <a:lstStyle/>
          <a:p>
            <a:r>
              <a:rPr lang="en-US" dirty="0">
                <a:latin typeface="Times New Roman" panose="02020603050405020304" pitchFamily="18" charset="0"/>
                <a:cs typeface="Times New Roman" panose="02020603050405020304" pitchFamily="18" charset="0"/>
              </a:rPr>
              <a:t>3-ii. Project Contract and Agreements</a:t>
            </a:r>
            <a:endParaRPr lang="de-DE" dirty="0">
              <a:latin typeface="Times New Roman" panose="02020603050405020304" pitchFamily="18" charset="0"/>
              <a:cs typeface="Times New Roman" panose="02020603050405020304" pitchFamily="18" charset="0"/>
            </a:endParaRPr>
          </a:p>
        </p:txBody>
      </p:sp>
      <p:sp>
        <p:nvSpPr>
          <p:cNvPr id="3" name="Slide Number Placeholder 5">
            <a:extLst>
              <a:ext uri="{FF2B5EF4-FFF2-40B4-BE49-F238E27FC236}">
                <a16:creationId xmlns:a16="http://schemas.microsoft.com/office/drawing/2014/main" id="{8904A429-B3DA-C455-A4D3-518D91A2E34B}"/>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64C0B00B-19D3-F81C-4B79-C069CA59E46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0A46C99-4146-85D9-BBF1-EADCBE62A576}"/>
              </a:ext>
            </a:extLst>
          </p:cNvPr>
          <p:cNvSpPr txBox="1"/>
          <p:nvPr/>
        </p:nvSpPr>
        <p:spPr>
          <a:xfrm>
            <a:off x="486825" y="1217212"/>
            <a:ext cx="11221252"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GB" dirty="0"/>
          </a:p>
        </p:txBody>
      </p:sp>
      <p:sp>
        <p:nvSpPr>
          <p:cNvPr id="4" name="TextBox 12">
            <a:extLst>
              <a:ext uri="{FF2B5EF4-FFF2-40B4-BE49-F238E27FC236}">
                <a16:creationId xmlns:a16="http://schemas.microsoft.com/office/drawing/2014/main" id="{F4A4B963-57A3-80D9-96E2-DB9DBFB77641}"/>
              </a:ext>
            </a:extLst>
          </p:cNvPr>
          <p:cNvSpPr txBox="1"/>
          <p:nvPr/>
        </p:nvSpPr>
        <p:spPr>
          <a:xfrm>
            <a:off x="543110" y="1440490"/>
            <a:ext cx="11221252" cy="2862322"/>
          </a:xfrm>
          <a:prstGeom prst="rect">
            <a:avLst/>
          </a:prstGeom>
          <a:noFill/>
        </p:spPr>
        <p:txBody>
          <a:bodyPr wrap="square" lIns="91440" tIns="45720" rIns="91440" bIns="45720" rtlCol="0" anchor="t">
            <a:spAutoFit/>
          </a:bodyPr>
          <a:lstStyle/>
          <a:p>
            <a:r>
              <a:rPr lang="en-US" sz="2000" dirty="0">
                <a:latin typeface="Times New Roman" panose="02020603050405020304" pitchFamily="18" charset="0"/>
                <a:cs typeface="Times New Roman" panose="02020603050405020304" pitchFamily="18" charset="0"/>
              </a:rPr>
              <a:t>To formalize the process, a project contract was prepared and signed with  </a:t>
            </a:r>
          </a:p>
          <a:p>
            <a:r>
              <a:rPr lang="en-US" sz="2000" dirty="0">
                <a:latin typeface="Times New Roman" panose="02020603050405020304" pitchFamily="18" charset="0"/>
                <a:cs typeface="Times New Roman" panose="02020603050405020304" pitchFamily="18" charset="0"/>
              </a:rPr>
              <a:t>Prof. Peter Quell and all team leaders.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contract defined:  </a:t>
            </a:r>
          </a:p>
          <a:p>
            <a:r>
              <a:rPr lang="en-US" sz="2000" dirty="0">
                <a:latin typeface="Times New Roman" panose="02020603050405020304" pitchFamily="18" charset="0"/>
                <a:cs typeface="Times New Roman" panose="02020603050405020304" pitchFamily="18" charset="0"/>
              </a:rPr>
              <a:t>• Roles and responsibilities  </a:t>
            </a:r>
          </a:p>
          <a:p>
            <a:r>
              <a:rPr lang="en-US" sz="2000" dirty="0">
                <a:latin typeface="Times New Roman" panose="02020603050405020304" pitchFamily="18" charset="0"/>
                <a:cs typeface="Times New Roman" panose="02020603050405020304" pitchFamily="18" charset="0"/>
              </a:rPr>
              <a:t>• Communication expectations  </a:t>
            </a:r>
          </a:p>
          <a:p>
            <a:r>
              <a:rPr lang="en-US" sz="2000" dirty="0">
                <a:latin typeface="Times New Roman" panose="02020603050405020304" pitchFamily="18" charset="0"/>
                <a:cs typeface="Times New Roman" panose="02020603050405020304" pitchFamily="18" charset="0"/>
              </a:rPr>
              <a:t>• Timeline milestones and reporting structure  </a:t>
            </a:r>
          </a:p>
          <a:p>
            <a:r>
              <a:rPr lang="en-US" sz="2000" dirty="0">
                <a:latin typeface="Times New Roman" panose="02020603050405020304" pitchFamily="18" charset="0"/>
                <a:cs typeface="Times New Roman" panose="02020603050405020304" pitchFamily="18" charset="0"/>
              </a:rPr>
              <a:t>• Risk management strategies  </a:t>
            </a:r>
          </a:p>
          <a:p>
            <a:r>
              <a:rPr lang="en-US" sz="2000" dirty="0">
                <a:latin typeface="Times New Roman" panose="02020603050405020304" pitchFamily="18" charset="0"/>
                <a:cs typeface="Times New Roman" panose="02020603050405020304" pitchFamily="18" charset="0"/>
              </a:rPr>
              <a:t>• Weekly general assembly rules </a:t>
            </a:r>
          </a:p>
        </p:txBody>
      </p:sp>
    </p:spTree>
    <p:extLst>
      <p:ext uri="{BB962C8B-B14F-4D97-AF65-F5344CB8AC3E}">
        <p14:creationId xmlns:p14="http://schemas.microsoft.com/office/powerpoint/2010/main" val="1723782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B395A-59B5-72F3-3801-FD7F854021D1}"/>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2A0525B-48D0-BCDC-1E06-D22F07CF30B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E827EACD-AB43-5812-4E1A-56D2C85829DC}"/>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DCB6006-FBB6-06D5-E15F-3A40B1AC38DA}"/>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F9C9244E-02A6-18A3-37A5-B078FCF8E9E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8AEBF7CB-E683-F436-A3AC-BDA16B0C82D1}"/>
              </a:ext>
            </a:extLst>
          </p:cNvPr>
          <p:cNvSpPr txBox="1"/>
          <p:nvPr/>
        </p:nvSpPr>
        <p:spPr>
          <a:xfrm>
            <a:off x="342900" y="1465091"/>
            <a:ext cx="11218984" cy="369332"/>
          </a:xfrm>
          <a:prstGeom prst="rect">
            <a:avLst/>
          </a:prstGeom>
          <a:noFill/>
        </p:spPr>
        <p:txBody>
          <a:bodyPr wrap="square" rtlCol="0">
            <a:spAutoFit/>
          </a:bodyPr>
          <a:lstStyle/>
          <a:p>
            <a:endParaRPr lang="it-IT"/>
          </a:p>
        </p:txBody>
      </p:sp>
      <p:sp>
        <p:nvSpPr>
          <p:cNvPr id="2" name="Titel 1">
            <a:extLst>
              <a:ext uri="{FF2B5EF4-FFF2-40B4-BE49-F238E27FC236}">
                <a16:creationId xmlns:a16="http://schemas.microsoft.com/office/drawing/2014/main" id="{DF830DDC-5CC6-FC0B-0F75-E45043EE14A1}"/>
              </a:ext>
            </a:extLst>
          </p:cNvPr>
          <p:cNvSpPr>
            <a:spLocks noGrp="1"/>
          </p:cNvSpPr>
          <p:nvPr>
            <p:ph type="title"/>
          </p:nvPr>
        </p:nvSpPr>
        <p:spPr>
          <a:xfrm>
            <a:off x="484417" y="502853"/>
            <a:ext cx="9554318" cy="712728"/>
          </a:xfrm>
        </p:spPr>
        <p:txBody>
          <a:bodyPr>
            <a:normAutofit/>
          </a:bodyPr>
          <a:lstStyle/>
          <a:p>
            <a:r>
              <a:rPr lang="de-DE" sz="4000" dirty="0" err="1"/>
              <a:t>Comparison</a:t>
            </a:r>
            <a:r>
              <a:rPr lang="de-DE" sz="4000" dirty="0"/>
              <a:t> </a:t>
            </a:r>
            <a:r>
              <a:rPr lang="de-DE" sz="4000" dirty="0" err="1"/>
              <a:t>german</a:t>
            </a:r>
            <a:r>
              <a:rPr lang="de-DE" sz="4000" dirty="0"/>
              <a:t> and </a:t>
            </a:r>
            <a:r>
              <a:rPr lang="de-DE" sz="4000" dirty="0" err="1"/>
              <a:t>syrian</a:t>
            </a:r>
            <a:r>
              <a:rPr lang="de-DE" sz="4000" dirty="0"/>
              <a:t> </a:t>
            </a:r>
            <a:r>
              <a:rPr lang="de-DE" sz="4000" dirty="0" err="1"/>
              <a:t>Grid</a:t>
            </a:r>
            <a:r>
              <a:rPr lang="de-DE" sz="4000" dirty="0"/>
              <a:t> Code</a:t>
            </a:r>
          </a:p>
        </p:txBody>
      </p:sp>
      <p:cxnSp>
        <p:nvCxnSpPr>
          <p:cNvPr id="6" name="Straight Connector 5">
            <a:extLst>
              <a:ext uri="{FF2B5EF4-FFF2-40B4-BE49-F238E27FC236}">
                <a16:creationId xmlns:a16="http://schemas.microsoft.com/office/drawing/2014/main" id="{5EB5CEA0-888F-AEFB-815C-E4B99074655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F0DA443-D72C-96B1-4EF5-BE109ADD9900}"/>
              </a:ext>
            </a:extLst>
          </p:cNvPr>
          <p:cNvSpPr txBox="1"/>
          <p:nvPr/>
        </p:nvSpPr>
        <p:spPr>
          <a:xfrm>
            <a:off x="342900" y="1465091"/>
            <a:ext cx="11218984" cy="1754326"/>
          </a:xfrm>
          <a:prstGeom prst="rect">
            <a:avLst/>
          </a:prstGeom>
          <a:noFill/>
        </p:spPr>
        <p:txBody>
          <a:bodyPr wrap="square" lIns="91440" tIns="45720" rIns="91440" bIns="45720" rtlCol="0" anchor="t">
            <a:spAutoFit/>
          </a:bodyPr>
          <a:lstStyle/>
          <a:p>
            <a:r>
              <a:rPr lang="it-IT" dirty="0"/>
              <a:t> </a:t>
            </a:r>
          </a:p>
          <a:p>
            <a:endParaRPr lang="it-IT" dirty="0"/>
          </a:p>
          <a:p>
            <a:endParaRPr lang="it-IT" dirty="0"/>
          </a:p>
          <a:p>
            <a:endParaRPr lang="it-IT" dirty="0"/>
          </a:p>
          <a:p>
            <a:endParaRPr lang="it-IT" dirty="0"/>
          </a:p>
          <a:p>
            <a:endParaRPr lang="it-IT" dirty="0"/>
          </a:p>
        </p:txBody>
      </p:sp>
      <p:graphicFrame>
        <p:nvGraphicFramePr>
          <p:cNvPr id="5" name="Tabelle 6">
            <a:extLst>
              <a:ext uri="{FF2B5EF4-FFF2-40B4-BE49-F238E27FC236}">
                <a16:creationId xmlns:a16="http://schemas.microsoft.com/office/drawing/2014/main" id="{FCB87EFC-05E4-F55D-04F7-64F0AE487663}"/>
              </a:ext>
            </a:extLst>
          </p:cNvPr>
          <p:cNvGraphicFramePr>
            <a:graphicFrameLocks noGrp="1"/>
          </p:cNvGraphicFramePr>
          <p:nvPr>
            <p:extLst>
              <p:ext uri="{D42A27DB-BD31-4B8C-83A1-F6EECF244321}">
                <p14:modId xmlns:p14="http://schemas.microsoft.com/office/powerpoint/2010/main" val="4195589259"/>
              </p:ext>
            </p:extLst>
          </p:nvPr>
        </p:nvGraphicFramePr>
        <p:xfrm>
          <a:off x="1399032" y="1649757"/>
          <a:ext cx="9102528" cy="3107325"/>
        </p:xfrm>
        <a:graphic>
          <a:graphicData uri="http://schemas.openxmlformats.org/drawingml/2006/table">
            <a:tbl>
              <a:tblPr firstRow="1" bandRow="1">
                <a:tableStyleId>{5C22544A-7EE6-4342-B048-85BDC9FD1C3A}</a:tableStyleId>
              </a:tblPr>
              <a:tblGrid>
                <a:gridCol w="3036970">
                  <a:extLst>
                    <a:ext uri="{9D8B030D-6E8A-4147-A177-3AD203B41FA5}">
                      <a16:colId xmlns:a16="http://schemas.microsoft.com/office/drawing/2014/main" val="5227297"/>
                    </a:ext>
                  </a:extLst>
                </a:gridCol>
                <a:gridCol w="3032779">
                  <a:extLst>
                    <a:ext uri="{9D8B030D-6E8A-4147-A177-3AD203B41FA5}">
                      <a16:colId xmlns:a16="http://schemas.microsoft.com/office/drawing/2014/main" val="46156239"/>
                    </a:ext>
                  </a:extLst>
                </a:gridCol>
                <a:gridCol w="3032779">
                  <a:extLst>
                    <a:ext uri="{9D8B030D-6E8A-4147-A177-3AD203B41FA5}">
                      <a16:colId xmlns:a16="http://schemas.microsoft.com/office/drawing/2014/main" val="2885241219"/>
                    </a:ext>
                  </a:extLst>
                </a:gridCol>
              </a:tblGrid>
              <a:tr h="517615">
                <a:tc>
                  <a:txBody>
                    <a:bodyPr/>
                    <a:lstStyle/>
                    <a:p>
                      <a:endParaRPr lang="de-DE"/>
                    </a:p>
                  </a:txBody>
                  <a:tcPr/>
                </a:tc>
                <a:tc>
                  <a:txBody>
                    <a:bodyPr/>
                    <a:lstStyle/>
                    <a:p>
                      <a:r>
                        <a:rPr lang="de-DE" dirty="0" err="1"/>
                        <a:t>Syria</a:t>
                      </a:r>
                      <a:endParaRPr lang="de-DE" dirty="0"/>
                    </a:p>
                  </a:txBody>
                  <a:tcPr/>
                </a:tc>
                <a:tc>
                  <a:txBody>
                    <a:bodyPr/>
                    <a:lstStyle/>
                    <a:p>
                      <a:r>
                        <a:rPr lang="de-DE" dirty="0"/>
                        <a:t>Germany</a:t>
                      </a:r>
                    </a:p>
                  </a:txBody>
                  <a:tcPr/>
                </a:tc>
                <a:extLst>
                  <a:ext uri="{0D108BD9-81ED-4DB2-BD59-A6C34878D82A}">
                    <a16:rowId xmlns:a16="http://schemas.microsoft.com/office/drawing/2014/main" val="3491827070"/>
                  </a:ext>
                </a:extLst>
              </a:tr>
              <a:tr h="517615">
                <a:tc>
                  <a:txBody>
                    <a:bodyPr/>
                    <a:lstStyle/>
                    <a:p>
                      <a:r>
                        <a:rPr lang="de-DE" dirty="0" err="1"/>
                        <a:t>Grid</a:t>
                      </a:r>
                      <a:r>
                        <a:rPr lang="de-DE" dirty="0"/>
                        <a:t> </a:t>
                      </a:r>
                      <a:r>
                        <a:rPr lang="de-DE" dirty="0" err="1"/>
                        <a:t>frequency</a:t>
                      </a:r>
                      <a:endParaRPr lang="de-DE" dirty="0"/>
                    </a:p>
                  </a:txBody>
                  <a:tcPr/>
                </a:tc>
                <a:tc>
                  <a:txBody>
                    <a:bodyPr/>
                    <a:lstStyle/>
                    <a:p>
                      <a:r>
                        <a:rPr lang="de-DE" dirty="0"/>
                        <a:t>50 Hz</a:t>
                      </a:r>
                    </a:p>
                  </a:txBody>
                  <a:tcPr/>
                </a:tc>
                <a:tc>
                  <a:txBody>
                    <a:bodyPr/>
                    <a:lstStyle/>
                    <a:p>
                      <a:r>
                        <a:rPr lang="de-DE" dirty="0"/>
                        <a:t>50 Hz</a:t>
                      </a:r>
                    </a:p>
                  </a:txBody>
                  <a:tcPr/>
                </a:tc>
                <a:extLst>
                  <a:ext uri="{0D108BD9-81ED-4DB2-BD59-A6C34878D82A}">
                    <a16:rowId xmlns:a16="http://schemas.microsoft.com/office/drawing/2014/main" val="1965423078"/>
                  </a:ext>
                </a:extLst>
              </a:tr>
              <a:tr h="517615">
                <a:tc>
                  <a:txBody>
                    <a:bodyPr/>
                    <a:lstStyle/>
                    <a:p>
                      <a:r>
                        <a:rPr lang="de-DE" dirty="0" err="1"/>
                        <a:t>frequency</a:t>
                      </a:r>
                      <a:r>
                        <a:rPr lang="de-DE" dirty="0"/>
                        <a:t> </a:t>
                      </a:r>
                      <a:r>
                        <a:rPr lang="de-DE" dirty="0" err="1"/>
                        <a:t>working</a:t>
                      </a:r>
                      <a:r>
                        <a:rPr lang="de-DE" dirty="0"/>
                        <a:t> </a:t>
                      </a:r>
                      <a:r>
                        <a:rPr lang="de-DE" dirty="0" err="1"/>
                        <a:t>range</a:t>
                      </a:r>
                      <a:endParaRPr lang="de-DE" dirty="0"/>
                    </a:p>
                  </a:txBody>
                  <a:tcPr/>
                </a:tc>
                <a:tc>
                  <a:txBody>
                    <a:bodyPr/>
                    <a:lstStyle/>
                    <a:p>
                      <a:r>
                        <a:rPr lang="de-DE" dirty="0"/>
                        <a:t>47.5 &lt; X &lt; 51.5 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47.5 &lt; X &lt; 51.5 Hz</a:t>
                      </a:r>
                    </a:p>
                  </a:txBody>
                  <a:tcPr/>
                </a:tc>
                <a:extLst>
                  <a:ext uri="{0D108BD9-81ED-4DB2-BD59-A6C34878D82A}">
                    <a16:rowId xmlns:a16="http://schemas.microsoft.com/office/drawing/2014/main" val="87944576"/>
                  </a:ext>
                </a:extLst>
              </a:tr>
              <a:tr h="517615">
                <a:tc>
                  <a:txBody>
                    <a:bodyPr/>
                    <a:lstStyle/>
                    <a:p>
                      <a:r>
                        <a:rPr lang="de-DE" dirty="0"/>
                        <a:t>Minimum power </a:t>
                      </a:r>
                      <a:r>
                        <a:rPr lang="de-DE" dirty="0" err="1"/>
                        <a:t>factor</a:t>
                      </a:r>
                      <a:r>
                        <a:rPr lang="de-DE" dirty="0"/>
                        <a:t> </a:t>
                      </a:r>
                      <a:r>
                        <a:rPr lang="de-DE" dirty="0" err="1"/>
                        <a:t>for</a:t>
                      </a:r>
                      <a:r>
                        <a:rPr lang="de-DE" dirty="0"/>
                        <a:t> WT</a:t>
                      </a:r>
                    </a:p>
                  </a:txBody>
                  <a:tcPr/>
                </a:tc>
                <a:tc>
                  <a:txBody>
                    <a:bodyPr/>
                    <a:lstStyle/>
                    <a:p>
                      <a:r>
                        <a:rPr lang="de-DE" dirty="0"/>
                        <a:t>0,98</a:t>
                      </a:r>
                    </a:p>
                  </a:txBody>
                  <a:tcPr/>
                </a:tc>
                <a:tc>
                  <a:txBody>
                    <a:bodyPr/>
                    <a:lstStyle/>
                    <a:p>
                      <a:r>
                        <a:rPr lang="de-DE" dirty="0"/>
                        <a:t>0,95</a:t>
                      </a:r>
                    </a:p>
                  </a:txBody>
                  <a:tcPr/>
                </a:tc>
                <a:extLst>
                  <a:ext uri="{0D108BD9-81ED-4DB2-BD59-A6C34878D82A}">
                    <a16:rowId xmlns:a16="http://schemas.microsoft.com/office/drawing/2014/main" val="1915252716"/>
                  </a:ext>
                </a:extLst>
              </a:tr>
              <a:tr h="517615">
                <a:tc>
                  <a:txBody>
                    <a:bodyPr/>
                    <a:lstStyle/>
                    <a:p>
                      <a:r>
                        <a:rPr lang="de-DE" dirty="0"/>
                        <a:t>Maximum </a:t>
                      </a:r>
                      <a:r>
                        <a:rPr lang="de-DE" dirty="0" err="1"/>
                        <a:t>amount</a:t>
                      </a:r>
                      <a:r>
                        <a:rPr lang="de-DE" dirty="0"/>
                        <a:t> </a:t>
                      </a:r>
                      <a:r>
                        <a:rPr lang="de-DE" dirty="0" err="1"/>
                        <a:t>of</a:t>
                      </a:r>
                      <a:r>
                        <a:rPr lang="de-DE" dirty="0"/>
                        <a:t> </a:t>
                      </a:r>
                      <a:r>
                        <a:rPr lang="de-DE" dirty="0" err="1"/>
                        <a:t>renewable</a:t>
                      </a:r>
                      <a:r>
                        <a:rPr lang="de-DE" dirty="0"/>
                        <a:t> </a:t>
                      </a:r>
                      <a:r>
                        <a:rPr lang="de-DE" dirty="0" err="1"/>
                        <a:t>energy</a:t>
                      </a:r>
                      <a:r>
                        <a:rPr lang="de-DE" dirty="0"/>
                        <a:t> </a:t>
                      </a:r>
                      <a:r>
                        <a:rPr lang="de-DE" dirty="0" err="1"/>
                        <a:t>systems</a:t>
                      </a:r>
                      <a:r>
                        <a:rPr lang="de-DE" dirty="0"/>
                        <a:t> in a </a:t>
                      </a:r>
                      <a:r>
                        <a:rPr lang="de-DE" dirty="0" err="1"/>
                        <a:t>certain</a:t>
                      </a:r>
                      <a:r>
                        <a:rPr lang="de-DE" dirty="0"/>
                        <a:t> </a:t>
                      </a:r>
                      <a:r>
                        <a:rPr lang="de-DE" dirty="0" err="1"/>
                        <a:t>area</a:t>
                      </a:r>
                      <a:endParaRPr lang="de-DE" dirty="0"/>
                    </a:p>
                  </a:txBody>
                  <a:tcPr/>
                </a:tc>
                <a:tc>
                  <a:txBody>
                    <a:bodyPr/>
                    <a:lstStyle/>
                    <a:p>
                      <a:r>
                        <a:rPr lang="de-DE" dirty="0"/>
                        <a:t>30 % </a:t>
                      </a:r>
                    </a:p>
                  </a:txBody>
                  <a:tcPr/>
                </a:tc>
                <a:tc>
                  <a:txBody>
                    <a:bodyPr/>
                    <a:lstStyle/>
                    <a:p>
                      <a:r>
                        <a:rPr lang="de-DE" dirty="0"/>
                        <a:t>-</a:t>
                      </a:r>
                    </a:p>
                  </a:txBody>
                  <a:tcPr/>
                </a:tc>
                <a:extLst>
                  <a:ext uri="{0D108BD9-81ED-4DB2-BD59-A6C34878D82A}">
                    <a16:rowId xmlns:a16="http://schemas.microsoft.com/office/drawing/2014/main" val="3438487771"/>
                  </a:ext>
                </a:extLst>
              </a:tr>
            </a:tbl>
          </a:graphicData>
        </a:graphic>
      </p:graphicFrame>
      <p:sp>
        <p:nvSpPr>
          <p:cNvPr id="7" name="Textfeld 6">
            <a:extLst>
              <a:ext uri="{FF2B5EF4-FFF2-40B4-BE49-F238E27FC236}">
                <a16:creationId xmlns:a16="http://schemas.microsoft.com/office/drawing/2014/main" id="{2ED87C2C-3481-75A0-A596-755AA55CBE52}"/>
              </a:ext>
            </a:extLst>
          </p:cNvPr>
          <p:cNvSpPr txBox="1"/>
          <p:nvPr/>
        </p:nvSpPr>
        <p:spPr>
          <a:xfrm>
            <a:off x="10561320" y="6016752"/>
            <a:ext cx="758952" cy="530915"/>
          </a:xfrm>
          <a:prstGeom prst="rect">
            <a:avLst/>
          </a:prstGeom>
          <a:noFill/>
        </p:spPr>
        <p:txBody>
          <a:bodyPr wrap="square" rtlCol="0">
            <a:spAutoFit/>
          </a:bodyPr>
          <a:lstStyle/>
          <a:p>
            <a:r>
              <a:rPr lang="de-DE" sz="1000" dirty="0"/>
              <a:t>[4]</a:t>
            </a:r>
          </a:p>
          <a:p>
            <a:endParaRPr lang="de-DE" dirty="0"/>
          </a:p>
        </p:txBody>
      </p:sp>
      <p:sp>
        <p:nvSpPr>
          <p:cNvPr id="3" name="Slide Number Placeholder 5">
            <a:extLst>
              <a:ext uri="{FF2B5EF4-FFF2-40B4-BE49-F238E27FC236}">
                <a16:creationId xmlns:a16="http://schemas.microsoft.com/office/drawing/2014/main" id="{5142C6ED-BE8F-1114-7B60-3DA08C399FA5}"/>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70</a:t>
            </a:fld>
            <a:endParaRPr lang="en-GB" sz="1400" dirty="0">
              <a:solidFill>
                <a:schemeClr val="bg1"/>
              </a:solidFill>
            </a:endParaRPr>
          </a:p>
        </p:txBody>
      </p:sp>
    </p:spTree>
    <p:extLst>
      <p:ext uri="{BB962C8B-B14F-4D97-AF65-F5344CB8AC3E}">
        <p14:creationId xmlns:p14="http://schemas.microsoft.com/office/powerpoint/2010/main" val="3920893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0F764-D134-D2F5-DCB3-2AE8F3EDD19E}"/>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A25BDF52-3E29-84E1-09D0-84A0942B2E4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7E75CA54-79C0-BCD3-4423-BAC5B3F0B8D6}"/>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8AA23A9-C62D-7998-1E9B-9EFEA31EDADD}"/>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99F0CBB-A5A4-6B2C-084D-5EA43B3B32F7}"/>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219CCE1E-A270-68CC-CD3F-25F43BB6C44D}"/>
              </a:ext>
            </a:extLst>
          </p:cNvPr>
          <p:cNvSpPr txBox="1"/>
          <p:nvPr/>
        </p:nvSpPr>
        <p:spPr>
          <a:xfrm>
            <a:off x="342900" y="1465091"/>
            <a:ext cx="11218984" cy="369332"/>
          </a:xfrm>
          <a:prstGeom prst="rect">
            <a:avLst/>
          </a:prstGeom>
          <a:noFill/>
        </p:spPr>
        <p:txBody>
          <a:bodyPr wrap="square" rtlCol="0">
            <a:spAutoFit/>
          </a:bodyPr>
          <a:lstStyle/>
          <a:p>
            <a:endParaRPr lang="it-IT"/>
          </a:p>
        </p:txBody>
      </p:sp>
      <p:sp>
        <p:nvSpPr>
          <p:cNvPr id="2" name="Titel 1">
            <a:extLst>
              <a:ext uri="{FF2B5EF4-FFF2-40B4-BE49-F238E27FC236}">
                <a16:creationId xmlns:a16="http://schemas.microsoft.com/office/drawing/2014/main" id="{7B0CE7EF-0CAC-62FD-2F60-C26737CEAEA2}"/>
              </a:ext>
            </a:extLst>
          </p:cNvPr>
          <p:cNvSpPr>
            <a:spLocks noGrp="1"/>
          </p:cNvSpPr>
          <p:nvPr>
            <p:ph type="title"/>
          </p:nvPr>
        </p:nvSpPr>
        <p:spPr>
          <a:xfrm>
            <a:off x="484417" y="502853"/>
            <a:ext cx="9554318" cy="712728"/>
          </a:xfrm>
        </p:spPr>
        <p:txBody>
          <a:bodyPr>
            <a:normAutofit/>
          </a:bodyPr>
          <a:lstStyle/>
          <a:p>
            <a:r>
              <a:rPr lang="de-DE" sz="4000" dirty="0"/>
              <a:t>Syrian </a:t>
            </a:r>
            <a:r>
              <a:rPr lang="de-DE" sz="4000" dirty="0" err="1"/>
              <a:t>grid</a:t>
            </a:r>
            <a:r>
              <a:rPr lang="de-DE" sz="4000" dirty="0"/>
              <a:t> </a:t>
            </a:r>
            <a:r>
              <a:rPr lang="de-DE" sz="4000" dirty="0" err="1"/>
              <a:t>problems</a:t>
            </a:r>
            <a:r>
              <a:rPr lang="de-DE" sz="4000" dirty="0"/>
              <a:t> </a:t>
            </a:r>
            <a:endParaRPr lang="en-US" dirty="0"/>
          </a:p>
        </p:txBody>
      </p:sp>
      <p:cxnSp>
        <p:nvCxnSpPr>
          <p:cNvPr id="6" name="Straight Connector 5">
            <a:extLst>
              <a:ext uri="{FF2B5EF4-FFF2-40B4-BE49-F238E27FC236}">
                <a16:creationId xmlns:a16="http://schemas.microsoft.com/office/drawing/2014/main" id="{846AE511-B3B3-76B9-D766-F64FEC7FE7DB}"/>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71AC334-270C-6E25-C5F6-4ADB6BB38ACF}"/>
              </a:ext>
            </a:extLst>
          </p:cNvPr>
          <p:cNvSpPr txBox="1"/>
          <p:nvPr/>
        </p:nvSpPr>
        <p:spPr>
          <a:xfrm>
            <a:off x="342900" y="1465091"/>
            <a:ext cx="11218984" cy="3888244"/>
          </a:xfrm>
          <a:prstGeom prst="rect">
            <a:avLst/>
          </a:prstGeom>
          <a:noFill/>
        </p:spPr>
        <p:txBody>
          <a:bodyPr wrap="square" lIns="91440" tIns="45720" rIns="91440" bIns="45720" rtlCol="0" anchor="t">
            <a:spAutoFit/>
          </a:bodyPr>
          <a:lstStyle/>
          <a:p>
            <a:r>
              <a:rPr lang="it-IT" dirty="0"/>
              <a:t> </a:t>
            </a:r>
          </a:p>
          <a:p>
            <a:pPr marL="285750" indent="-285750">
              <a:lnSpc>
                <a:spcPts val="2025"/>
              </a:lnSpc>
              <a:buFont typeface="Arial,Sans-Serif"/>
              <a:buChar char="•"/>
            </a:pPr>
            <a:r>
              <a:rPr lang="it-IT" dirty="0"/>
              <a:t>War </a:t>
            </a:r>
            <a:r>
              <a:rPr lang="it-IT" dirty="0" err="1"/>
              <a:t>damage</a:t>
            </a:r>
            <a:r>
              <a:rPr lang="it-IT" dirty="0"/>
              <a:t> </a:t>
            </a:r>
            <a:r>
              <a:rPr lang="en-US" dirty="0"/>
              <a:t> </a:t>
            </a:r>
          </a:p>
          <a:p>
            <a:pPr marL="285750" indent="-285750">
              <a:buFont typeface="Arial,Sans-Serif"/>
              <a:buChar char="•"/>
            </a:pPr>
            <a:endParaRPr lang="it-IT" dirty="0">
              <a:latin typeface="Arial"/>
              <a:cs typeface="Arial"/>
            </a:endParaRPr>
          </a:p>
          <a:p>
            <a:pPr marL="285750" indent="-285750">
              <a:lnSpc>
                <a:spcPts val="2025"/>
              </a:lnSpc>
              <a:buFont typeface="Arial,Sans-Serif"/>
              <a:buChar char="•"/>
            </a:pPr>
            <a:r>
              <a:rPr lang="it-IT" dirty="0" err="1"/>
              <a:t>Often</a:t>
            </a:r>
            <a:r>
              <a:rPr lang="it-IT" dirty="0"/>
              <a:t> power </a:t>
            </a:r>
            <a:r>
              <a:rPr lang="it-IT" dirty="0" err="1"/>
              <a:t>outages</a:t>
            </a:r>
            <a:r>
              <a:rPr lang="en-US" dirty="0"/>
              <a:t> </a:t>
            </a:r>
          </a:p>
          <a:p>
            <a:pPr marL="285750" indent="-285750">
              <a:buFont typeface="Arial,Sans-Serif"/>
              <a:buChar char="•"/>
            </a:pPr>
            <a:endParaRPr lang="it-IT" dirty="0">
              <a:latin typeface="Arial"/>
              <a:cs typeface="Arial"/>
            </a:endParaRPr>
          </a:p>
          <a:p>
            <a:pPr marL="285750" indent="-285750">
              <a:lnSpc>
                <a:spcPts val="2025"/>
              </a:lnSpc>
              <a:buFont typeface="Arial,Sans-Serif"/>
              <a:buChar char="•"/>
            </a:pPr>
            <a:r>
              <a:rPr lang="it-IT" dirty="0" err="1"/>
              <a:t>Inefficient</a:t>
            </a:r>
            <a:r>
              <a:rPr lang="en-US" dirty="0"/>
              <a:t> </a:t>
            </a:r>
          </a:p>
          <a:p>
            <a:pPr marL="285750" indent="-285750">
              <a:buFont typeface="Arial,Sans-Serif"/>
              <a:buChar char="•"/>
            </a:pPr>
            <a:endParaRPr lang="it-IT" dirty="0">
              <a:latin typeface="Arial"/>
              <a:cs typeface="Arial"/>
            </a:endParaRPr>
          </a:p>
          <a:p>
            <a:pPr marL="285750" indent="-285750">
              <a:lnSpc>
                <a:spcPts val="2025"/>
              </a:lnSpc>
              <a:buFont typeface="Arial,Sans-Serif"/>
              <a:buChar char="•"/>
            </a:pPr>
            <a:r>
              <a:rPr lang="it-IT" dirty="0"/>
              <a:t>Still </a:t>
            </a:r>
            <a:r>
              <a:rPr lang="it-IT" dirty="0" err="1"/>
              <a:t>heavily</a:t>
            </a:r>
            <a:r>
              <a:rPr lang="it-IT" dirty="0"/>
              <a:t> </a:t>
            </a:r>
            <a:r>
              <a:rPr lang="it-IT" dirty="0" err="1"/>
              <a:t>reliant</a:t>
            </a:r>
            <a:r>
              <a:rPr lang="it-IT" dirty="0"/>
              <a:t> on </a:t>
            </a:r>
            <a:r>
              <a:rPr lang="it-IT" dirty="0" err="1"/>
              <a:t>fossil</a:t>
            </a:r>
            <a:r>
              <a:rPr lang="it-IT" dirty="0"/>
              <a:t> </a:t>
            </a:r>
            <a:r>
              <a:rPr lang="it-IT" dirty="0" err="1"/>
              <a:t>fuels</a:t>
            </a:r>
            <a:r>
              <a:rPr lang="it-IT" dirty="0"/>
              <a:t> for energy production</a:t>
            </a:r>
          </a:p>
          <a:p>
            <a:endParaRPr lang="it-IT" dirty="0"/>
          </a:p>
          <a:p>
            <a:endParaRPr lang="it-IT" dirty="0"/>
          </a:p>
          <a:p>
            <a:endParaRPr lang="it-IT" dirty="0"/>
          </a:p>
          <a:p>
            <a:endParaRPr lang="it-IT" dirty="0"/>
          </a:p>
          <a:p>
            <a:endParaRPr lang="it-IT" dirty="0"/>
          </a:p>
          <a:p>
            <a:endParaRPr lang="it-IT" dirty="0"/>
          </a:p>
        </p:txBody>
      </p:sp>
      <p:sp>
        <p:nvSpPr>
          <p:cNvPr id="3" name="Textfeld 2">
            <a:extLst>
              <a:ext uri="{FF2B5EF4-FFF2-40B4-BE49-F238E27FC236}">
                <a16:creationId xmlns:a16="http://schemas.microsoft.com/office/drawing/2014/main" id="{9295590C-F7B3-4A91-E181-C5DACCED20CA}"/>
              </a:ext>
            </a:extLst>
          </p:cNvPr>
          <p:cNvSpPr txBox="1"/>
          <p:nvPr/>
        </p:nvSpPr>
        <p:spPr>
          <a:xfrm>
            <a:off x="10561320" y="6016752"/>
            <a:ext cx="758952" cy="530915"/>
          </a:xfrm>
          <a:prstGeom prst="rect">
            <a:avLst/>
          </a:prstGeom>
          <a:noFill/>
        </p:spPr>
        <p:txBody>
          <a:bodyPr wrap="square" rtlCol="0">
            <a:spAutoFit/>
          </a:bodyPr>
          <a:lstStyle/>
          <a:p>
            <a:r>
              <a:rPr lang="de-DE" sz="1000" dirty="0"/>
              <a:t>[6]</a:t>
            </a:r>
          </a:p>
          <a:p>
            <a:endParaRPr lang="de-DE" dirty="0"/>
          </a:p>
        </p:txBody>
      </p:sp>
      <p:sp>
        <p:nvSpPr>
          <p:cNvPr id="7" name="Slide Number Placeholder 5">
            <a:extLst>
              <a:ext uri="{FF2B5EF4-FFF2-40B4-BE49-F238E27FC236}">
                <a16:creationId xmlns:a16="http://schemas.microsoft.com/office/drawing/2014/main" id="{2F72EACC-8BB1-DAE3-6CA0-35CF6841E4D0}"/>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71</a:t>
            </a:fld>
            <a:endParaRPr lang="en-GB" sz="1400" dirty="0">
              <a:solidFill>
                <a:schemeClr val="bg1"/>
              </a:solidFill>
            </a:endParaRPr>
          </a:p>
        </p:txBody>
      </p:sp>
    </p:spTree>
    <p:extLst>
      <p:ext uri="{BB962C8B-B14F-4D97-AF65-F5344CB8AC3E}">
        <p14:creationId xmlns:p14="http://schemas.microsoft.com/office/powerpoint/2010/main" val="985860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DF624-E9DF-BA7D-4C03-3B4C176E627C}"/>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9F51171-5B63-2D54-DF4C-149DAE7C89E5}"/>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E9F9DB17-A52D-B902-3BFB-78A7C85BA057}"/>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653D4FC3-5071-0596-BEA9-40CF33E8912A}"/>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633C508-8BB5-809A-34CF-9D4700BD1D0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593E5FEA-BB9F-8369-06FB-1F90124E2D0B}"/>
              </a:ext>
            </a:extLst>
          </p:cNvPr>
          <p:cNvSpPr txBox="1"/>
          <p:nvPr/>
        </p:nvSpPr>
        <p:spPr>
          <a:xfrm>
            <a:off x="342900" y="1465091"/>
            <a:ext cx="11218984" cy="369332"/>
          </a:xfrm>
          <a:prstGeom prst="rect">
            <a:avLst/>
          </a:prstGeom>
          <a:noFill/>
        </p:spPr>
        <p:txBody>
          <a:bodyPr wrap="square" rtlCol="0">
            <a:spAutoFit/>
          </a:bodyPr>
          <a:lstStyle/>
          <a:p>
            <a:endParaRPr lang="it-IT"/>
          </a:p>
        </p:txBody>
      </p:sp>
      <p:sp>
        <p:nvSpPr>
          <p:cNvPr id="2" name="Titel 1">
            <a:extLst>
              <a:ext uri="{FF2B5EF4-FFF2-40B4-BE49-F238E27FC236}">
                <a16:creationId xmlns:a16="http://schemas.microsoft.com/office/drawing/2014/main" id="{9AE23F2F-C814-A71A-E15F-55F8CF5E78E6}"/>
              </a:ext>
            </a:extLst>
          </p:cNvPr>
          <p:cNvSpPr>
            <a:spLocks noGrp="1"/>
          </p:cNvSpPr>
          <p:nvPr>
            <p:ph type="title"/>
          </p:nvPr>
        </p:nvSpPr>
        <p:spPr>
          <a:xfrm>
            <a:off x="484417" y="502853"/>
            <a:ext cx="9554318" cy="712728"/>
          </a:xfrm>
        </p:spPr>
        <p:txBody>
          <a:bodyPr>
            <a:normAutofit/>
          </a:bodyPr>
          <a:lstStyle/>
          <a:p>
            <a:r>
              <a:rPr lang="de-DE" sz="4000" dirty="0"/>
              <a:t>Outlook</a:t>
            </a:r>
          </a:p>
        </p:txBody>
      </p:sp>
      <p:cxnSp>
        <p:nvCxnSpPr>
          <p:cNvPr id="6" name="Straight Connector 5">
            <a:extLst>
              <a:ext uri="{FF2B5EF4-FFF2-40B4-BE49-F238E27FC236}">
                <a16:creationId xmlns:a16="http://schemas.microsoft.com/office/drawing/2014/main" id="{04AD88E9-A662-28EB-5987-FE294FAEA0C1}"/>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63DD3669-0436-2D69-7473-743B9535384E}"/>
              </a:ext>
            </a:extLst>
          </p:cNvPr>
          <p:cNvSpPr txBox="1"/>
          <p:nvPr/>
        </p:nvSpPr>
        <p:spPr>
          <a:xfrm>
            <a:off x="342900" y="1712970"/>
            <a:ext cx="11218984"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it-IT" dirty="0"/>
              <a:t>Compare the </a:t>
            </a:r>
            <a:r>
              <a:rPr lang="it-IT" dirty="0" err="1"/>
              <a:t>older</a:t>
            </a:r>
            <a:r>
              <a:rPr lang="it-IT" dirty="0"/>
              <a:t> designs of </a:t>
            </a:r>
            <a:r>
              <a:rPr lang="it-IT" dirty="0" err="1"/>
              <a:t>circuits</a:t>
            </a:r>
            <a:r>
              <a:rPr lang="it-IT" dirty="0"/>
              <a:t> and control systems of </a:t>
            </a:r>
            <a:r>
              <a:rPr lang="it-IT" dirty="0" err="1"/>
              <a:t>asynchronous</a:t>
            </a:r>
            <a:r>
              <a:rPr lang="it-IT" dirty="0"/>
              <a:t> to the </a:t>
            </a:r>
            <a:r>
              <a:rPr lang="it-IT" dirty="0" err="1"/>
              <a:t>latest</a:t>
            </a:r>
            <a:r>
              <a:rPr lang="it-IT" dirty="0"/>
              <a:t> </a:t>
            </a:r>
            <a:r>
              <a:rPr lang="it-IT" dirty="0" err="1"/>
              <a:t>synchronous</a:t>
            </a:r>
            <a:r>
              <a:rPr lang="it-IT" dirty="0"/>
              <a:t> generator control systems </a:t>
            </a:r>
            <a:r>
              <a:rPr lang="it-IT" dirty="0" err="1"/>
              <a:t>as</a:t>
            </a:r>
            <a:r>
              <a:rPr lang="it-IT" dirty="0"/>
              <a:t> </a:t>
            </a:r>
            <a:r>
              <a:rPr lang="it-IT" dirty="0" err="1"/>
              <a:t>provided</a:t>
            </a:r>
            <a:r>
              <a:rPr lang="it-IT" dirty="0"/>
              <a:t> from S. </a:t>
            </a:r>
            <a:r>
              <a:rPr lang="it-IT" dirty="0" err="1"/>
              <a:t>Heier’s</a:t>
            </a:r>
            <a:r>
              <a:rPr lang="it-IT" dirty="0"/>
              <a:t> </a:t>
            </a:r>
            <a:r>
              <a:rPr lang="it-IT" dirty="0" err="1"/>
              <a:t>textbook</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Prepare</a:t>
            </a:r>
            <a:r>
              <a:rPr lang="it-IT" dirty="0"/>
              <a:t> a checklist of data </a:t>
            </a:r>
            <a:r>
              <a:rPr lang="it-IT" dirty="0" err="1"/>
              <a:t>required</a:t>
            </a:r>
            <a:r>
              <a:rPr lang="it-IT" dirty="0"/>
              <a:t> from </a:t>
            </a:r>
            <a:r>
              <a:rPr lang="it-IT" dirty="0" err="1"/>
              <a:t>other</a:t>
            </a:r>
            <a:r>
              <a:rPr lang="it-IT" dirty="0"/>
              <a:t> teams</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Design the </a:t>
            </a:r>
            <a:r>
              <a:rPr lang="it-IT" dirty="0" err="1"/>
              <a:t>circuits</a:t>
            </a:r>
            <a:r>
              <a:rPr lang="it-IT" dirty="0"/>
              <a:t> and control systems and simulate </a:t>
            </a:r>
            <a:r>
              <a:rPr lang="it-IT" dirty="0" err="1"/>
              <a:t>based</a:t>
            </a:r>
            <a:r>
              <a:rPr lang="it-IT" dirty="0"/>
              <a:t> on the </a:t>
            </a:r>
            <a:r>
              <a:rPr lang="it-IT" dirty="0" err="1"/>
              <a:t>exact</a:t>
            </a:r>
            <a:r>
              <a:rPr lang="it-IT" dirty="0"/>
              <a:t> </a:t>
            </a:r>
            <a:r>
              <a:rPr lang="it-IT" dirty="0" err="1"/>
              <a:t>details</a:t>
            </a:r>
            <a:r>
              <a:rPr lang="it-IT" dirty="0"/>
              <a:t> from </a:t>
            </a:r>
            <a:r>
              <a:rPr lang="it-IT" dirty="0" err="1"/>
              <a:t>other</a:t>
            </a:r>
            <a:r>
              <a:rPr lang="it-IT" dirty="0"/>
              <a:t> teams</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ea typeface="+mn-lt"/>
                <a:cs typeface="+mn-lt"/>
              </a:rPr>
              <a:t>Browse</a:t>
            </a:r>
            <a:r>
              <a:rPr lang="it-IT" dirty="0">
                <a:ea typeface="+mn-lt"/>
                <a:cs typeface="+mn-lt"/>
              </a:rPr>
              <a:t> brochures for </a:t>
            </a:r>
            <a:r>
              <a:rPr lang="it-IT" dirty="0" err="1">
                <a:ea typeface="+mn-lt"/>
                <a:cs typeface="+mn-lt"/>
              </a:rPr>
              <a:t>components</a:t>
            </a:r>
            <a:r>
              <a:rPr lang="it-IT" dirty="0">
                <a:ea typeface="+mn-lt"/>
                <a:cs typeface="+mn-lt"/>
              </a:rPr>
              <a:t> </a:t>
            </a:r>
            <a:r>
              <a:rPr lang="it-IT" dirty="0" err="1">
                <a:ea typeface="+mn-lt"/>
                <a:cs typeface="+mn-lt"/>
              </a:rPr>
              <a:t>compliant</a:t>
            </a:r>
            <a:r>
              <a:rPr lang="it-IT" dirty="0">
                <a:ea typeface="+mn-lt"/>
                <a:cs typeface="+mn-lt"/>
              </a:rPr>
              <a:t> with IEC or DNV-GL standards to </a:t>
            </a:r>
            <a:r>
              <a:rPr lang="it-IT" dirty="0" err="1">
                <a:ea typeface="+mn-lt"/>
                <a:cs typeface="+mn-lt"/>
              </a:rPr>
              <a:t>prepare</a:t>
            </a:r>
            <a:r>
              <a:rPr lang="it-IT" dirty="0">
                <a:ea typeface="+mn-lt"/>
                <a:cs typeface="+mn-lt"/>
              </a:rPr>
              <a:t> the bill of </a:t>
            </a:r>
            <a:r>
              <a:rPr lang="it-IT" dirty="0" err="1">
                <a:ea typeface="+mn-lt"/>
                <a:cs typeface="+mn-lt"/>
              </a:rPr>
              <a:t>materials</a:t>
            </a:r>
            <a:r>
              <a:rPr lang="it-IT" dirty="0">
                <a:ea typeface="+mn-lt"/>
                <a:cs typeface="+mn-lt"/>
              </a:rPr>
              <a:t> (BOM) and cost estimate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Getting</a:t>
            </a:r>
            <a:r>
              <a:rPr lang="it-IT" dirty="0"/>
              <a:t> more </a:t>
            </a:r>
            <a:r>
              <a:rPr lang="it-IT" dirty="0" err="1"/>
              <a:t>into</a:t>
            </a:r>
            <a:r>
              <a:rPr lang="it-IT" dirty="0"/>
              <a:t> </a:t>
            </a:r>
            <a:r>
              <a:rPr lang="it-IT" dirty="0" err="1"/>
              <a:t>Simulink</a:t>
            </a:r>
            <a:r>
              <a:rPr lang="it-IT" dirty="0"/>
              <a:t>, </a:t>
            </a:r>
            <a:r>
              <a:rPr lang="it-IT" dirty="0" err="1"/>
              <a:t>starting</a:t>
            </a:r>
            <a:r>
              <a:rPr lang="it-IT" dirty="0"/>
              <a:t> </a:t>
            </a:r>
            <a:r>
              <a:rPr lang="it-IT" dirty="0" err="1"/>
              <a:t>also</a:t>
            </a:r>
            <a:r>
              <a:rPr lang="it-IT" dirty="0"/>
              <a:t> with Power </a:t>
            </a:r>
            <a:r>
              <a:rPr lang="it-IT" dirty="0" err="1"/>
              <a:t>Factory</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dirty="0"/>
          </a:p>
        </p:txBody>
      </p:sp>
      <p:sp>
        <p:nvSpPr>
          <p:cNvPr id="3" name="Slide Number Placeholder 5">
            <a:extLst>
              <a:ext uri="{FF2B5EF4-FFF2-40B4-BE49-F238E27FC236}">
                <a16:creationId xmlns:a16="http://schemas.microsoft.com/office/drawing/2014/main" id="{F9B2091B-F8AE-2610-C882-964EDE9751EB}"/>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72</a:t>
            </a:fld>
            <a:endParaRPr lang="en-GB" sz="1400" dirty="0">
              <a:solidFill>
                <a:schemeClr val="bg1"/>
              </a:solidFill>
            </a:endParaRPr>
          </a:p>
        </p:txBody>
      </p:sp>
    </p:spTree>
    <p:extLst>
      <p:ext uri="{BB962C8B-B14F-4D97-AF65-F5344CB8AC3E}">
        <p14:creationId xmlns:p14="http://schemas.microsoft.com/office/powerpoint/2010/main" val="679655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0766" y="1229263"/>
            <a:ext cx="11184418" cy="712728"/>
          </a:xfrm>
        </p:spPr>
        <p:txBody>
          <a:bodyPr>
            <a:normAutofit/>
          </a:bodyPr>
          <a:lstStyle/>
          <a:p>
            <a:pPr algn="ctr"/>
            <a:r>
              <a:rPr lang="de-DE" dirty="0"/>
              <a:t>Objectives</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32513" y="1678675"/>
            <a:ext cx="4431341" cy="4113947"/>
          </a:xfrm>
          <a:prstGeom prst="rect">
            <a:avLst/>
          </a:prstGeom>
          <a:noFill/>
        </p:spPr>
        <p:txBody>
          <a:bodyPr wrap="none" rtlCol="0">
            <a:spAutoFit/>
          </a:bodyPr>
          <a:lstStyle/>
          <a:p>
            <a:pPr marL="230400" indent="-230400">
              <a:lnSpc>
                <a:spcPct val="150000"/>
              </a:lnSpc>
              <a:spcBef>
                <a:spcPts val="1000"/>
              </a:spcBef>
              <a:buFont typeface="Arial" pitchFamily="34" charset="0"/>
              <a:buChar char="•"/>
            </a:pPr>
            <a:r>
              <a:rPr lang="en-US" sz="2800" dirty="0"/>
              <a:t>Design of the Hub</a:t>
            </a:r>
          </a:p>
          <a:p>
            <a:pPr marL="230400" indent="-230400">
              <a:lnSpc>
                <a:spcPct val="150000"/>
              </a:lnSpc>
              <a:spcBef>
                <a:spcPts val="1000"/>
              </a:spcBef>
              <a:buFont typeface="Arial" pitchFamily="34" charset="0"/>
              <a:buChar char="•"/>
            </a:pPr>
            <a:r>
              <a:rPr lang="en-US" sz="2800" dirty="0"/>
              <a:t>Selection of Pitch system</a:t>
            </a:r>
          </a:p>
          <a:p>
            <a:pPr marL="230400" indent="-230400">
              <a:lnSpc>
                <a:spcPct val="150000"/>
              </a:lnSpc>
              <a:spcBef>
                <a:spcPts val="1000"/>
              </a:spcBef>
              <a:buFont typeface="Arial" pitchFamily="34" charset="0"/>
              <a:buChar char="•"/>
            </a:pPr>
            <a:r>
              <a:rPr lang="en-US" sz="2800" dirty="0"/>
              <a:t>Design of a pitch system</a:t>
            </a:r>
          </a:p>
          <a:p>
            <a:pPr marL="230400" indent="-230400">
              <a:lnSpc>
                <a:spcPct val="150000"/>
              </a:lnSpc>
              <a:spcBef>
                <a:spcPts val="1000"/>
              </a:spcBef>
              <a:buFont typeface="Arial" pitchFamily="34" charset="0"/>
              <a:buChar char="•"/>
            </a:pPr>
            <a:r>
              <a:rPr lang="en-US" sz="2800" dirty="0"/>
              <a:t>Design of spinner</a:t>
            </a:r>
          </a:p>
          <a:p>
            <a:pPr marL="230400" indent="-230400">
              <a:lnSpc>
                <a:spcPct val="150000"/>
              </a:lnSpc>
              <a:spcBef>
                <a:spcPts val="1000"/>
              </a:spcBef>
              <a:buFont typeface="Arial" pitchFamily="34" charset="0"/>
              <a:buChar char="•"/>
            </a:pPr>
            <a:r>
              <a:rPr lang="en-US" sz="2800" dirty="0"/>
              <a:t>Design of pitch-bearing</a:t>
            </a:r>
          </a:p>
          <a:p>
            <a:endParaRPr lang="en-US" dirty="0"/>
          </a:p>
        </p:txBody>
      </p:sp>
      <p:sp>
        <p:nvSpPr>
          <p:cNvPr id="3" name="Title 1">
            <a:extLst>
              <a:ext uri="{FF2B5EF4-FFF2-40B4-BE49-F238E27FC236}">
                <a16:creationId xmlns:a16="http://schemas.microsoft.com/office/drawing/2014/main" id="{99F47672-3CC8-A3D9-5404-84F2B78B6280}"/>
              </a:ext>
            </a:extLst>
          </p:cNvPr>
          <p:cNvSpPr txBox="1">
            <a:spLocks/>
          </p:cNvSpPr>
          <p:nvPr/>
        </p:nvSpPr>
        <p:spPr>
          <a:xfrm>
            <a:off x="526816" y="348634"/>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a:t>Rotor Hub And Pitch System</a:t>
            </a:r>
            <a:endParaRPr lang="en-GB" sz="4000" dirty="0"/>
          </a:p>
        </p:txBody>
      </p:sp>
      <p:sp>
        <p:nvSpPr>
          <p:cNvPr id="4" name="Slide Number Placeholder 5">
            <a:extLst>
              <a:ext uri="{FF2B5EF4-FFF2-40B4-BE49-F238E27FC236}">
                <a16:creationId xmlns:a16="http://schemas.microsoft.com/office/drawing/2014/main" id="{B0936D08-8546-E7A6-EB2F-82EF86522C19}"/>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73</a:t>
            </a:fld>
            <a:endParaRPr lang="en-GB" sz="1400" dirty="0">
              <a:solidFill>
                <a:schemeClr val="bg1"/>
              </a:solidFill>
            </a:endParaRPr>
          </a:p>
        </p:txBody>
      </p:sp>
    </p:spTree>
    <p:extLst>
      <p:ext uri="{BB962C8B-B14F-4D97-AF65-F5344CB8AC3E}">
        <p14:creationId xmlns:p14="http://schemas.microsoft.com/office/powerpoint/2010/main" val="3886277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783609" y="0"/>
            <a:ext cx="10515600" cy="1325563"/>
          </a:xfrm>
        </p:spPr>
        <p:txBody>
          <a:bodyPr/>
          <a:lstStyle/>
          <a:p>
            <a:pPr algn="ctr"/>
            <a:r>
              <a:rPr lang="en-US" dirty="0"/>
              <a:t>Rotor Hub</a:t>
            </a:r>
          </a:p>
        </p:txBody>
      </p:sp>
      <p:sp>
        <p:nvSpPr>
          <p:cNvPr id="14" name="TextBox 13"/>
          <p:cNvSpPr txBox="1"/>
          <p:nvPr/>
        </p:nvSpPr>
        <p:spPr>
          <a:xfrm>
            <a:off x="791570" y="1705970"/>
            <a:ext cx="10658902" cy="4678204"/>
          </a:xfrm>
          <a:prstGeom prst="rect">
            <a:avLst/>
          </a:prstGeom>
          <a:noFill/>
        </p:spPr>
        <p:txBody>
          <a:bodyPr wrap="square" rtlCol="0">
            <a:spAutoFit/>
          </a:bodyPr>
          <a:lstStyle/>
          <a:p>
            <a:pPr>
              <a:buFont typeface="Arial" pitchFamily="34" charset="0"/>
              <a:buChar char="•"/>
            </a:pPr>
            <a:r>
              <a:rPr lang="en-US" sz="2000" dirty="0"/>
              <a:t>The rotor hub is defined as the component that </a:t>
            </a:r>
            <a:r>
              <a:rPr lang="en-US" sz="2000" u="sng" dirty="0"/>
              <a:t>hosts the blades of a wind turbine</a:t>
            </a:r>
            <a:r>
              <a:rPr lang="en-US" sz="2000" dirty="0"/>
              <a:t>, coupling them to the </a:t>
            </a:r>
            <a:r>
              <a:rPr lang="en-US" sz="2000" u="sng" dirty="0"/>
              <a:t>slow-speed shaft</a:t>
            </a:r>
            <a:r>
              <a:rPr lang="en-US" sz="2000" dirty="0"/>
              <a:t>, and is designed to withstand the forces and moments exerted by the blades while allowing for independent control of their angle of attack. </a:t>
            </a:r>
          </a:p>
          <a:p>
            <a:endParaRPr lang="en-US" sz="2000" dirty="0"/>
          </a:p>
          <a:p>
            <a:pPr>
              <a:buFont typeface="Arial" pitchFamily="34" charset="0"/>
              <a:buChar char="•"/>
            </a:pPr>
            <a:r>
              <a:rPr lang="en-US" sz="2000" dirty="0"/>
              <a:t>The rotor hub is the component that usually </a:t>
            </a:r>
            <a:r>
              <a:rPr lang="en-US" sz="2000" u="sng" dirty="0"/>
              <a:t>holds the blades and connects them to the main shaft </a:t>
            </a:r>
            <a:r>
              <a:rPr lang="en-US" sz="2000" dirty="0"/>
              <a:t>of the wind machine.</a:t>
            </a:r>
          </a:p>
          <a:p>
            <a:endParaRPr lang="en-US" sz="2000" dirty="0"/>
          </a:p>
          <a:p>
            <a:pPr>
              <a:buFont typeface="Arial" pitchFamily="34" charset="0"/>
              <a:buChar char="•"/>
            </a:pPr>
            <a:r>
              <a:rPr lang="en-US" sz="2000" dirty="0"/>
              <a:t>It is a key component not only because it holds the blades in their proper position for maximum aerodynamic efficiency, it also </a:t>
            </a:r>
            <a:r>
              <a:rPr lang="en-US" sz="2000" u="sng" dirty="0"/>
              <a:t>rotates to drive the generator</a:t>
            </a:r>
            <a:r>
              <a:rPr lang="en-US" sz="2000" dirty="0"/>
              <a:t>. </a:t>
            </a:r>
          </a:p>
          <a:p>
            <a:endParaRPr lang="en-US" sz="2000" dirty="0"/>
          </a:p>
          <a:p>
            <a:pPr>
              <a:buFont typeface="Arial" pitchFamily="34" charset="0"/>
              <a:buChar char="•"/>
            </a:pPr>
            <a:r>
              <a:rPr lang="en-US" sz="2000" dirty="0"/>
              <a:t>Hubs come in many different shapes and configurations, mostly dependent on the type of </a:t>
            </a:r>
            <a:r>
              <a:rPr lang="en-US" sz="2000" u="sng" dirty="0"/>
              <a:t>generator used and the design of the rotor blades</a:t>
            </a:r>
            <a:r>
              <a:rPr lang="en-US" sz="2000" dirty="0"/>
              <a:t>. </a:t>
            </a:r>
          </a:p>
          <a:p>
            <a:endParaRPr lang="en-US" sz="2000" dirty="0"/>
          </a:p>
          <a:p>
            <a:pPr>
              <a:buFont typeface="Arial" pitchFamily="34" charset="0"/>
              <a:buChar char="•"/>
            </a:pPr>
            <a:r>
              <a:rPr lang="en-US" sz="2000" dirty="0"/>
              <a:t>Now a days Hubs are generally covered by </a:t>
            </a:r>
            <a:r>
              <a:rPr lang="en-US" sz="2000" u="sng" dirty="0"/>
              <a:t>Spinner</a:t>
            </a:r>
            <a:r>
              <a:rPr lang="en-US" sz="2000" dirty="0"/>
              <a:t>.</a:t>
            </a:r>
          </a:p>
          <a:p>
            <a:endParaRPr lang="en-US" dirty="0"/>
          </a:p>
        </p:txBody>
      </p:sp>
      <p:sp>
        <p:nvSpPr>
          <p:cNvPr id="2" name="Slide Number Placeholder 5">
            <a:extLst>
              <a:ext uri="{FF2B5EF4-FFF2-40B4-BE49-F238E27FC236}">
                <a16:creationId xmlns:a16="http://schemas.microsoft.com/office/drawing/2014/main" id="{B6C2D038-8E3F-111F-00C3-4B7AC28B4331}"/>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74</a:t>
            </a:fld>
            <a:endParaRPr lang="en-GB" sz="1400" dirty="0">
              <a:solidFill>
                <a:schemeClr val="bg1"/>
              </a:solidFill>
            </a:endParaRPr>
          </a:p>
        </p:txBody>
      </p:sp>
    </p:spTree>
    <p:extLst>
      <p:ext uri="{BB962C8B-B14F-4D97-AF65-F5344CB8AC3E}">
        <p14:creationId xmlns:p14="http://schemas.microsoft.com/office/powerpoint/2010/main" val="33722757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851848" y="0"/>
            <a:ext cx="10515600" cy="1325563"/>
          </a:xfrm>
        </p:spPr>
        <p:txBody>
          <a:bodyPr/>
          <a:lstStyle/>
          <a:p>
            <a:pPr algn="ctr"/>
            <a:r>
              <a:rPr lang="en-US" dirty="0"/>
              <a:t>Types of Hub</a:t>
            </a:r>
          </a:p>
        </p:txBody>
      </p:sp>
      <p:sp>
        <p:nvSpPr>
          <p:cNvPr id="14" name="Content Placeholder 7">
            <a:extLst>
              <a:ext uri="{FF2B5EF4-FFF2-40B4-BE49-F238E27FC236}">
                <a16:creationId xmlns:a16="http://schemas.microsoft.com/office/drawing/2014/main" id="{8FD2829D-7919-04A0-6974-4302A87E145E}"/>
              </a:ext>
            </a:extLst>
          </p:cNvPr>
          <p:cNvSpPr>
            <a:spLocks noGrp="1"/>
          </p:cNvSpPr>
          <p:nvPr>
            <p:ph sz="half" idx="1"/>
          </p:nvPr>
        </p:nvSpPr>
        <p:spPr>
          <a:xfrm>
            <a:off x="838201" y="1498862"/>
            <a:ext cx="5181600" cy="4744089"/>
          </a:xfrm>
        </p:spPr>
        <p:txBody>
          <a:bodyPr>
            <a:normAutofit fontScale="77500" lnSpcReduction="20000"/>
          </a:bodyPr>
          <a:lstStyle/>
          <a:p>
            <a:pPr marL="514350" indent="-514350" algn="just">
              <a:lnSpc>
                <a:spcPct val="120000"/>
              </a:lnSpc>
              <a:buFont typeface="+mj-lt"/>
              <a:buAutoNum type="arabicPeriod"/>
            </a:pPr>
            <a:r>
              <a:rPr lang="en-US" sz="2800" b="1" dirty="0">
                <a:cs typeface="Times New Roman" panose="02020603050405020304" pitchFamily="18" charset="0"/>
              </a:rPr>
              <a:t>Rigid hubs </a:t>
            </a:r>
            <a:r>
              <a:rPr lang="en-US" sz="2800" dirty="0">
                <a:cs typeface="Times New Roman" panose="02020603050405020304" pitchFamily="18" charset="0"/>
              </a:rPr>
              <a:t>(All major parts in a fixed position relative to main shaft)</a:t>
            </a:r>
          </a:p>
          <a:p>
            <a:pPr marL="514350" indent="-514350" algn="just">
              <a:lnSpc>
                <a:spcPct val="120000"/>
              </a:lnSpc>
              <a:buFont typeface="+mj-lt"/>
              <a:buAutoNum type="arabicPeriod"/>
            </a:pPr>
            <a:r>
              <a:rPr lang="en-GB" sz="2800" b="1" dirty="0">
                <a:cs typeface="Times New Roman" panose="02020603050405020304" pitchFamily="18" charset="0"/>
              </a:rPr>
              <a:t>Teetering hubs </a:t>
            </a:r>
            <a:r>
              <a:rPr lang="en-GB" sz="2800" dirty="0">
                <a:cs typeface="Times New Roman" panose="02020603050405020304" pitchFamily="18" charset="0"/>
              </a:rPr>
              <a:t>(Used for two-bladed turbine and also reduce loads due to aerodynamic imbalances or loads due to dynamic effects from rotation of the rotor or yawing of the turbine)</a:t>
            </a:r>
          </a:p>
          <a:p>
            <a:pPr marL="514350" indent="-514350" algn="just">
              <a:lnSpc>
                <a:spcPct val="120000"/>
              </a:lnSpc>
              <a:buFont typeface="+mj-lt"/>
              <a:buAutoNum type="arabicPeriod"/>
            </a:pPr>
            <a:r>
              <a:rPr lang="en-GB" sz="2800" b="1" dirty="0">
                <a:cs typeface="Times New Roman" panose="02020603050405020304" pitchFamily="18" charset="0"/>
              </a:rPr>
              <a:t>Hubs for Hinged blades </a:t>
            </a:r>
            <a:r>
              <a:rPr lang="en-GB" sz="2800" dirty="0">
                <a:cs typeface="Times New Roman" panose="02020603050405020304" pitchFamily="18" charset="0"/>
              </a:rPr>
              <a:t>(It’s </a:t>
            </a:r>
            <a:r>
              <a:rPr lang="en-US" sz="2800" dirty="0">
                <a:cs typeface="Times New Roman" panose="02020603050405020304" pitchFamily="18" charset="0"/>
              </a:rPr>
              <a:t>in some ways a cross between a rigid hub and a teetering hub. It is basically a rigid hub with ‘hinges’ for the blades)</a:t>
            </a:r>
            <a:endParaRPr lang="en-GB" sz="2800" dirty="0">
              <a:cs typeface="Times New Roman" panose="02020603050405020304" pitchFamily="18" charset="0"/>
            </a:endParaRPr>
          </a:p>
          <a:p>
            <a:endParaRPr lang="en-IN" dirty="0"/>
          </a:p>
        </p:txBody>
      </p:sp>
      <p:pic>
        <p:nvPicPr>
          <p:cNvPr id="15" name="Content Placeholder 9">
            <a:extLst>
              <a:ext uri="{FF2B5EF4-FFF2-40B4-BE49-F238E27FC236}">
                <a16:creationId xmlns:a16="http://schemas.microsoft.com/office/drawing/2014/main" id="{8B0046F2-3966-1889-67CF-7F6F529BB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941871"/>
            <a:ext cx="5181600" cy="3726094"/>
          </a:xfrm>
          <a:prstGeom prst="rect">
            <a:avLst/>
          </a:prstGeom>
        </p:spPr>
      </p:pic>
      <p:sp>
        <p:nvSpPr>
          <p:cNvPr id="2" name="Slide Number Placeholder 5">
            <a:extLst>
              <a:ext uri="{FF2B5EF4-FFF2-40B4-BE49-F238E27FC236}">
                <a16:creationId xmlns:a16="http://schemas.microsoft.com/office/drawing/2014/main" id="{A98DEFE3-DBDA-A85A-C3B1-1E6729F0CBE8}"/>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75</a:t>
            </a:fld>
            <a:endParaRPr lang="en-GB" sz="1400" dirty="0">
              <a:solidFill>
                <a:schemeClr val="bg1"/>
              </a:solidFill>
            </a:endParaRPr>
          </a:p>
        </p:txBody>
      </p:sp>
    </p:spTree>
    <p:extLst>
      <p:ext uri="{BB962C8B-B14F-4D97-AF65-F5344CB8AC3E}">
        <p14:creationId xmlns:p14="http://schemas.microsoft.com/office/powerpoint/2010/main" val="3179364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851848" y="0"/>
            <a:ext cx="10515600" cy="1325563"/>
          </a:xfrm>
        </p:spPr>
        <p:txBody>
          <a:bodyPr/>
          <a:lstStyle/>
          <a:p>
            <a:pPr algn="ctr"/>
            <a:r>
              <a:rPr lang="en-US" dirty="0"/>
              <a:t>Shapes of Hub</a:t>
            </a:r>
          </a:p>
        </p:txBody>
      </p:sp>
      <p:pic>
        <p:nvPicPr>
          <p:cNvPr id="16" name="Image 16"/>
          <p:cNvPicPr/>
          <p:nvPr/>
        </p:nvPicPr>
        <p:blipFill>
          <a:blip r:embed="rId2" cstate="print"/>
          <a:stretch>
            <a:fillRect/>
          </a:stretch>
        </p:blipFill>
        <p:spPr>
          <a:xfrm>
            <a:off x="950027" y="1626919"/>
            <a:ext cx="10533412" cy="4346369"/>
          </a:xfrm>
          <a:prstGeom prst="rect">
            <a:avLst/>
          </a:prstGeom>
        </p:spPr>
      </p:pic>
      <p:sp>
        <p:nvSpPr>
          <p:cNvPr id="2" name="Slide Number Placeholder 5">
            <a:extLst>
              <a:ext uri="{FF2B5EF4-FFF2-40B4-BE49-F238E27FC236}">
                <a16:creationId xmlns:a16="http://schemas.microsoft.com/office/drawing/2014/main" id="{CAC597C7-A0EA-2FE6-BDD5-3BC4F3745852}"/>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76</a:t>
            </a:fld>
            <a:endParaRPr lang="en-GB" sz="1400" dirty="0">
              <a:solidFill>
                <a:schemeClr val="bg1"/>
              </a:solidFill>
            </a:endParaRPr>
          </a:p>
        </p:txBody>
      </p:sp>
    </p:spTree>
    <p:extLst>
      <p:ext uri="{BB962C8B-B14F-4D97-AF65-F5344CB8AC3E}">
        <p14:creationId xmlns:p14="http://schemas.microsoft.com/office/powerpoint/2010/main" val="1576526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851848" y="0"/>
            <a:ext cx="10515600" cy="1325563"/>
          </a:xfrm>
        </p:spPr>
        <p:txBody>
          <a:bodyPr/>
          <a:lstStyle/>
          <a:p>
            <a:pPr algn="ctr"/>
            <a:r>
              <a:rPr lang="en-US" dirty="0"/>
              <a:t>Design criteria </a:t>
            </a:r>
          </a:p>
        </p:txBody>
      </p:sp>
      <p:sp>
        <p:nvSpPr>
          <p:cNvPr id="13" name="Content Placeholder 12"/>
          <p:cNvSpPr>
            <a:spLocks noGrp="1"/>
          </p:cNvSpPr>
          <p:nvPr>
            <p:ph idx="1"/>
          </p:nvPr>
        </p:nvSpPr>
        <p:spPr>
          <a:xfrm>
            <a:off x="838200" y="1460665"/>
            <a:ext cx="10515600" cy="4716298"/>
          </a:xfrm>
        </p:spPr>
        <p:txBody>
          <a:bodyPr>
            <a:normAutofit fontScale="92500" lnSpcReduction="10000"/>
          </a:bodyPr>
          <a:lstStyle/>
          <a:p>
            <a:pPr fontAlgn="base">
              <a:lnSpc>
                <a:spcPct val="150000"/>
              </a:lnSpc>
            </a:pPr>
            <a:r>
              <a:rPr lang="en-US" sz="2400" dirty="0"/>
              <a:t>Hub radius (distance between axis of rotation and blade flange)</a:t>
            </a:r>
          </a:p>
          <a:p>
            <a:pPr fontAlgn="base">
              <a:lnSpc>
                <a:spcPct val="150000"/>
              </a:lnSpc>
            </a:pPr>
            <a:r>
              <a:rPr lang="en-US" sz="2400" dirty="0"/>
              <a:t>Connection to shaft (flange or locking ring)</a:t>
            </a:r>
          </a:p>
          <a:p>
            <a:pPr fontAlgn="base">
              <a:lnSpc>
                <a:spcPct val="150000"/>
              </a:lnSpc>
            </a:pPr>
            <a:r>
              <a:rPr lang="en-US" sz="2400" dirty="0"/>
              <a:t>Possibility to adjust pitch angle (slotted holes, marks and scale, locating pins)</a:t>
            </a:r>
          </a:p>
          <a:p>
            <a:pPr fontAlgn="base">
              <a:lnSpc>
                <a:spcPct val="150000"/>
              </a:lnSpc>
            </a:pPr>
            <a:r>
              <a:rPr lang="en-US" sz="2400" dirty="0"/>
              <a:t>Need of internal space to accommodate pitch control mechanism.</a:t>
            </a:r>
          </a:p>
          <a:p>
            <a:pPr fontAlgn="base">
              <a:lnSpc>
                <a:spcPct val="150000"/>
              </a:lnSpc>
            </a:pPr>
            <a:r>
              <a:rPr lang="en-US" sz="2400" dirty="0"/>
              <a:t>Accessibility of bolt heads (from inside the hub, or external flange).</a:t>
            </a:r>
          </a:p>
          <a:p>
            <a:pPr fontAlgn="base">
              <a:lnSpc>
                <a:spcPct val="150000"/>
              </a:lnSpc>
            </a:pPr>
            <a:r>
              <a:rPr lang="en-US" sz="2400" dirty="0"/>
              <a:t>Weight</a:t>
            </a:r>
          </a:p>
          <a:p>
            <a:pPr fontAlgn="base">
              <a:lnSpc>
                <a:spcPct val="150000"/>
              </a:lnSpc>
            </a:pPr>
            <a:r>
              <a:rPr lang="en-US" sz="2400" dirty="0"/>
              <a:t>Cost</a:t>
            </a:r>
          </a:p>
          <a:p>
            <a:pPr fontAlgn="base">
              <a:lnSpc>
                <a:spcPct val="150000"/>
              </a:lnSpc>
            </a:pPr>
            <a:r>
              <a:rPr lang="en-US" sz="2400" dirty="0"/>
              <a:t>Ease of manufacturing and assembly</a:t>
            </a:r>
          </a:p>
        </p:txBody>
      </p:sp>
      <p:sp>
        <p:nvSpPr>
          <p:cNvPr id="2" name="Slide Number Placeholder 5">
            <a:extLst>
              <a:ext uri="{FF2B5EF4-FFF2-40B4-BE49-F238E27FC236}">
                <a16:creationId xmlns:a16="http://schemas.microsoft.com/office/drawing/2014/main" id="{4149F31D-C568-E241-54B4-3CB576342347}"/>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77</a:t>
            </a:fld>
            <a:endParaRPr lang="en-GB" sz="1400" dirty="0">
              <a:solidFill>
                <a:schemeClr val="bg1"/>
              </a:solidFill>
            </a:endParaRPr>
          </a:p>
        </p:txBody>
      </p:sp>
    </p:spTree>
    <p:extLst>
      <p:ext uri="{BB962C8B-B14F-4D97-AF65-F5344CB8AC3E}">
        <p14:creationId xmlns:p14="http://schemas.microsoft.com/office/powerpoint/2010/main" val="3956350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851848" y="0"/>
            <a:ext cx="10515600" cy="1325563"/>
          </a:xfrm>
        </p:spPr>
        <p:txBody>
          <a:bodyPr>
            <a:normAutofit/>
          </a:bodyPr>
          <a:lstStyle/>
          <a:p>
            <a:pPr lvl="2" algn="ctr"/>
            <a:r>
              <a:rPr lang="en-US" sz="4400" dirty="0">
                <a:latin typeface="+mj-lt"/>
              </a:rPr>
              <a:t>Manufacturing way of the Hub</a:t>
            </a:r>
          </a:p>
        </p:txBody>
      </p:sp>
      <p:sp>
        <p:nvSpPr>
          <p:cNvPr id="13" name="Content Placeholder 12"/>
          <p:cNvSpPr>
            <a:spLocks noGrp="1"/>
          </p:cNvSpPr>
          <p:nvPr>
            <p:ph idx="1"/>
          </p:nvPr>
        </p:nvSpPr>
        <p:spPr>
          <a:xfrm>
            <a:off x="838200" y="1460665"/>
            <a:ext cx="10515600" cy="4716298"/>
          </a:xfrm>
        </p:spPr>
        <p:txBody>
          <a:bodyPr>
            <a:normAutofit fontScale="92500"/>
          </a:bodyPr>
          <a:lstStyle/>
          <a:p>
            <a:pPr fontAlgn="base">
              <a:lnSpc>
                <a:spcPct val="150000"/>
              </a:lnSpc>
            </a:pPr>
            <a:r>
              <a:rPr lang="en-US" sz="2400" dirty="0"/>
              <a:t>There are various manufacturing processes for a rigid hub with pitch including:</a:t>
            </a:r>
          </a:p>
          <a:p>
            <a:pPr marL="457200" indent="-457200" fontAlgn="base">
              <a:lnSpc>
                <a:spcPct val="150000"/>
              </a:lnSpc>
              <a:buFont typeface="+mj-lt"/>
              <a:buAutoNum type="arabicPeriod"/>
            </a:pPr>
            <a:r>
              <a:rPr lang="en-US" sz="2400" dirty="0"/>
              <a:t>Welding</a:t>
            </a:r>
          </a:p>
          <a:p>
            <a:pPr marL="457200" indent="-457200" fontAlgn="base">
              <a:lnSpc>
                <a:spcPct val="150000"/>
              </a:lnSpc>
              <a:buFont typeface="+mj-lt"/>
              <a:buAutoNum type="arabicPeriod"/>
            </a:pPr>
            <a:r>
              <a:rPr lang="en-US" sz="2400" dirty="0"/>
              <a:t>Forging</a:t>
            </a:r>
          </a:p>
          <a:p>
            <a:pPr marL="457200" indent="-457200" fontAlgn="base">
              <a:lnSpc>
                <a:spcPct val="150000"/>
              </a:lnSpc>
              <a:buFont typeface="+mj-lt"/>
              <a:buAutoNum type="arabicPeriod"/>
            </a:pPr>
            <a:r>
              <a:rPr lang="en-US" sz="2400" dirty="0"/>
              <a:t>Casting</a:t>
            </a:r>
          </a:p>
          <a:p>
            <a:pPr fontAlgn="base">
              <a:lnSpc>
                <a:spcPct val="150000"/>
              </a:lnSpc>
            </a:pPr>
            <a:r>
              <a:rPr lang="en-US" sz="2400" dirty="0"/>
              <a:t>For smaller turbines, all three manufacturing methods are used.</a:t>
            </a:r>
          </a:p>
          <a:p>
            <a:pPr fontAlgn="base">
              <a:lnSpc>
                <a:spcPct val="150000"/>
              </a:lnSpc>
            </a:pPr>
            <a:r>
              <a:rPr lang="en-US" sz="2400" dirty="0"/>
              <a:t>For prototypes occasionally using welded fixes.</a:t>
            </a:r>
          </a:p>
          <a:p>
            <a:pPr fontAlgn="base">
              <a:lnSpc>
                <a:spcPct val="150000"/>
              </a:lnSpc>
            </a:pPr>
            <a:r>
              <a:rPr lang="en-US" sz="2400" dirty="0"/>
              <a:t>For multi-megawatt turbines, cast hubs are often utilized.</a:t>
            </a:r>
          </a:p>
          <a:p>
            <a:pPr fontAlgn="base">
              <a:lnSpc>
                <a:spcPct val="150000"/>
              </a:lnSpc>
            </a:pPr>
            <a:endParaRPr lang="en-US" sz="2400" dirty="0"/>
          </a:p>
        </p:txBody>
      </p:sp>
      <p:sp>
        <p:nvSpPr>
          <p:cNvPr id="2" name="Slide Number Placeholder 5">
            <a:extLst>
              <a:ext uri="{FF2B5EF4-FFF2-40B4-BE49-F238E27FC236}">
                <a16:creationId xmlns:a16="http://schemas.microsoft.com/office/drawing/2014/main" id="{9922BC70-0F12-22E4-14AB-6858717BF7DD}"/>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78</a:t>
            </a:fld>
            <a:endParaRPr lang="en-GB" sz="1400" dirty="0">
              <a:solidFill>
                <a:schemeClr val="bg1"/>
              </a:solidFill>
            </a:endParaRPr>
          </a:p>
        </p:txBody>
      </p:sp>
    </p:spTree>
    <p:extLst>
      <p:ext uri="{BB962C8B-B14F-4D97-AF65-F5344CB8AC3E}">
        <p14:creationId xmlns:p14="http://schemas.microsoft.com/office/powerpoint/2010/main" val="20057076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688074" y="0"/>
            <a:ext cx="10515600" cy="1325563"/>
          </a:xfrm>
        </p:spPr>
        <p:txBody>
          <a:bodyPr/>
          <a:lstStyle/>
          <a:p>
            <a:pPr algn="ctr"/>
            <a:r>
              <a:rPr lang="en-US" dirty="0"/>
              <a:t>Pitch System</a:t>
            </a:r>
          </a:p>
        </p:txBody>
      </p:sp>
      <p:sp>
        <p:nvSpPr>
          <p:cNvPr id="13" name="Content Placeholder 2">
            <a:extLst>
              <a:ext uri="{FF2B5EF4-FFF2-40B4-BE49-F238E27FC236}">
                <a16:creationId xmlns:a16="http://schemas.microsoft.com/office/drawing/2014/main" id="{17456889-3225-B2CA-E01A-C9844BD54203}"/>
              </a:ext>
            </a:extLst>
          </p:cNvPr>
          <p:cNvSpPr>
            <a:spLocks noGrp="1"/>
          </p:cNvSpPr>
          <p:nvPr>
            <p:ph idx="1"/>
          </p:nvPr>
        </p:nvSpPr>
        <p:spPr>
          <a:xfrm>
            <a:off x="838200" y="1388226"/>
            <a:ext cx="10515600" cy="4911191"/>
          </a:xfrm>
        </p:spPr>
        <p:txBody>
          <a:bodyPr>
            <a:normAutofit/>
          </a:bodyPr>
          <a:lstStyle/>
          <a:p>
            <a:pPr algn="just">
              <a:lnSpc>
                <a:spcPct val="150000"/>
              </a:lnSpc>
            </a:pPr>
            <a:r>
              <a:rPr lang="en-US" sz="2400" dirty="0">
                <a:cs typeface="Arial" pitchFamily="34" charset="0"/>
              </a:rPr>
              <a:t>What is pitch control system in wind turbine?</a:t>
            </a:r>
          </a:p>
          <a:p>
            <a:pPr marL="0" indent="0" algn="just">
              <a:lnSpc>
                <a:spcPct val="150000"/>
              </a:lnSpc>
              <a:buNone/>
            </a:pPr>
            <a:r>
              <a:rPr lang="en-US" sz="2400" dirty="0">
                <a:cs typeface="Arial" pitchFamily="34" charset="0"/>
              </a:rPr>
              <a:t>-Pitch control is the technology used to operate and control the angle of the blades in a wind turbine.</a:t>
            </a:r>
          </a:p>
          <a:p>
            <a:pPr marL="0" indent="0" algn="just">
              <a:lnSpc>
                <a:spcPct val="150000"/>
              </a:lnSpc>
              <a:buNone/>
            </a:pPr>
            <a:r>
              <a:rPr lang="en-US" sz="2400" dirty="0">
                <a:cs typeface="Arial" pitchFamily="34" charset="0"/>
              </a:rPr>
              <a:t>-</a:t>
            </a:r>
            <a:r>
              <a:rPr lang="en-US" sz="2400" b="0" i="0" dirty="0">
                <a:solidFill>
                  <a:srgbClr val="222222"/>
                </a:solidFill>
                <a:effectLst/>
                <a:cs typeface="Arial" pitchFamily="34" charset="0"/>
              </a:rPr>
              <a:t>The pitch system is a closed loop drive system. The turbine main controller calculates the required pitch angle from a set of conditions, such as wind speed, generator speed and power production.</a:t>
            </a:r>
          </a:p>
          <a:p>
            <a:pPr marL="0" indent="0" algn="just">
              <a:lnSpc>
                <a:spcPct val="150000"/>
              </a:lnSpc>
              <a:buNone/>
            </a:pPr>
            <a:r>
              <a:rPr lang="en-US" sz="2400" dirty="0">
                <a:cs typeface="Arial" pitchFamily="34" charset="0"/>
              </a:rPr>
              <a:t>-A wind turbine's pitch control system adjusts the angle of the rotor blades to regulate power generation and ensure the turbine's safety</a:t>
            </a:r>
            <a:endParaRPr lang="en-US" sz="2400" i="0" dirty="0">
              <a:solidFill>
                <a:srgbClr val="222222"/>
              </a:solidFill>
              <a:effectLst/>
              <a:cs typeface="Arial" pitchFamily="34" charset="0"/>
            </a:endParaRPr>
          </a:p>
          <a:p>
            <a:pPr marL="0" indent="0">
              <a:lnSpc>
                <a:spcPct val="100000"/>
              </a:lnSpc>
              <a:buNone/>
            </a:pPr>
            <a:endParaRPr lang="en-US" sz="1700" dirty="0">
              <a:cs typeface="Times New Roman" panose="02020603050405020304" pitchFamily="18" charset="0"/>
            </a:endParaRPr>
          </a:p>
        </p:txBody>
      </p:sp>
      <p:sp>
        <p:nvSpPr>
          <p:cNvPr id="2" name="Slide Number Placeholder 5">
            <a:extLst>
              <a:ext uri="{FF2B5EF4-FFF2-40B4-BE49-F238E27FC236}">
                <a16:creationId xmlns:a16="http://schemas.microsoft.com/office/drawing/2014/main" id="{E2AECCBB-677A-0471-E8A9-51EF5023CA6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79</a:t>
            </a:fld>
            <a:endParaRPr lang="en-GB" sz="1400" dirty="0">
              <a:solidFill>
                <a:schemeClr val="bg1"/>
              </a:solidFill>
            </a:endParaRPr>
          </a:p>
        </p:txBody>
      </p:sp>
    </p:spTree>
    <p:extLst>
      <p:ext uri="{BB962C8B-B14F-4D97-AF65-F5344CB8AC3E}">
        <p14:creationId xmlns:p14="http://schemas.microsoft.com/office/powerpoint/2010/main" val="2727162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8F0AC-9055-596D-8332-C3E252CCBD82}"/>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CE401717-8A54-C08E-6B90-B4290ABD4B7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DD97EE81-64D3-27B4-C28D-E7A69D3F8969}"/>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A96427E9-8449-2B71-0711-F7E05A2A0D2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B2F1A2F4-DDF5-83E6-0CB1-BA06B038998E}"/>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31C96CF5-EF4A-1099-07AB-7B8939800E58}"/>
              </a:ext>
            </a:extLst>
          </p:cNvPr>
          <p:cNvSpPr>
            <a:spLocks noGrp="1"/>
          </p:cNvSpPr>
          <p:nvPr>
            <p:ph type="title"/>
          </p:nvPr>
        </p:nvSpPr>
        <p:spPr>
          <a:xfrm>
            <a:off x="484418" y="399001"/>
            <a:ext cx="9916884" cy="712728"/>
          </a:xfrm>
        </p:spPr>
        <p:txBody>
          <a:bodyPr>
            <a:normAutofit/>
          </a:bodyPr>
          <a:lstStyle/>
          <a:p>
            <a:r>
              <a:rPr lang="de-DE" dirty="0">
                <a:latin typeface="Times New Roman" panose="02020603050405020304" pitchFamily="18" charset="0"/>
                <a:cs typeface="Times New Roman" panose="02020603050405020304" pitchFamily="18" charset="0"/>
              </a:rPr>
              <a:t>3-iii. Project Process and Publication</a:t>
            </a:r>
          </a:p>
        </p:txBody>
      </p:sp>
      <p:sp>
        <p:nvSpPr>
          <p:cNvPr id="3" name="Slide Number Placeholder 5">
            <a:extLst>
              <a:ext uri="{FF2B5EF4-FFF2-40B4-BE49-F238E27FC236}">
                <a16:creationId xmlns:a16="http://schemas.microsoft.com/office/drawing/2014/main" id="{119F24DC-ADE4-BD23-C820-C0C3D44EF8F7}"/>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F53A63CE-A6E1-D3CC-02DC-AEB06E6BD3A3}"/>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2A050D2-E2B1-0C6F-56D3-1B737B0B6BE4}"/>
              </a:ext>
            </a:extLst>
          </p:cNvPr>
          <p:cNvSpPr txBox="1"/>
          <p:nvPr/>
        </p:nvSpPr>
        <p:spPr>
          <a:xfrm>
            <a:off x="486825" y="1217212"/>
            <a:ext cx="11221252"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GB" dirty="0"/>
          </a:p>
        </p:txBody>
      </p:sp>
      <p:sp>
        <p:nvSpPr>
          <p:cNvPr id="4" name="TextBox 12">
            <a:extLst>
              <a:ext uri="{FF2B5EF4-FFF2-40B4-BE49-F238E27FC236}">
                <a16:creationId xmlns:a16="http://schemas.microsoft.com/office/drawing/2014/main" id="{C12DA475-EEB5-D8B1-3D10-FEB57894416F}"/>
              </a:ext>
            </a:extLst>
          </p:cNvPr>
          <p:cNvSpPr txBox="1"/>
          <p:nvPr/>
        </p:nvSpPr>
        <p:spPr>
          <a:xfrm>
            <a:off x="543110" y="1440490"/>
            <a:ext cx="11221252" cy="4708981"/>
          </a:xfrm>
          <a:prstGeom prst="rect">
            <a:avLst/>
          </a:prstGeom>
          <a:noFill/>
        </p:spPr>
        <p:txBody>
          <a:bodyPr wrap="square" lIns="91440" tIns="45720" rIns="91440" bIns="45720" rtlCol="0" anchor="t">
            <a:spAutoFit/>
          </a:bodyPr>
          <a:lstStyle/>
          <a:p>
            <a:r>
              <a:rPr lang="en-US" sz="2000" dirty="0">
                <a:latin typeface="Times New Roman" panose="02020603050405020304" pitchFamily="18" charset="0"/>
                <a:cs typeface="Times New Roman" panose="02020603050405020304" pitchFamily="18" charset="0"/>
              </a:rPr>
              <a:t>To ensure transparency, documentation, and collaboration,  </a:t>
            </a:r>
          </a:p>
          <a:p>
            <a:r>
              <a:rPr lang="en-US" sz="2000" dirty="0">
                <a:latin typeface="Times New Roman" panose="02020603050405020304" pitchFamily="18" charset="0"/>
                <a:cs typeface="Times New Roman" panose="02020603050405020304" pitchFamily="18" charset="0"/>
              </a:rPr>
              <a:t>a public GitHub repository and homepage were created:</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Website:  https://karim-bakhtyar.github.io/Optimus-Syria-WEC/</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platform includes: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Team allocations and responsibilities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Weekly progress reports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Project timeline and Gantt charts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Live status tracking by team  </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Document archive and references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website allows both internal team members and external stakeholders  </a:t>
            </a:r>
          </a:p>
          <a:p>
            <a:r>
              <a:rPr lang="en-US" sz="2000" dirty="0">
                <a:latin typeface="Times New Roman" panose="02020603050405020304" pitchFamily="18" charset="0"/>
                <a:cs typeface="Times New Roman" panose="02020603050405020304" pitchFamily="18" charset="0"/>
              </a:rPr>
              <a:t>to follow the progress of the Optimus Syria WEC project in real time.</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2895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838200" y="0"/>
            <a:ext cx="10515600" cy="1363142"/>
          </a:xfrm>
        </p:spPr>
        <p:txBody>
          <a:bodyPr/>
          <a:lstStyle/>
          <a:p>
            <a:pPr algn="ctr"/>
            <a:r>
              <a:rPr lang="en-US" dirty="0"/>
              <a:t>Types of Pitch Control System</a:t>
            </a:r>
          </a:p>
        </p:txBody>
      </p:sp>
      <p:sp>
        <p:nvSpPr>
          <p:cNvPr id="14" name="Text Placeholder 6">
            <a:extLst>
              <a:ext uri="{FF2B5EF4-FFF2-40B4-BE49-F238E27FC236}">
                <a16:creationId xmlns:a16="http://schemas.microsoft.com/office/drawing/2014/main" id="{2C24934D-0428-00D3-BFF4-5BCD66A65AC7}"/>
              </a:ext>
            </a:extLst>
          </p:cNvPr>
          <p:cNvSpPr txBox="1">
            <a:spLocks/>
          </p:cNvSpPr>
          <p:nvPr/>
        </p:nvSpPr>
        <p:spPr>
          <a:xfrm>
            <a:off x="782637" y="1273051"/>
            <a:ext cx="5157787" cy="536699"/>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tx1"/>
                </a:solidFill>
                <a:effectLst/>
                <a:uLnTx/>
                <a:uFillTx/>
                <a:latin typeface="+mn-lt"/>
                <a:ea typeface="+mn-ea"/>
                <a:cs typeface="Times New Roman" panose="02020603050405020304" pitchFamily="18" charset="0"/>
              </a:rPr>
              <a:t>Hydraulic Pitch Control System</a:t>
            </a:r>
            <a:endParaRPr kumimoji="0" lang="en-IN" sz="2400" b="1" i="0" u="none" strike="noStrike" kern="1200" cap="none" spc="0" normalizeH="0" baseline="0" noProof="0" dirty="0">
              <a:ln>
                <a:noFill/>
              </a:ln>
              <a:solidFill>
                <a:schemeClr val="tx1"/>
              </a:solidFill>
              <a:effectLst/>
              <a:uLnTx/>
              <a:uFillTx/>
              <a:latin typeface="+mn-lt"/>
              <a:ea typeface="+mn-ea"/>
              <a:cs typeface="Times New Roman" panose="02020603050405020304" pitchFamily="18" charset="0"/>
            </a:endParaRPr>
          </a:p>
        </p:txBody>
      </p:sp>
      <p:sp>
        <p:nvSpPr>
          <p:cNvPr id="15" name="Text Placeholder 8">
            <a:extLst>
              <a:ext uri="{FF2B5EF4-FFF2-40B4-BE49-F238E27FC236}">
                <a16:creationId xmlns:a16="http://schemas.microsoft.com/office/drawing/2014/main" id="{7FE5F1AF-CCF9-C345-FA6C-95F69F4C57C6}"/>
              </a:ext>
            </a:extLst>
          </p:cNvPr>
          <p:cNvSpPr txBox="1">
            <a:spLocks/>
          </p:cNvSpPr>
          <p:nvPr/>
        </p:nvSpPr>
        <p:spPr>
          <a:xfrm>
            <a:off x="6194427" y="1194908"/>
            <a:ext cx="5183188" cy="1798163"/>
          </a:xfrm>
          <a:prstGeom prst="rect">
            <a:avLst/>
          </a:prstGeom>
        </p:spPr>
        <p:txBody>
          <a:bodyPr>
            <a:noAutofit/>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tx1"/>
                </a:solidFill>
                <a:effectLst/>
                <a:uLnTx/>
                <a:uFillTx/>
                <a:latin typeface="+mn-lt"/>
                <a:ea typeface="+mn-ea"/>
                <a:cs typeface="Times New Roman" panose="02020603050405020304" pitchFamily="18" charset="0"/>
              </a:rPr>
              <a:t>Electric Pitch Control System</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tx1"/>
                </a:solidFill>
                <a:effectLst/>
                <a:uLnTx/>
                <a:uFillTx/>
                <a:latin typeface="+mn-lt"/>
                <a:ea typeface="+mn-ea"/>
                <a:cs typeface="Times New Roman" panose="02020603050405020304" pitchFamily="18" charset="0"/>
              </a:rPr>
              <a:t>-Internal gear</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chemeClr val="tx1"/>
                </a:solidFill>
                <a:effectLst/>
                <a:uLnTx/>
                <a:uFillTx/>
                <a:latin typeface="+mn-lt"/>
                <a:ea typeface="+mn-ea"/>
                <a:cs typeface="Times New Roman" panose="02020603050405020304" pitchFamily="18" charset="0"/>
              </a:rPr>
              <a:t>-External gear</a:t>
            </a:r>
            <a:endParaRPr kumimoji="0" lang="en-IN" sz="2400" b="1" i="0" u="none" strike="noStrike" kern="1200" cap="none" spc="0" normalizeH="0" baseline="0" noProof="0" dirty="0">
              <a:ln>
                <a:noFill/>
              </a:ln>
              <a:solidFill>
                <a:schemeClr val="tx1"/>
              </a:solidFill>
              <a:effectLst/>
              <a:uLnTx/>
              <a:uFillTx/>
              <a:latin typeface="+mn-lt"/>
              <a:ea typeface="+mn-ea"/>
              <a:cs typeface="Times New Roman" panose="02020603050405020304" pitchFamily="18" charset="0"/>
            </a:endParaRPr>
          </a:p>
        </p:txBody>
      </p:sp>
      <p:pic>
        <p:nvPicPr>
          <p:cNvPr id="13" name="Image 21"/>
          <p:cNvPicPr/>
          <p:nvPr/>
        </p:nvPicPr>
        <p:blipFill>
          <a:blip r:embed="rId2" cstate="print"/>
          <a:stretch>
            <a:fillRect/>
          </a:stretch>
        </p:blipFill>
        <p:spPr>
          <a:xfrm>
            <a:off x="784735" y="1933741"/>
            <a:ext cx="4867920" cy="4300804"/>
          </a:xfrm>
          <a:prstGeom prst="rect">
            <a:avLst/>
          </a:prstGeom>
        </p:spPr>
      </p:pic>
      <p:pic>
        <p:nvPicPr>
          <p:cNvPr id="20" name="Image 24"/>
          <p:cNvPicPr/>
          <p:nvPr/>
        </p:nvPicPr>
        <p:blipFill>
          <a:blip r:embed="rId3" cstate="print"/>
          <a:stretch>
            <a:fillRect/>
          </a:stretch>
        </p:blipFill>
        <p:spPr>
          <a:xfrm>
            <a:off x="6081281" y="2845203"/>
            <a:ext cx="5758418" cy="3496219"/>
          </a:xfrm>
          <a:prstGeom prst="rect">
            <a:avLst/>
          </a:prstGeom>
        </p:spPr>
      </p:pic>
      <p:sp>
        <p:nvSpPr>
          <p:cNvPr id="2" name="Slide Number Placeholder 5">
            <a:extLst>
              <a:ext uri="{FF2B5EF4-FFF2-40B4-BE49-F238E27FC236}">
                <a16:creationId xmlns:a16="http://schemas.microsoft.com/office/drawing/2014/main" id="{A061F691-1680-BDEB-8F74-5FE64868F20B}"/>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80</a:t>
            </a:fld>
            <a:endParaRPr lang="en-GB" sz="1400" dirty="0">
              <a:solidFill>
                <a:schemeClr val="bg1"/>
              </a:solidFill>
            </a:endParaRPr>
          </a:p>
        </p:txBody>
      </p:sp>
    </p:spTree>
    <p:extLst>
      <p:ext uri="{BB962C8B-B14F-4D97-AF65-F5344CB8AC3E}">
        <p14:creationId xmlns:p14="http://schemas.microsoft.com/office/powerpoint/2010/main" val="1536586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26533BD2-7016-D99B-8D14-5716721F009D}"/>
              </a:ext>
            </a:extLst>
          </p:cNvPr>
          <p:cNvSpPr txBox="1"/>
          <p:nvPr/>
        </p:nvSpPr>
        <p:spPr>
          <a:xfrm>
            <a:off x="342900" y="1465091"/>
            <a:ext cx="11218984" cy="3693319"/>
          </a:xfrm>
          <a:prstGeom prst="rect">
            <a:avLst/>
          </a:prstGeom>
          <a:noFill/>
        </p:spPr>
        <p:txBody>
          <a:bodyPr wrap="square" rtlCol="0">
            <a:spAutoFit/>
          </a:bodyPr>
          <a:lstStyle/>
          <a:p>
            <a:endParaRPr lang="it-IT" dirty="0"/>
          </a:p>
          <a:p>
            <a:pPr marL="285750" indent="-285750">
              <a:buFont typeface="Arial" panose="020B0604020202020204" pitchFamily="34" charset="0"/>
              <a:buChar char="•"/>
            </a:pPr>
            <a:r>
              <a:rPr lang="it-IT" dirty="0"/>
              <a:t>Introduction</a:t>
            </a:r>
          </a:p>
          <a:p>
            <a:endParaRPr lang="it-IT" dirty="0"/>
          </a:p>
          <a:p>
            <a:pPr marL="285750" indent="-285750">
              <a:buFont typeface="Arial" panose="020B0604020202020204" pitchFamily="34" charset="0"/>
              <a:buChar char="•"/>
            </a:pPr>
            <a:r>
              <a:rPr lang="it-IT" dirty="0"/>
              <a:t>Components to Design and its consideration</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Types of Drivetrain System</a:t>
            </a:r>
          </a:p>
          <a:p>
            <a:endParaRPr lang="it-IT" dirty="0"/>
          </a:p>
          <a:p>
            <a:pPr marL="285750" indent="-285750">
              <a:buFont typeface="Arial" panose="020B0604020202020204" pitchFamily="34" charset="0"/>
              <a:buChar char="•"/>
            </a:pPr>
            <a:r>
              <a:rPr lang="it-IT" dirty="0"/>
              <a:t>Drivetrain System Shortlisted for WEC Syria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Types Rotor Bearing</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References</a:t>
            </a:r>
          </a:p>
          <a:p>
            <a:endParaRPr lang="it-IT"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46115" y="1141821"/>
            <a:ext cx="7982574" cy="712728"/>
          </a:xfrm>
        </p:spPr>
        <p:txBody>
          <a:bodyPr>
            <a:normAutofit/>
          </a:bodyPr>
          <a:lstStyle/>
          <a:p>
            <a:r>
              <a:rPr lang="de-DE" sz="4000" dirty="0"/>
              <a:t>Content Overview</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99F47672-3CC8-A3D9-5404-84F2B78B6280}"/>
              </a:ext>
            </a:extLst>
          </p:cNvPr>
          <p:cNvSpPr txBox="1">
            <a:spLocks/>
          </p:cNvSpPr>
          <p:nvPr/>
        </p:nvSpPr>
        <p:spPr>
          <a:xfrm>
            <a:off x="446115" y="331013"/>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dirty="0"/>
              <a:t>Rotor Bearing System</a:t>
            </a:r>
            <a:endParaRPr lang="en-GB" sz="4800" dirty="0"/>
          </a:p>
        </p:txBody>
      </p:sp>
      <p:sp>
        <p:nvSpPr>
          <p:cNvPr id="4" name="Slide Number Placeholder 5">
            <a:extLst>
              <a:ext uri="{FF2B5EF4-FFF2-40B4-BE49-F238E27FC236}">
                <a16:creationId xmlns:a16="http://schemas.microsoft.com/office/drawing/2014/main" id="{D76CD9BC-99C3-2256-38DA-993E2634BAE6}"/>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81</a:t>
            </a:fld>
            <a:endParaRPr lang="en-GB" sz="1400" dirty="0">
              <a:solidFill>
                <a:schemeClr val="bg1"/>
              </a:solidFill>
            </a:endParaRPr>
          </a:p>
        </p:txBody>
      </p:sp>
    </p:spTree>
    <p:extLst>
      <p:ext uri="{BB962C8B-B14F-4D97-AF65-F5344CB8AC3E}">
        <p14:creationId xmlns:p14="http://schemas.microsoft.com/office/powerpoint/2010/main" val="33510908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89F78-D4B2-122C-B517-042D4A613C1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C168D38-3211-F511-112D-FE586024237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8E76CC60-91D3-AE89-7F66-534FF4539E5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50E7802A-0A46-E68D-AE8C-DDEE815B56B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1B8676DE-4D58-1579-23D9-A13FD62D3D7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62D8F5F6-2A94-2070-8484-DE98272B3979}"/>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Title 7">
            <a:extLst>
              <a:ext uri="{FF2B5EF4-FFF2-40B4-BE49-F238E27FC236}">
                <a16:creationId xmlns:a16="http://schemas.microsoft.com/office/drawing/2014/main" id="{AB7D81B2-5463-CA6D-E239-666D306A80E4}"/>
              </a:ext>
            </a:extLst>
          </p:cNvPr>
          <p:cNvSpPr>
            <a:spLocks noGrp="1"/>
          </p:cNvSpPr>
          <p:nvPr>
            <p:ph type="title"/>
          </p:nvPr>
        </p:nvSpPr>
        <p:spPr>
          <a:xfrm>
            <a:off x="836110" y="328681"/>
            <a:ext cx="10515600" cy="1325563"/>
          </a:xfrm>
        </p:spPr>
        <p:txBody>
          <a:bodyPr/>
          <a:lstStyle/>
          <a:p>
            <a:r>
              <a:rPr lang="en-US" dirty="0"/>
              <a:t>Introduction</a:t>
            </a:r>
            <a:endParaRPr lang="en-IN" dirty="0"/>
          </a:p>
        </p:txBody>
      </p:sp>
      <p:graphicFrame>
        <p:nvGraphicFramePr>
          <p:cNvPr id="12" name="Rectangle 1">
            <a:extLst>
              <a:ext uri="{FF2B5EF4-FFF2-40B4-BE49-F238E27FC236}">
                <a16:creationId xmlns:a16="http://schemas.microsoft.com/office/drawing/2014/main" id="{24305466-2C63-82E6-C98E-BE763BACEB2C}"/>
              </a:ext>
            </a:extLst>
          </p:cNvPr>
          <p:cNvGraphicFramePr>
            <a:graphicFrameLocks noGrp="1"/>
          </p:cNvGraphicFramePr>
          <p:nvPr>
            <p:ph idx="1"/>
            <p:extLst>
              <p:ext uri="{D42A27DB-BD31-4B8C-83A1-F6EECF244321}">
                <p14:modId xmlns:p14="http://schemas.microsoft.com/office/powerpoint/2010/main" val="368992789"/>
              </p:ext>
            </p:extLst>
          </p:nvPr>
        </p:nvGraphicFramePr>
        <p:xfrm>
          <a:off x="1424969" y="1537330"/>
          <a:ext cx="9010503" cy="4712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5">
            <a:extLst>
              <a:ext uri="{FF2B5EF4-FFF2-40B4-BE49-F238E27FC236}">
                <a16:creationId xmlns:a16="http://schemas.microsoft.com/office/drawing/2014/main" id="{92C8BFF4-DFC5-BF6B-E602-5CE5188A01F3}"/>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82</a:t>
            </a:fld>
            <a:endParaRPr lang="en-GB" sz="1400" dirty="0">
              <a:solidFill>
                <a:schemeClr val="bg1"/>
              </a:solidFill>
            </a:endParaRPr>
          </a:p>
        </p:txBody>
      </p:sp>
    </p:spTree>
    <p:extLst>
      <p:ext uri="{BB962C8B-B14F-4D97-AF65-F5344CB8AC3E}">
        <p14:creationId xmlns:p14="http://schemas.microsoft.com/office/powerpoint/2010/main" val="2971488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409002" y="595700"/>
            <a:ext cx="10243285" cy="712728"/>
          </a:xfrm>
        </p:spPr>
        <p:txBody>
          <a:bodyPr>
            <a:normAutofit/>
          </a:bodyPr>
          <a:lstStyle/>
          <a:p>
            <a:r>
              <a:rPr lang="de-DE" dirty="0"/>
              <a:t>Components to Design in RBS</a:t>
            </a:r>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B8997BAE-31D2-E507-FC38-D77846E9410F}"/>
              </a:ext>
            </a:extLst>
          </p:cNvPr>
          <p:cNvSpPr txBox="1">
            <a:spLocks noChangeArrowheads="1"/>
          </p:cNvSpPr>
          <p:nvPr/>
        </p:nvSpPr>
        <p:spPr bwMode="auto">
          <a:xfrm>
            <a:off x="619933" y="1502055"/>
            <a:ext cx="3418818" cy="39052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10000"/>
              </a:lnSpc>
              <a:spcBef>
                <a:spcPct val="0"/>
              </a:spcBef>
              <a:spcAft>
                <a:spcPts val="600"/>
              </a:spcAft>
              <a:buClrTx/>
              <a:buSzTx/>
              <a:buFontTx/>
              <a:buChar char="•"/>
              <a:tabLst/>
              <a:defRPr/>
            </a:pPr>
            <a:r>
              <a:rPr kumimoji="0" lang="en-US" altLang="en-US" sz="1800" b="1" i="0" u="none" strike="noStrike" kern="1200" cap="none" spc="0" normalizeH="0" baseline="0" noProof="0" dirty="0">
                <a:ln>
                  <a:noFill/>
                </a:ln>
                <a:solidFill>
                  <a:sysClr val="windowText" lastClr="000000"/>
                </a:solidFill>
                <a:effectLst/>
                <a:uLnTx/>
                <a:uFillTx/>
                <a:ea typeface="+mn-ea"/>
                <a:cs typeface="+mn-cs"/>
              </a:rPr>
              <a:t>Main Shaft</a:t>
            </a:r>
            <a:r>
              <a:rPr kumimoji="0" lang="en-US" altLang="en-US" sz="1800" b="0" i="0" u="none" strike="noStrike" kern="1200" cap="none" spc="0" normalizeH="0" baseline="0" noProof="0" dirty="0">
                <a:ln>
                  <a:noFill/>
                </a:ln>
                <a:solidFill>
                  <a:sysClr val="windowText" lastClr="000000"/>
                </a:solidFill>
                <a:effectLst/>
                <a:uLnTx/>
                <a:uFillTx/>
                <a:ea typeface="+mn-ea"/>
                <a:cs typeface="+mn-cs"/>
              </a:rPr>
              <a:t> – Connects rotor to gearbox</a:t>
            </a:r>
          </a:p>
          <a:p>
            <a:pPr marL="0" marR="0" lvl="0" indent="0" algn="l" defTabSz="914400" rtl="0" eaLnBrk="0" fontAlgn="base" latinLnBrk="0" hangingPunct="0">
              <a:lnSpc>
                <a:spcPct val="110000"/>
              </a:lnSpc>
              <a:spcBef>
                <a:spcPct val="0"/>
              </a:spcBef>
              <a:spcAft>
                <a:spcPts val="600"/>
              </a:spcAft>
              <a:buClrTx/>
              <a:buSzTx/>
              <a:buFontTx/>
              <a:buChar char="•"/>
              <a:tabLst/>
              <a:defRPr/>
            </a:pPr>
            <a:r>
              <a:rPr kumimoji="0" lang="en-US" altLang="en-US" sz="1800" b="1" i="0" u="none" strike="noStrike" kern="1200" cap="none" spc="0" normalizeH="0" baseline="0" noProof="0" dirty="0">
                <a:ln>
                  <a:noFill/>
                </a:ln>
                <a:solidFill>
                  <a:sysClr val="windowText" lastClr="000000"/>
                </a:solidFill>
                <a:effectLst/>
                <a:uLnTx/>
                <a:uFillTx/>
                <a:ea typeface="+mn-ea"/>
                <a:cs typeface="+mn-cs"/>
              </a:rPr>
              <a:t>Bearings</a:t>
            </a:r>
            <a:r>
              <a:rPr kumimoji="0" lang="en-US" altLang="en-US" sz="1800" b="0" i="0" u="none" strike="noStrike" kern="1200" cap="none" spc="0" normalizeH="0" baseline="0" noProof="0" dirty="0">
                <a:ln>
                  <a:noFill/>
                </a:ln>
                <a:solidFill>
                  <a:sysClr val="windowText" lastClr="000000"/>
                </a:solidFill>
                <a:effectLst/>
                <a:uLnTx/>
                <a:uFillTx/>
                <a:ea typeface="+mn-ea"/>
                <a:cs typeface="+mn-cs"/>
              </a:rPr>
              <a:t> – Allow rotation, support loads</a:t>
            </a:r>
          </a:p>
          <a:p>
            <a:pPr marL="0" marR="0" lvl="0" indent="0" algn="l" defTabSz="914400" rtl="0" eaLnBrk="0" fontAlgn="base" latinLnBrk="0" hangingPunct="0">
              <a:lnSpc>
                <a:spcPct val="110000"/>
              </a:lnSpc>
              <a:spcBef>
                <a:spcPct val="0"/>
              </a:spcBef>
              <a:spcAft>
                <a:spcPts val="600"/>
              </a:spcAft>
              <a:buClrTx/>
              <a:buSzTx/>
              <a:buFontTx/>
              <a:buChar char="•"/>
              <a:tabLst/>
              <a:defRPr/>
            </a:pPr>
            <a:r>
              <a:rPr kumimoji="0" lang="en-US" altLang="en-US" sz="1800" b="1" i="0" u="none" strike="noStrike" kern="1200" cap="none" spc="0" normalizeH="0" baseline="0" noProof="0" dirty="0">
                <a:ln>
                  <a:noFill/>
                </a:ln>
                <a:solidFill>
                  <a:sysClr val="windowText" lastClr="000000"/>
                </a:solidFill>
                <a:effectLst/>
                <a:uLnTx/>
                <a:uFillTx/>
                <a:ea typeface="+mn-ea"/>
                <a:cs typeface="+mn-cs"/>
              </a:rPr>
              <a:t>Bearing Housing</a:t>
            </a:r>
            <a:r>
              <a:rPr kumimoji="0" lang="en-US" altLang="en-US" sz="1800" b="0" i="0" u="none" strike="noStrike" kern="1200" cap="none" spc="0" normalizeH="0" baseline="0" noProof="0" dirty="0">
                <a:ln>
                  <a:noFill/>
                </a:ln>
                <a:solidFill>
                  <a:sysClr val="windowText" lastClr="000000"/>
                </a:solidFill>
                <a:effectLst/>
                <a:uLnTx/>
                <a:uFillTx/>
                <a:ea typeface="+mn-ea"/>
                <a:cs typeface="+mn-cs"/>
              </a:rPr>
              <a:t> – Encloses the bearing</a:t>
            </a:r>
          </a:p>
          <a:p>
            <a:pPr marL="0" marR="0" lvl="0" indent="0" algn="l" defTabSz="914400" rtl="0" eaLnBrk="0" fontAlgn="base" latinLnBrk="0" hangingPunct="0">
              <a:lnSpc>
                <a:spcPct val="110000"/>
              </a:lnSpc>
              <a:spcBef>
                <a:spcPct val="0"/>
              </a:spcBef>
              <a:spcAft>
                <a:spcPts val="600"/>
              </a:spcAft>
              <a:buClrTx/>
              <a:buSzTx/>
              <a:buFontTx/>
              <a:buChar char="•"/>
              <a:tabLst/>
              <a:defRPr/>
            </a:pPr>
            <a:r>
              <a:rPr kumimoji="0" lang="en-US" altLang="en-US" sz="1800" b="1" i="0" u="none" strike="noStrike" kern="1200" cap="none" spc="0" normalizeH="0" baseline="0" noProof="0" dirty="0">
                <a:ln>
                  <a:noFill/>
                </a:ln>
                <a:solidFill>
                  <a:sysClr val="windowText" lastClr="000000"/>
                </a:solidFill>
                <a:effectLst/>
                <a:uLnTx/>
                <a:uFillTx/>
                <a:ea typeface="+mn-ea"/>
                <a:cs typeface="+mn-cs"/>
              </a:rPr>
              <a:t>Coupling</a:t>
            </a:r>
            <a:r>
              <a:rPr kumimoji="0" lang="en-US" altLang="en-US" sz="1800" b="0" i="0" u="none" strike="noStrike" kern="1200" cap="none" spc="0" normalizeH="0" baseline="0" noProof="0" dirty="0">
                <a:ln>
                  <a:noFill/>
                </a:ln>
                <a:solidFill>
                  <a:sysClr val="windowText" lastClr="000000"/>
                </a:solidFill>
                <a:effectLst/>
                <a:uLnTx/>
                <a:uFillTx/>
                <a:ea typeface="+mn-ea"/>
                <a:cs typeface="+mn-cs"/>
              </a:rPr>
              <a:t> – Transfers torque from shaft to gearbox</a:t>
            </a:r>
          </a:p>
          <a:p>
            <a:pPr marL="0" marR="0" lvl="0" indent="0" algn="l" defTabSz="914400" rtl="0" eaLnBrk="0" fontAlgn="base" latinLnBrk="0" hangingPunct="0">
              <a:lnSpc>
                <a:spcPct val="110000"/>
              </a:lnSpc>
              <a:spcBef>
                <a:spcPct val="0"/>
              </a:spcBef>
              <a:spcAft>
                <a:spcPts val="600"/>
              </a:spcAft>
              <a:buClrTx/>
              <a:buSzTx/>
              <a:buFontTx/>
              <a:buChar char="•"/>
              <a:tabLst/>
              <a:defRPr/>
            </a:pPr>
            <a:r>
              <a:rPr kumimoji="0" lang="en-US" altLang="en-US" sz="1800" b="1" i="0" u="none" strike="noStrike" kern="1200" cap="none" spc="0" normalizeH="0" baseline="0" noProof="0" dirty="0">
                <a:ln>
                  <a:noFill/>
                </a:ln>
                <a:solidFill>
                  <a:sysClr val="windowText" lastClr="000000"/>
                </a:solidFill>
                <a:effectLst/>
                <a:uLnTx/>
                <a:uFillTx/>
                <a:ea typeface="+mn-ea"/>
                <a:cs typeface="+mn-cs"/>
              </a:rPr>
              <a:t>Flanges</a:t>
            </a:r>
            <a:r>
              <a:rPr kumimoji="0" lang="en-US" altLang="en-US" sz="1800" b="0" i="0" u="none" strike="noStrike" kern="1200" cap="none" spc="0" normalizeH="0" baseline="0" noProof="0" dirty="0">
                <a:ln>
                  <a:noFill/>
                </a:ln>
                <a:solidFill>
                  <a:sysClr val="windowText" lastClr="000000"/>
                </a:solidFill>
                <a:effectLst/>
                <a:uLnTx/>
                <a:uFillTx/>
                <a:ea typeface="+mn-ea"/>
                <a:cs typeface="+mn-cs"/>
              </a:rPr>
              <a:t> – Provide bolted connection interfaces</a:t>
            </a:r>
          </a:p>
          <a:p>
            <a:pPr marL="0" lvl="0" indent="0" eaLnBrk="0" fontAlgn="base" hangingPunct="0">
              <a:lnSpc>
                <a:spcPct val="110000"/>
              </a:lnSpc>
              <a:spcBef>
                <a:spcPct val="0"/>
              </a:spcBef>
              <a:spcAft>
                <a:spcPts val="600"/>
              </a:spcAft>
              <a:buFontTx/>
              <a:buChar char="•"/>
              <a:defRPr/>
            </a:pPr>
            <a:r>
              <a:rPr lang="en-US" altLang="en-US" sz="1800" b="1" dirty="0">
                <a:solidFill>
                  <a:sysClr val="windowText" lastClr="000000"/>
                </a:solidFill>
              </a:rPr>
              <a:t>Rotor lock </a:t>
            </a:r>
            <a:r>
              <a:rPr lang="en-US" altLang="en-US" sz="1800" dirty="0">
                <a:solidFill>
                  <a:sysClr val="windowText" lastClr="000000"/>
                </a:solidFill>
              </a:rPr>
              <a:t>– ensures rotor locking under wind loads even if the brake systems fails</a:t>
            </a:r>
            <a:endParaRPr kumimoji="0" lang="en-US" altLang="en-US" sz="1800" b="0" i="0" u="none" strike="noStrike" kern="1200" cap="none" spc="0" normalizeH="0" baseline="0" noProof="0" dirty="0">
              <a:ln>
                <a:noFill/>
              </a:ln>
              <a:solidFill>
                <a:sysClr val="windowText" lastClr="000000"/>
              </a:solidFill>
              <a:effectLst/>
              <a:uLnTx/>
              <a:uFillTx/>
              <a:ea typeface="+mn-ea"/>
              <a:cs typeface="+mn-cs"/>
            </a:endParaRPr>
          </a:p>
        </p:txBody>
      </p:sp>
      <p:sp>
        <p:nvSpPr>
          <p:cNvPr id="3" name="Slide Number Placeholder 5">
            <a:extLst>
              <a:ext uri="{FF2B5EF4-FFF2-40B4-BE49-F238E27FC236}">
                <a16:creationId xmlns:a16="http://schemas.microsoft.com/office/drawing/2014/main" id="{FBDFDE8E-6841-F694-C3E7-200928D7DA8A}"/>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83</a:t>
            </a:fld>
            <a:endParaRPr lang="en-GB" sz="1400" dirty="0">
              <a:solidFill>
                <a:schemeClr val="bg1"/>
              </a:solidFill>
            </a:endParaRPr>
          </a:p>
        </p:txBody>
      </p:sp>
    </p:spTree>
    <p:extLst>
      <p:ext uri="{BB962C8B-B14F-4D97-AF65-F5344CB8AC3E}">
        <p14:creationId xmlns:p14="http://schemas.microsoft.com/office/powerpoint/2010/main" val="39278165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1FE82-ACA3-8272-60A1-F176E8134DE6}"/>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FEE5266-18A7-4719-E709-66D9C924101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67A4071-6765-2FA1-6EFA-362B2C7E8E89}"/>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973A7EE5-B898-5A27-46B7-C02363F6124B}"/>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17466742-004E-60F2-00DF-B09FF329220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92336692-2036-9728-C15F-B96A86366EFC}"/>
              </a:ext>
            </a:extLst>
          </p:cNvPr>
          <p:cNvSpPr txBox="1"/>
          <p:nvPr/>
        </p:nvSpPr>
        <p:spPr>
          <a:xfrm>
            <a:off x="342900" y="1465091"/>
            <a:ext cx="11218984" cy="646331"/>
          </a:xfrm>
          <a:prstGeom prst="rect">
            <a:avLst/>
          </a:prstGeom>
          <a:noFill/>
        </p:spPr>
        <p:txBody>
          <a:bodyPr wrap="square" rtlCol="0">
            <a:spAutoFit/>
          </a:bodyPr>
          <a:lstStyle/>
          <a:p>
            <a:endParaRPr lang="it-IT" dirty="0"/>
          </a:p>
          <a:p>
            <a:endParaRPr lang="it-IT" dirty="0"/>
          </a:p>
        </p:txBody>
      </p:sp>
      <p:sp>
        <p:nvSpPr>
          <p:cNvPr id="2" name="Titel 1">
            <a:extLst>
              <a:ext uri="{FF2B5EF4-FFF2-40B4-BE49-F238E27FC236}">
                <a16:creationId xmlns:a16="http://schemas.microsoft.com/office/drawing/2014/main" id="{A58BB48D-A5EA-0A4D-0795-C103855B8F3F}"/>
              </a:ext>
            </a:extLst>
          </p:cNvPr>
          <p:cNvSpPr>
            <a:spLocks noGrp="1"/>
          </p:cNvSpPr>
          <p:nvPr>
            <p:ph type="title"/>
          </p:nvPr>
        </p:nvSpPr>
        <p:spPr>
          <a:xfrm>
            <a:off x="484418" y="502853"/>
            <a:ext cx="7982574" cy="712728"/>
          </a:xfrm>
        </p:spPr>
        <p:txBody>
          <a:bodyPr>
            <a:normAutofit/>
          </a:bodyPr>
          <a:lstStyle/>
          <a:p>
            <a:r>
              <a:rPr lang="de-DE" dirty="0"/>
              <a:t>Design Considerations</a:t>
            </a:r>
          </a:p>
        </p:txBody>
      </p:sp>
      <p:cxnSp>
        <p:nvCxnSpPr>
          <p:cNvPr id="6" name="Straight Connector 5">
            <a:extLst>
              <a:ext uri="{FF2B5EF4-FFF2-40B4-BE49-F238E27FC236}">
                <a16:creationId xmlns:a16="http://schemas.microsoft.com/office/drawing/2014/main" id="{0C89A2EF-93CA-BD60-11A6-F66240F5DA2D}"/>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A10F3B5-A100-0FC9-C78D-CD20A7CDEF09}"/>
              </a:ext>
            </a:extLst>
          </p:cNvPr>
          <p:cNvSpPr txBox="1">
            <a:spLocks/>
          </p:cNvSpPr>
          <p:nvPr/>
        </p:nvSpPr>
        <p:spPr>
          <a:xfrm>
            <a:off x="342900" y="1305117"/>
            <a:ext cx="11218984" cy="518775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DE" sz="1800" b="1" i="0" u="none" strike="noStrike" kern="1200" cap="none" spc="0" normalizeH="0" baseline="0" noProof="0" dirty="0">
                <a:ln>
                  <a:noFill/>
                </a:ln>
                <a:solidFill>
                  <a:sysClr val="windowText" lastClr="000000"/>
                </a:solidFill>
                <a:effectLst/>
                <a:uLnTx/>
                <a:uFillTx/>
                <a:ea typeface="+mn-ea"/>
                <a:cs typeface="+mn-cs"/>
              </a:rPr>
              <a:t>Standards: </a:t>
            </a:r>
            <a:r>
              <a:rPr kumimoji="0" lang="en-US" sz="1800" b="0" i="0" u="none" strike="noStrike" kern="1200" cap="none" spc="0" normalizeH="0" baseline="0" noProof="0" dirty="0">
                <a:ln>
                  <a:noFill/>
                </a:ln>
                <a:solidFill>
                  <a:sysClr val="windowText" lastClr="000000"/>
                </a:solidFill>
                <a:effectLst/>
                <a:uLnTx/>
                <a:uFillTx/>
                <a:ea typeface="+mn-ea"/>
                <a:cs typeface="+mn-cs"/>
              </a:rPr>
              <a:t>They ensure safety, reliability, and compatibility.</a:t>
            </a:r>
            <a:r>
              <a:rPr kumimoji="0" lang="en-DE" sz="1800" b="0" i="0" u="none" strike="noStrike" kern="1200" cap="none" spc="0" normalizeH="0" baseline="0" noProof="0" dirty="0">
                <a:ln>
                  <a:noFill/>
                </a:ln>
                <a:solidFill>
                  <a:sysClr val="windowText" lastClr="000000"/>
                </a:solidFill>
                <a:effectLst/>
                <a:uLnTx/>
                <a:uFillTx/>
                <a:ea typeface="+mn-ea"/>
                <a:cs typeface="+mn-cs"/>
              </a:rPr>
              <a:t> </a:t>
            </a:r>
            <a:r>
              <a:rPr kumimoji="0" lang="en-US" sz="1800" b="0" i="0" u="none" strike="noStrike" kern="1200" cap="none" spc="0" normalizeH="0" baseline="0" noProof="0" dirty="0">
                <a:ln>
                  <a:noFill/>
                </a:ln>
                <a:solidFill>
                  <a:sysClr val="windowText" lastClr="000000"/>
                </a:solidFill>
                <a:effectLst/>
                <a:uLnTx/>
                <a:uFillTx/>
                <a:ea typeface="+mn-ea"/>
                <a:cs typeface="+mn-cs"/>
              </a:rPr>
              <a:t>They give rules for how strong, durable, or precise a part must be.</a:t>
            </a:r>
            <a:endParaRPr kumimoji="0" lang="en-DE" sz="1800" b="0" i="0" u="none" strike="noStrike" kern="1200" cap="none" spc="0" normalizeH="0" baseline="0" noProof="0" dirty="0">
              <a:ln>
                <a:noFill/>
              </a:ln>
              <a:solidFill>
                <a:sysClr val="windowText" lastClr="000000"/>
              </a:solidFill>
              <a:effectLst/>
              <a:uLnTx/>
              <a:uFillTx/>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DE" sz="1800" b="1" i="0" u="none" strike="noStrike" kern="1200" cap="none" spc="0" normalizeH="0" baseline="0" noProof="0" dirty="0">
                <a:ln>
                  <a:noFill/>
                </a:ln>
                <a:solidFill>
                  <a:sysClr val="windowText" lastClr="000000"/>
                </a:solidFill>
                <a:effectLst/>
                <a:uLnTx/>
                <a:uFillTx/>
                <a:ea typeface="+mn-ea"/>
                <a:cs typeface="+mn-cs"/>
              </a:rPr>
              <a:t>Materials: </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ea typeface="+mn-ea"/>
                <a:cs typeface="+mn-cs"/>
              </a:rPr>
              <a:t>High fatigue strength to handle variable loads</a:t>
            </a:r>
            <a:r>
              <a:rPr kumimoji="0" lang="en-DE" sz="1800" b="0" i="0" u="none" strike="noStrike" kern="1200" cap="none" spc="0" normalizeH="0" baseline="0" noProof="0" dirty="0">
                <a:ln>
                  <a:noFill/>
                </a:ln>
                <a:solidFill>
                  <a:sysClr val="windowText" lastClr="000000"/>
                </a:solidFill>
                <a:effectLst/>
                <a:uLnTx/>
                <a:uFillTx/>
                <a:ea typeface="+mn-ea"/>
                <a:cs typeface="+mn-cs"/>
              </a:rPr>
              <a: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ea typeface="+mn-ea"/>
                <a:cs typeface="+mn-cs"/>
              </a:rPr>
              <a:t> Resistance to corrosion</a:t>
            </a:r>
            <a:r>
              <a:rPr kumimoji="0" lang="en-DE" sz="1800" b="0" i="0" u="none" strike="noStrike" kern="1200" cap="none" spc="0" normalizeH="0" baseline="0" noProof="0" dirty="0">
                <a:ln>
                  <a:noFill/>
                </a:ln>
                <a:solidFill>
                  <a:sysClr val="windowText" lastClr="000000"/>
                </a:solidFill>
                <a:effectLst/>
                <a:uLnTx/>
                <a:uFillTx/>
                <a:ea typeface="+mn-ea"/>
                <a:cs typeface="+mn-cs"/>
              </a:rPr>
              <a:t> (</a:t>
            </a:r>
            <a:r>
              <a:rPr kumimoji="0" lang="en-US" sz="1800" b="0" i="0" u="none" strike="noStrike" kern="1200" cap="none" spc="0" normalizeH="0" baseline="0" noProof="0" dirty="0">
                <a:ln>
                  <a:noFill/>
                </a:ln>
                <a:solidFill>
                  <a:sysClr val="windowText" lastClr="000000"/>
                </a:solidFill>
                <a:effectLst/>
                <a:uLnTx/>
                <a:uFillTx/>
                <a:ea typeface="+mn-ea"/>
                <a:cs typeface="+mn-cs"/>
              </a:rPr>
              <a:t>humid area</a:t>
            </a:r>
            <a:r>
              <a:rPr kumimoji="0" lang="en-DE" sz="1800" b="0" i="0" u="none" strike="noStrike" kern="1200" cap="none" spc="0" normalizeH="0" baseline="0" noProof="0" dirty="0">
                <a:ln>
                  <a:noFill/>
                </a:ln>
                <a:solidFill>
                  <a:sysClr val="windowText" lastClr="000000"/>
                </a:solidFill>
                <a:effectLst/>
                <a:uLnTx/>
                <a:uFillTx/>
                <a:ea typeface="+mn-ea"/>
                <a:cs typeface="+mn-cs"/>
              </a:rPr>
              <a: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ysClr val="windowText" lastClr="000000"/>
                </a:solidFill>
                <a:effectLst/>
                <a:uLnTx/>
                <a:uFillTx/>
                <a:ea typeface="+mn-ea"/>
                <a:cs typeface="+mn-cs"/>
              </a:rPr>
              <a:t>Availability</a:t>
            </a:r>
            <a:r>
              <a:rPr kumimoji="0" lang="en-DE" sz="1800" b="0" i="0" u="none" strike="noStrike" kern="1200" cap="none" spc="0" normalizeH="0" baseline="0" noProof="0" dirty="0">
                <a:ln>
                  <a:noFill/>
                </a:ln>
                <a:solidFill>
                  <a:sysClr val="windowText" lastClr="000000"/>
                </a:solidFill>
                <a:effectLst/>
                <a:uLnTx/>
                <a:uFillTx/>
                <a:ea typeface="+mn-ea"/>
                <a:cs typeface="+mn-cs"/>
              </a:rPr>
              <a:t> and cost-efficient</a:t>
            </a:r>
            <a:endParaRPr kumimoji="0" lang="en-US" sz="1800" b="0" i="0" u="none" strike="noStrike" kern="1200" cap="none" spc="0" normalizeH="0" baseline="0" noProof="0" dirty="0">
              <a:ln>
                <a:noFill/>
              </a:ln>
              <a:solidFill>
                <a:sysClr val="windowText" lastClr="000000"/>
              </a:solidFill>
              <a:effectLst/>
              <a:uLnTx/>
              <a:uFillTx/>
              <a:ea typeface="+mn-ea"/>
              <a:cs typeface="+mn-cs"/>
            </a:endParaRPr>
          </a:p>
          <a:p>
            <a:pPr>
              <a:defRPr/>
            </a:pPr>
            <a:r>
              <a:rPr lang="en-US" sz="1800" b="1" dirty="0"/>
              <a:t>DIN EN 1563:2012-03 </a:t>
            </a:r>
            <a:r>
              <a:rPr lang="en-US" sz="1800" dirty="0"/>
              <a:t>to select the suitable material specifications </a:t>
            </a:r>
            <a:endParaRPr kumimoji="0" lang="en-DE" sz="1800" b="1" i="0" u="none" strike="noStrike" kern="1200" cap="none" spc="0" normalizeH="0" baseline="0" noProof="0" dirty="0">
              <a:ln>
                <a:noFill/>
              </a:ln>
              <a:solidFill>
                <a:sysClr val="windowText" lastClr="000000"/>
              </a:solidFill>
              <a:effectLst/>
              <a:uLnTx/>
              <a:uFillTx/>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DE" sz="1800" b="1" i="0" u="none" strike="noStrike" kern="1200" cap="none" spc="0" normalizeH="0" baseline="0" noProof="0" dirty="0">
                <a:ln>
                  <a:noFill/>
                </a:ln>
                <a:solidFill>
                  <a:sysClr val="windowText" lastClr="000000"/>
                </a:solidFill>
                <a:effectLst/>
                <a:uLnTx/>
                <a:uFillTx/>
                <a:ea typeface="+mn-ea"/>
                <a:cs typeface="+mn-cs"/>
              </a:rPr>
              <a:t>Design Requirements: </a:t>
            </a:r>
          </a:p>
          <a:p>
            <a:pPr marR="0" lvl="0" algn="l" defTabSz="914400" rtl="0" eaLnBrk="1" fontAlgn="auto" latinLnBrk="0" hangingPunct="1">
              <a:lnSpc>
                <a:spcPct val="120000"/>
              </a:lnSpc>
              <a:spcBef>
                <a:spcPts val="1000"/>
              </a:spcBef>
              <a:spcAft>
                <a:spcPts val="0"/>
              </a:spcAft>
              <a:buClrTx/>
              <a:buSzTx/>
              <a:tabLst/>
              <a:defRPr/>
            </a:pPr>
            <a:r>
              <a:rPr kumimoji="0" lang="en-DE" sz="1800" b="0" i="0" u="none" strike="noStrike" kern="1200" cap="none" spc="0" normalizeH="0" baseline="0" noProof="0" dirty="0">
                <a:ln>
                  <a:noFill/>
                </a:ln>
                <a:solidFill>
                  <a:sysClr val="windowText" lastClr="000000"/>
                </a:solidFill>
                <a:effectLst/>
                <a:uLnTx/>
                <a:uFillTx/>
                <a:ea typeface="+mn-ea"/>
                <a:cs typeface="+mn-cs"/>
              </a:rPr>
              <a:t>Mainly life span ......(Min of 20 years)</a:t>
            </a:r>
          </a:p>
          <a:p>
            <a:pPr marR="0" lvl="0" algn="l" defTabSz="914400" rtl="0" eaLnBrk="1" fontAlgn="auto" latinLnBrk="0" hangingPunct="1">
              <a:lnSpc>
                <a:spcPct val="120000"/>
              </a:lnSpc>
              <a:spcBef>
                <a:spcPts val="1000"/>
              </a:spcBef>
              <a:spcAft>
                <a:spcPts val="0"/>
              </a:spcAft>
              <a:buClrTx/>
              <a:buSzTx/>
              <a:tabLst/>
              <a:defRPr/>
            </a:pPr>
            <a:r>
              <a:rPr kumimoji="0" lang="en-IN" sz="1800" b="0" i="0" u="none" strike="noStrike" kern="1200" cap="none" spc="0" normalizeH="0" baseline="0" noProof="0" dirty="0">
                <a:ln>
                  <a:noFill/>
                </a:ln>
                <a:solidFill>
                  <a:sysClr val="windowText" lastClr="000000"/>
                </a:solidFill>
                <a:effectLst/>
                <a:uLnTx/>
                <a:uFillTx/>
                <a:ea typeface="+mn-ea"/>
                <a:cs typeface="+mn-cs"/>
              </a:rPr>
              <a:t>Must handle:</a:t>
            </a:r>
            <a:r>
              <a:rPr kumimoji="0" lang="en-DE" sz="1800" b="0" i="0" u="none" strike="noStrike" kern="1200" cap="none" spc="0" normalizeH="0" baseline="0" noProof="0" dirty="0">
                <a:ln>
                  <a:noFill/>
                </a:ln>
                <a:solidFill>
                  <a:sysClr val="windowText" lastClr="000000"/>
                </a:solidFill>
                <a:effectLst/>
                <a:uLnTx/>
                <a:uFillTx/>
                <a:ea typeface="+mn-ea"/>
                <a:cs typeface="+mn-cs"/>
              </a:rPr>
              <a:t> </a:t>
            </a:r>
            <a:r>
              <a:rPr kumimoji="0" lang="en-IN" sz="1800" b="0" i="0" u="none" strike="noStrike" kern="1200" cap="none" spc="0" normalizeH="0" baseline="0" noProof="0" dirty="0">
                <a:ln>
                  <a:noFill/>
                </a:ln>
                <a:solidFill>
                  <a:sysClr val="windowText" lastClr="000000"/>
                </a:solidFill>
                <a:effectLst/>
                <a:uLnTx/>
                <a:uFillTx/>
                <a:ea typeface="+mn-ea"/>
                <a:cs typeface="+mn-cs"/>
              </a:rPr>
              <a:t>Deformations of rotor shaft</a:t>
            </a:r>
            <a:r>
              <a:rPr kumimoji="0" lang="en-DE" sz="1800" b="0" i="0" u="none" strike="noStrike" kern="1200" cap="none" spc="0" normalizeH="0" baseline="0" noProof="0" dirty="0">
                <a:ln>
                  <a:noFill/>
                </a:ln>
                <a:solidFill>
                  <a:sysClr val="windowText" lastClr="000000"/>
                </a:solidFill>
                <a:effectLst/>
                <a:uLnTx/>
                <a:uFillTx/>
                <a:ea typeface="+mn-ea"/>
                <a:cs typeface="+mn-cs"/>
              </a:rPr>
              <a:t>, </a:t>
            </a:r>
            <a:r>
              <a:rPr kumimoji="0" lang="en-IN" sz="1800" b="0" i="0" u="none" strike="noStrike" kern="1200" cap="none" spc="0" normalizeH="0" baseline="0" noProof="0" dirty="0">
                <a:ln>
                  <a:noFill/>
                </a:ln>
                <a:solidFill>
                  <a:sysClr val="windowText" lastClr="000000"/>
                </a:solidFill>
                <a:effectLst/>
                <a:uLnTx/>
                <a:uFillTx/>
                <a:ea typeface="+mn-ea"/>
                <a:cs typeface="+mn-cs"/>
              </a:rPr>
              <a:t>Angular misalignments</a:t>
            </a:r>
            <a:r>
              <a:rPr kumimoji="0" lang="en-DE" sz="1800" b="0" i="0" u="none" strike="noStrike" kern="1200" cap="none" spc="0" normalizeH="0" baseline="0" noProof="0" dirty="0">
                <a:ln>
                  <a:noFill/>
                </a:ln>
                <a:solidFill>
                  <a:sysClr val="windowText" lastClr="000000"/>
                </a:solidFill>
                <a:effectLst/>
                <a:uLnTx/>
                <a:uFillTx/>
                <a:ea typeface="+mn-ea"/>
                <a:cs typeface="+mn-cs"/>
              </a:rPr>
              <a:t>, </a:t>
            </a:r>
            <a:r>
              <a:rPr kumimoji="0" lang="en-IN" sz="1800" b="0" i="0" u="none" strike="noStrike" kern="1200" cap="none" spc="0" normalizeH="0" baseline="0" noProof="0" dirty="0">
                <a:ln>
                  <a:noFill/>
                </a:ln>
                <a:solidFill>
                  <a:sysClr val="windowText" lastClr="000000"/>
                </a:solidFill>
                <a:effectLst/>
                <a:uLnTx/>
                <a:uFillTx/>
                <a:ea typeface="+mn-ea"/>
                <a:cs typeface="+mn-cs"/>
              </a:rPr>
              <a:t>Standstill loads</a:t>
            </a:r>
            <a:r>
              <a:rPr kumimoji="0" lang="en-DE" sz="1800" b="0" i="0" u="none" strike="noStrike" kern="1200" cap="none" spc="0" normalizeH="0" baseline="0" noProof="0" dirty="0">
                <a:ln>
                  <a:noFill/>
                </a:ln>
                <a:solidFill>
                  <a:sysClr val="windowText" lastClr="000000"/>
                </a:solidFill>
                <a:effectLst/>
                <a:uLnTx/>
                <a:uFillTx/>
                <a:ea typeface="+mn-ea"/>
                <a:cs typeface="+mn-cs"/>
              </a:rPr>
              <a:t>, </a:t>
            </a:r>
            <a:r>
              <a:rPr kumimoji="0" lang="en-IN" sz="1800" b="0" i="0" u="none" strike="noStrike" kern="1200" cap="none" spc="0" normalizeH="0" baseline="0" noProof="0" dirty="0">
                <a:ln>
                  <a:noFill/>
                </a:ln>
                <a:solidFill>
                  <a:sysClr val="windowText" lastClr="000000"/>
                </a:solidFill>
                <a:effectLst/>
                <a:uLnTx/>
                <a:uFillTx/>
                <a:ea typeface="+mn-ea"/>
                <a:cs typeface="+mn-cs"/>
              </a:rPr>
              <a:t>Harsh environmental exposure</a:t>
            </a:r>
          </a:p>
        </p:txBody>
      </p:sp>
      <p:graphicFrame>
        <p:nvGraphicFramePr>
          <p:cNvPr id="4" name="Table 3">
            <a:extLst>
              <a:ext uri="{FF2B5EF4-FFF2-40B4-BE49-F238E27FC236}">
                <a16:creationId xmlns:a16="http://schemas.microsoft.com/office/drawing/2014/main" id="{24C5AC8E-90DB-61F0-04BA-CD0B8FEEC654}"/>
              </a:ext>
            </a:extLst>
          </p:cNvPr>
          <p:cNvGraphicFramePr>
            <a:graphicFrameLocks noGrp="1"/>
          </p:cNvGraphicFramePr>
          <p:nvPr>
            <p:extLst>
              <p:ext uri="{D42A27DB-BD31-4B8C-83A1-F6EECF244321}">
                <p14:modId xmlns:p14="http://schemas.microsoft.com/office/powerpoint/2010/main" val="2515322530"/>
              </p:ext>
            </p:extLst>
          </p:nvPr>
        </p:nvGraphicFramePr>
        <p:xfrm>
          <a:off x="5552153" y="2394563"/>
          <a:ext cx="5829677" cy="1270684"/>
        </p:xfrm>
        <a:graphic>
          <a:graphicData uri="http://schemas.openxmlformats.org/drawingml/2006/table">
            <a:tbl>
              <a:tblPr firstRow="1" bandRow="1">
                <a:tableStyleId>{5940675A-B579-460E-94D1-54222C63F5DA}</a:tableStyleId>
              </a:tblPr>
              <a:tblGrid>
                <a:gridCol w="3204548">
                  <a:extLst>
                    <a:ext uri="{9D8B030D-6E8A-4147-A177-3AD203B41FA5}">
                      <a16:colId xmlns:a16="http://schemas.microsoft.com/office/drawing/2014/main" val="319880965"/>
                    </a:ext>
                  </a:extLst>
                </a:gridCol>
                <a:gridCol w="2625129">
                  <a:extLst>
                    <a:ext uri="{9D8B030D-6E8A-4147-A177-3AD203B41FA5}">
                      <a16:colId xmlns:a16="http://schemas.microsoft.com/office/drawing/2014/main" val="2429080373"/>
                    </a:ext>
                  </a:extLst>
                </a:gridCol>
              </a:tblGrid>
              <a:tr h="672325">
                <a:tc>
                  <a:txBody>
                    <a:bodyPr/>
                    <a:lstStyle/>
                    <a:p>
                      <a:pPr algn="ctr"/>
                      <a:r>
                        <a:rPr lang="en-US" sz="1600" b="0" dirty="0" err="1">
                          <a:solidFill>
                            <a:schemeClr val="dk1"/>
                          </a:solidFill>
                          <a:sym typeface="Arial"/>
                        </a:rPr>
                        <a:t>Shaft,Housing,Rotor</a:t>
                      </a:r>
                      <a:r>
                        <a:rPr lang="en-US" sz="1600" b="0" dirty="0">
                          <a:solidFill>
                            <a:schemeClr val="dk1"/>
                          </a:solidFill>
                          <a:sym typeface="Arial"/>
                        </a:rPr>
                        <a:t> locking disk</a:t>
                      </a:r>
                      <a:endParaRPr lang="en-US" sz="1600" b="0" dirty="0">
                        <a:latin typeface="+mn-lt"/>
                        <a:cs typeface="Times New Roman" panose="02020603050405020304" pitchFamily="18" charset="0"/>
                      </a:endParaRPr>
                    </a:p>
                  </a:txBody>
                  <a:tcPr/>
                </a:tc>
                <a:tc>
                  <a:txBody>
                    <a:bodyPr/>
                    <a:lstStyle/>
                    <a:p>
                      <a:pPr algn="ctr"/>
                      <a:r>
                        <a:rPr lang="en-US" sz="1600" b="1" dirty="0">
                          <a:solidFill>
                            <a:schemeClr val="dk1"/>
                          </a:solidFill>
                          <a:sym typeface="Arial"/>
                        </a:rPr>
                        <a:t>EN-GJS-***-**</a:t>
                      </a:r>
                    </a:p>
                    <a:p>
                      <a:pPr algn="ctr"/>
                      <a:r>
                        <a:rPr lang="en-US" sz="1600" b="1" dirty="0">
                          <a:solidFill>
                            <a:schemeClr val="dk1"/>
                          </a:solidFill>
                          <a:sym typeface="Arial"/>
                        </a:rPr>
                        <a:t>Cast iron</a:t>
                      </a:r>
                      <a:endParaRPr lang="en-US" sz="1600" dirty="0">
                        <a:latin typeface="+mn-lt"/>
                        <a:cs typeface="Times New Roman" panose="02020603050405020304" pitchFamily="18" charset="0"/>
                      </a:endParaRPr>
                    </a:p>
                  </a:txBody>
                  <a:tcPr/>
                </a:tc>
                <a:extLst>
                  <a:ext uri="{0D108BD9-81ED-4DB2-BD59-A6C34878D82A}">
                    <a16:rowId xmlns:a16="http://schemas.microsoft.com/office/drawing/2014/main" val="1992155197"/>
                  </a:ext>
                </a:extLst>
              </a:tr>
              <a:tr h="598359">
                <a:tc>
                  <a:txBody>
                    <a:bodyPr/>
                    <a:lstStyle/>
                    <a:p>
                      <a:pPr algn="ctr"/>
                      <a:r>
                        <a:rPr lang="en-US" sz="1600" b="0" dirty="0"/>
                        <a:t>Rotor Bearing </a:t>
                      </a:r>
                      <a:endParaRPr lang="en-US" sz="1600" b="0" dirty="0">
                        <a:latin typeface="+mn-lt"/>
                        <a:cs typeface="Times New Roman" panose="02020603050405020304" pitchFamily="18" charset="0"/>
                      </a:endParaRPr>
                    </a:p>
                  </a:txBody>
                  <a:tcPr/>
                </a:tc>
                <a:tc>
                  <a:txBody>
                    <a:bodyPr/>
                    <a:lstStyle/>
                    <a:p>
                      <a:pPr algn="ctr"/>
                      <a:r>
                        <a:rPr lang="en-US" sz="1600" b="1" dirty="0"/>
                        <a:t>Steel</a:t>
                      </a:r>
                      <a:endParaRPr lang="en-US" sz="1600" b="1" dirty="0">
                        <a:latin typeface="+mn-lt"/>
                        <a:cs typeface="Times New Roman" panose="02020603050405020304" pitchFamily="18" charset="0"/>
                      </a:endParaRPr>
                    </a:p>
                  </a:txBody>
                  <a:tcPr/>
                </a:tc>
                <a:extLst>
                  <a:ext uri="{0D108BD9-81ED-4DB2-BD59-A6C34878D82A}">
                    <a16:rowId xmlns:a16="http://schemas.microsoft.com/office/drawing/2014/main" val="301125659"/>
                  </a:ext>
                </a:extLst>
              </a:tr>
            </a:tbl>
          </a:graphicData>
        </a:graphic>
      </p:graphicFrame>
      <p:sp>
        <p:nvSpPr>
          <p:cNvPr id="7" name="Slide Number Placeholder 5">
            <a:extLst>
              <a:ext uri="{FF2B5EF4-FFF2-40B4-BE49-F238E27FC236}">
                <a16:creationId xmlns:a16="http://schemas.microsoft.com/office/drawing/2014/main" id="{807187B2-42AA-351F-C186-2BC11150C91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84</a:t>
            </a:fld>
            <a:endParaRPr lang="en-GB" sz="1400" dirty="0">
              <a:solidFill>
                <a:schemeClr val="bg1"/>
              </a:solidFill>
            </a:endParaRPr>
          </a:p>
        </p:txBody>
      </p:sp>
    </p:spTree>
    <p:extLst>
      <p:ext uri="{BB962C8B-B14F-4D97-AF65-F5344CB8AC3E}">
        <p14:creationId xmlns:p14="http://schemas.microsoft.com/office/powerpoint/2010/main" val="39668601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87645-BD9B-0B5A-79B1-A21176297C87}"/>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DE7E926-114A-2E5A-B3F4-396661283E9E}"/>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DA927986-06F2-7F2C-50E8-9BB2FD7CCFC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CCF0EB2C-A762-B00C-544A-CCF2D93E4F4D}"/>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CCCBFA49-B271-31AE-B1EB-CFBEEAD5987C}"/>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1E582269-8FF1-BF98-DB0E-D51B95289378}"/>
              </a:ext>
            </a:extLst>
          </p:cNvPr>
          <p:cNvSpPr>
            <a:spLocks noGrp="1"/>
          </p:cNvSpPr>
          <p:nvPr>
            <p:ph type="title"/>
          </p:nvPr>
        </p:nvSpPr>
        <p:spPr>
          <a:xfrm>
            <a:off x="484418" y="502853"/>
            <a:ext cx="7982574" cy="712728"/>
          </a:xfrm>
        </p:spPr>
        <p:txBody>
          <a:bodyPr>
            <a:normAutofit/>
          </a:bodyPr>
          <a:lstStyle/>
          <a:p>
            <a:r>
              <a:rPr lang="de-DE" dirty="0"/>
              <a:t>Types of Drivetrain System</a:t>
            </a:r>
          </a:p>
        </p:txBody>
      </p:sp>
      <p:cxnSp>
        <p:nvCxnSpPr>
          <p:cNvPr id="6" name="Straight Connector 5">
            <a:extLst>
              <a:ext uri="{FF2B5EF4-FFF2-40B4-BE49-F238E27FC236}">
                <a16:creationId xmlns:a16="http://schemas.microsoft.com/office/drawing/2014/main" id="{1AB701B8-EFA8-1FE1-28B4-011889185BC3}"/>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pic>
        <p:nvPicPr>
          <p:cNvPr id="3" name="Picture 14">
            <a:extLst>
              <a:ext uri="{FF2B5EF4-FFF2-40B4-BE49-F238E27FC236}">
                <a16:creationId xmlns:a16="http://schemas.microsoft.com/office/drawing/2014/main" id="{EE657D54-E71D-17AB-B242-B0DBAFDFA03E}"/>
              </a:ext>
            </a:extLst>
          </p:cNvPr>
          <p:cNvPicPr>
            <a:picLocks noChangeAspect="1"/>
          </p:cNvPicPr>
          <p:nvPr/>
        </p:nvPicPr>
        <p:blipFill>
          <a:blip r:embed="rId2"/>
          <a:stretch>
            <a:fillRect/>
          </a:stretch>
        </p:blipFill>
        <p:spPr>
          <a:xfrm>
            <a:off x="1273848" y="1239795"/>
            <a:ext cx="3275556" cy="2090138"/>
          </a:xfrm>
          <a:prstGeom prst="rect">
            <a:avLst/>
          </a:prstGeom>
        </p:spPr>
      </p:pic>
      <p:pic>
        <p:nvPicPr>
          <p:cNvPr id="4" name="Picture 20" descr="Diagram&#10;&#10;Description automatically generated">
            <a:extLst>
              <a:ext uri="{FF2B5EF4-FFF2-40B4-BE49-F238E27FC236}">
                <a16:creationId xmlns:a16="http://schemas.microsoft.com/office/drawing/2014/main" id="{1F7742F9-5B81-5DEE-47E1-951E0CEC5417}"/>
              </a:ext>
            </a:extLst>
          </p:cNvPr>
          <p:cNvPicPr>
            <a:picLocks noChangeAspect="1"/>
          </p:cNvPicPr>
          <p:nvPr/>
        </p:nvPicPr>
        <p:blipFill>
          <a:blip r:embed="rId3"/>
          <a:stretch>
            <a:fillRect/>
          </a:stretch>
        </p:blipFill>
        <p:spPr>
          <a:xfrm>
            <a:off x="8263530" y="1265199"/>
            <a:ext cx="2743200" cy="1991762"/>
          </a:xfrm>
          <a:prstGeom prst="rect">
            <a:avLst/>
          </a:prstGeom>
        </p:spPr>
      </p:pic>
      <p:pic>
        <p:nvPicPr>
          <p:cNvPr id="7" name="Picture 16" descr="Chart&#10;&#10;Description automatically generated">
            <a:extLst>
              <a:ext uri="{FF2B5EF4-FFF2-40B4-BE49-F238E27FC236}">
                <a16:creationId xmlns:a16="http://schemas.microsoft.com/office/drawing/2014/main" id="{C1012F9B-6335-F21E-B00C-47BBFBD62A9A}"/>
              </a:ext>
            </a:extLst>
          </p:cNvPr>
          <p:cNvPicPr>
            <a:picLocks noGrp="1" noChangeAspect="1"/>
          </p:cNvPicPr>
          <p:nvPr>
            <p:ph idx="1"/>
          </p:nvPr>
        </p:nvPicPr>
        <p:blipFill>
          <a:blip r:embed="rId4"/>
          <a:stretch>
            <a:fillRect/>
          </a:stretch>
        </p:blipFill>
        <p:spPr>
          <a:xfrm>
            <a:off x="1273848" y="3343985"/>
            <a:ext cx="3275556" cy="2482458"/>
          </a:xfrm>
        </p:spPr>
      </p:pic>
      <p:pic>
        <p:nvPicPr>
          <p:cNvPr id="8" name="Picture 8" descr="Diagram&#10;&#10;Description automatically generated">
            <a:extLst>
              <a:ext uri="{FF2B5EF4-FFF2-40B4-BE49-F238E27FC236}">
                <a16:creationId xmlns:a16="http://schemas.microsoft.com/office/drawing/2014/main" id="{EFF3897F-0F55-B837-738C-D017F305C838}"/>
              </a:ext>
            </a:extLst>
          </p:cNvPr>
          <p:cNvPicPr>
            <a:picLocks noChangeAspect="1"/>
          </p:cNvPicPr>
          <p:nvPr/>
        </p:nvPicPr>
        <p:blipFill>
          <a:blip r:embed="rId5"/>
          <a:stretch>
            <a:fillRect/>
          </a:stretch>
        </p:blipFill>
        <p:spPr>
          <a:xfrm>
            <a:off x="7999579" y="3384491"/>
            <a:ext cx="3091206" cy="2665469"/>
          </a:xfrm>
          <a:prstGeom prst="rect">
            <a:avLst/>
          </a:prstGeom>
        </p:spPr>
      </p:pic>
      <p:sp>
        <p:nvSpPr>
          <p:cNvPr id="13" name="TextBox 12">
            <a:extLst>
              <a:ext uri="{FF2B5EF4-FFF2-40B4-BE49-F238E27FC236}">
                <a16:creationId xmlns:a16="http://schemas.microsoft.com/office/drawing/2014/main" id="{A6946704-F44D-BA42-C31D-8522B6C9FF1A}"/>
              </a:ext>
            </a:extLst>
          </p:cNvPr>
          <p:cNvSpPr txBox="1"/>
          <p:nvPr/>
        </p:nvSpPr>
        <p:spPr>
          <a:xfrm>
            <a:off x="1980859" y="3199825"/>
            <a:ext cx="3091206" cy="369332"/>
          </a:xfrm>
          <a:prstGeom prst="rect">
            <a:avLst/>
          </a:prstGeom>
          <a:noFill/>
        </p:spPr>
        <p:txBody>
          <a:bodyPr wrap="square">
            <a:spAutoFit/>
          </a:bodyPr>
          <a:lstStyle/>
          <a:p>
            <a:r>
              <a:rPr lang="en-US" sz="1800" dirty="0">
                <a:cs typeface="Calibri"/>
              </a:rPr>
              <a:t> </a:t>
            </a:r>
            <a:r>
              <a:rPr lang="en-GB" sz="1800" b="1" dirty="0">
                <a:solidFill>
                  <a:schemeClr val="accent2">
                    <a:lumMod val="75000"/>
                  </a:schemeClr>
                </a:solidFill>
                <a:cs typeface="Calibri"/>
              </a:rPr>
              <a:t> </a:t>
            </a:r>
            <a:r>
              <a:rPr lang="en-GB" sz="1800" b="1" dirty="0">
                <a:cs typeface="Calibri"/>
              </a:rPr>
              <a:t>Semi-integrated </a:t>
            </a:r>
          </a:p>
        </p:txBody>
      </p:sp>
      <p:sp>
        <p:nvSpPr>
          <p:cNvPr id="15" name="TextBox 14">
            <a:extLst>
              <a:ext uri="{FF2B5EF4-FFF2-40B4-BE49-F238E27FC236}">
                <a16:creationId xmlns:a16="http://schemas.microsoft.com/office/drawing/2014/main" id="{27C22613-BDC7-9F9D-09D0-56C8AA3E272E}"/>
              </a:ext>
            </a:extLst>
          </p:cNvPr>
          <p:cNvSpPr txBox="1"/>
          <p:nvPr/>
        </p:nvSpPr>
        <p:spPr>
          <a:xfrm>
            <a:off x="8971599" y="3159319"/>
            <a:ext cx="1503131" cy="369332"/>
          </a:xfrm>
          <a:prstGeom prst="rect">
            <a:avLst/>
          </a:prstGeom>
          <a:noFill/>
        </p:spPr>
        <p:txBody>
          <a:bodyPr wrap="square">
            <a:spAutoFit/>
          </a:bodyPr>
          <a:lstStyle/>
          <a:p>
            <a:r>
              <a:rPr lang="en-GB" sz="1800" b="1" dirty="0">
                <a:ea typeface="+mn-lt"/>
                <a:cs typeface="+mn-lt"/>
              </a:rPr>
              <a:t>Integrated</a:t>
            </a:r>
            <a:endParaRPr lang="en-IN" dirty="0"/>
          </a:p>
        </p:txBody>
      </p:sp>
      <p:sp>
        <p:nvSpPr>
          <p:cNvPr id="16" name="TextBox 15">
            <a:extLst>
              <a:ext uri="{FF2B5EF4-FFF2-40B4-BE49-F238E27FC236}">
                <a16:creationId xmlns:a16="http://schemas.microsoft.com/office/drawing/2014/main" id="{B51F999A-D9AB-B95B-C623-5CCD84333C78}"/>
              </a:ext>
            </a:extLst>
          </p:cNvPr>
          <p:cNvSpPr txBox="1"/>
          <p:nvPr/>
        </p:nvSpPr>
        <p:spPr>
          <a:xfrm>
            <a:off x="2387783" y="5719439"/>
            <a:ext cx="3091206" cy="369332"/>
          </a:xfrm>
          <a:prstGeom prst="rect">
            <a:avLst/>
          </a:prstGeom>
          <a:noFill/>
        </p:spPr>
        <p:txBody>
          <a:bodyPr wrap="square">
            <a:spAutoFit/>
          </a:bodyPr>
          <a:lstStyle/>
          <a:p>
            <a:r>
              <a:rPr lang="en-US" sz="1800" b="1" dirty="0">
                <a:cs typeface="Calibri"/>
              </a:rPr>
              <a:t>Modular</a:t>
            </a:r>
            <a:endParaRPr lang="en-GB" sz="1800" b="1" dirty="0">
              <a:cs typeface="Calibri"/>
            </a:endParaRPr>
          </a:p>
        </p:txBody>
      </p:sp>
      <p:sp>
        <p:nvSpPr>
          <p:cNvPr id="21" name="TextBox 20">
            <a:extLst>
              <a:ext uri="{FF2B5EF4-FFF2-40B4-BE49-F238E27FC236}">
                <a16:creationId xmlns:a16="http://schemas.microsoft.com/office/drawing/2014/main" id="{21475E3E-6D06-CA5B-5A10-C8C3DF8879A9}"/>
              </a:ext>
            </a:extLst>
          </p:cNvPr>
          <p:cNvSpPr txBox="1"/>
          <p:nvPr/>
        </p:nvSpPr>
        <p:spPr>
          <a:xfrm>
            <a:off x="8796930" y="5719439"/>
            <a:ext cx="3091206" cy="369332"/>
          </a:xfrm>
          <a:prstGeom prst="rect">
            <a:avLst/>
          </a:prstGeom>
          <a:noFill/>
        </p:spPr>
        <p:txBody>
          <a:bodyPr wrap="square">
            <a:spAutoFit/>
          </a:bodyPr>
          <a:lstStyle/>
          <a:p>
            <a:r>
              <a:rPr kumimoji="0" lang="en-US" b="1" i="0" u="none" strike="noStrike" kern="1200" cap="none" spc="0" normalizeH="0" baseline="0" noProof="0" dirty="0">
                <a:ln>
                  <a:noFill/>
                </a:ln>
                <a:solidFill>
                  <a:prstClr val="black"/>
                </a:solidFill>
                <a:effectLst/>
                <a:uLnTx/>
                <a:uFillTx/>
                <a:latin typeface="Aptos" panose="02110004020202020204"/>
                <a:ea typeface="+mn-lt"/>
                <a:cs typeface="+mn-lt"/>
              </a:rPr>
              <a:t>Axle Pin Mounting </a:t>
            </a:r>
            <a:endParaRPr lang="en-IN" dirty="0"/>
          </a:p>
        </p:txBody>
      </p:sp>
      <p:sp>
        <p:nvSpPr>
          <p:cNvPr id="12" name="Slide Number Placeholder 5">
            <a:extLst>
              <a:ext uri="{FF2B5EF4-FFF2-40B4-BE49-F238E27FC236}">
                <a16:creationId xmlns:a16="http://schemas.microsoft.com/office/drawing/2014/main" id="{122347C6-3E58-0D52-731F-305BC6F3CEB3}"/>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85</a:t>
            </a:fld>
            <a:endParaRPr lang="en-GB" sz="1400" dirty="0">
              <a:solidFill>
                <a:schemeClr val="bg1"/>
              </a:solidFill>
            </a:endParaRPr>
          </a:p>
        </p:txBody>
      </p:sp>
    </p:spTree>
    <p:extLst>
      <p:ext uri="{BB962C8B-B14F-4D97-AF65-F5344CB8AC3E}">
        <p14:creationId xmlns:p14="http://schemas.microsoft.com/office/powerpoint/2010/main" val="3477543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E9DDE-4DD1-CA57-C107-A823D854B517}"/>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12CE6BB4-7E30-0C16-1B5E-2739AC8F2114}"/>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B558FD70-FB31-DDBA-90BE-7F8D0CF97AD2}"/>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52856647-2EA8-D1C6-76E1-595A8DC54239}"/>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1EEE458-3361-B3DE-D9D8-AAD9F45E349C}"/>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D3E92F73-48F4-248E-29DA-6D0F86A79FD6}"/>
              </a:ext>
            </a:extLst>
          </p:cNvPr>
          <p:cNvSpPr>
            <a:spLocks noGrp="1"/>
          </p:cNvSpPr>
          <p:nvPr>
            <p:ph type="title"/>
          </p:nvPr>
        </p:nvSpPr>
        <p:spPr>
          <a:xfrm>
            <a:off x="484418" y="502853"/>
            <a:ext cx="7982574" cy="712728"/>
          </a:xfrm>
        </p:spPr>
        <p:txBody>
          <a:bodyPr>
            <a:normAutofit/>
          </a:bodyPr>
          <a:lstStyle/>
          <a:p>
            <a:r>
              <a:rPr lang="de-DE" dirty="0"/>
              <a:t>Drivetrain system shortlisted</a:t>
            </a:r>
          </a:p>
        </p:txBody>
      </p:sp>
      <p:cxnSp>
        <p:nvCxnSpPr>
          <p:cNvPr id="6" name="Straight Connector 5">
            <a:extLst>
              <a:ext uri="{FF2B5EF4-FFF2-40B4-BE49-F238E27FC236}">
                <a16:creationId xmlns:a16="http://schemas.microsoft.com/office/drawing/2014/main" id="{0C4822C6-6BC4-D919-A935-A638BEBE904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1AC59130-ADD2-0557-CDD4-254CFF39DB6B}"/>
              </a:ext>
            </a:extLst>
          </p:cNvPr>
          <p:cNvSpPr txBox="1">
            <a:spLocks/>
          </p:cNvSpPr>
          <p:nvPr/>
        </p:nvSpPr>
        <p:spPr>
          <a:xfrm>
            <a:off x="-7747" y="1166988"/>
            <a:ext cx="11593289" cy="62555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None/>
              <a:tabLst/>
              <a:defRPr/>
            </a:pPr>
            <a:r>
              <a:rPr kumimoji="0" lang="en-US" sz="1600" b="1" i="0" u="none" strike="noStrike" kern="1200" cap="none" spc="0" normalizeH="0" baseline="0" noProof="0" dirty="0">
                <a:ln>
                  <a:noFill/>
                </a:ln>
                <a:solidFill>
                  <a:srgbClr val="FF0000"/>
                </a:solidFill>
                <a:effectLst/>
                <a:uLnTx/>
                <a:uFillTx/>
                <a:ea typeface="+mn-ea"/>
                <a:cs typeface="+mn-cs"/>
              </a:rPr>
              <a:t>1. Integrated rotor bearing system</a:t>
            </a:r>
            <a:r>
              <a:rPr kumimoji="0" lang="en-US" sz="1600" b="0" i="0" u="none" strike="noStrike" kern="1200" cap="none" spc="0" normalizeH="0" baseline="0" noProof="0" dirty="0">
                <a:ln>
                  <a:noFill/>
                </a:ln>
                <a:solidFill>
                  <a:srgbClr val="FF0000"/>
                </a:solidFill>
                <a:effectLst/>
                <a:uLnTx/>
                <a:uFillTx/>
                <a:ea typeface="+mn-ea"/>
                <a:cs typeface="+mn-cs"/>
              </a:rPr>
              <a:t> </a:t>
            </a:r>
            <a:r>
              <a:rPr kumimoji="0" lang="en-US" sz="1600" b="0" i="0" u="none" strike="noStrike" kern="1200" cap="none" spc="0" normalizeH="0" baseline="0" noProof="0" dirty="0">
                <a:ln>
                  <a:noFill/>
                </a:ln>
                <a:solidFill>
                  <a:sysClr val="windowText" lastClr="000000"/>
                </a:solidFill>
                <a:effectLst/>
                <a:uLnTx/>
                <a:uFillTx/>
                <a:ea typeface="+mn-ea"/>
                <a:cs typeface="+mn-cs"/>
              </a:rPr>
              <a:t>combine the main bearing and other structural elements (like shaft or housing) into a single, </a:t>
            </a:r>
            <a:r>
              <a:rPr kumimoji="0" lang="en-DE" sz="1600" b="0" i="0" u="none" strike="noStrike" kern="1200" cap="none" spc="0" normalizeH="0" baseline="0" noProof="0" dirty="0">
                <a:ln>
                  <a:noFill/>
                </a:ln>
                <a:solidFill>
                  <a:sysClr val="windowText" lastClr="000000"/>
                </a:solidFill>
                <a:effectLst/>
                <a:uLnTx/>
                <a:uFillTx/>
                <a:ea typeface="+mn-ea"/>
                <a:cs typeface="+mn-cs"/>
              </a:rPr>
              <a:t>optimised</a:t>
            </a:r>
            <a:r>
              <a:rPr kumimoji="0" lang="en-US" sz="1600" b="0" i="0" u="none" strike="noStrike" kern="1200" cap="none" spc="0" normalizeH="0" baseline="0" noProof="0" dirty="0">
                <a:ln>
                  <a:noFill/>
                </a:ln>
                <a:solidFill>
                  <a:sysClr val="windowText" lastClr="000000"/>
                </a:solidFill>
                <a:effectLst/>
                <a:uLnTx/>
                <a:uFillTx/>
                <a:ea typeface="+mn-ea"/>
                <a:cs typeface="+mn-cs"/>
              </a:rPr>
              <a:t> unit. You may have chosen this because:</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2060"/>
                </a:solidFill>
                <a:effectLst/>
                <a:uLnTx/>
                <a:uFillTx/>
                <a:ea typeface="+mn-ea"/>
                <a:cs typeface="+mn-cs"/>
              </a:rPr>
              <a:t>Technical Advantages: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Compact design</a:t>
            </a:r>
            <a:r>
              <a:rPr kumimoji="0" lang="en-US" sz="1600" b="0" i="0" u="none" strike="noStrike" kern="1200" cap="none" spc="0" normalizeH="0" baseline="0" noProof="0" dirty="0">
                <a:ln>
                  <a:noFill/>
                </a:ln>
                <a:solidFill>
                  <a:sysClr val="windowText" lastClr="000000"/>
                </a:solidFill>
                <a:effectLst/>
                <a:uLnTx/>
                <a:uFillTx/>
                <a:ea typeface="+mn-ea"/>
                <a:cs typeface="+mn-cs"/>
              </a:rPr>
              <a:t>: Reduces the number of parts, leading to better alignment and load transfer.</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Higher reliability</a:t>
            </a:r>
            <a:r>
              <a:rPr kumimoji="0" lang="en-US" sz="1600" b="0" i="0" u="none" strike="noStrike" kern="1200" cap="none" spc="0" normalizeH="0" baseline="0" noProof="0" dirty="0">
                <a:ln>
                  <a:noFill/>
                </a:ln>
                <a:solidFill>
                  <a:sysClr val="windowText" lastClr="000000"/>
                </a:solidFill>
                <a:effectLst/>
                <a:uLnTx/>
                <a:uFillTx/>
                <a:ea typeface="+mn-ea"/>
                <a:cs typeface="+mn-cs"/>
              </a:rPr>
              <a:t>: Fewer joints and interfaces mean lower chances of wear, misalignment, or failure.</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Lower maintenance</a:t>
            </a:r>
            <a:r>
              <a:rPr kumimoji="0" lang="en-US" sz="1600" b="0" i="0" u="none" strike="noStrike" kern="1200" cap="none" spc="0" normalizeH="0" baseline="0" noProof="0" dirty="0">
                <a:ln>
                  <a:noFill/>
                </a:ln>
                <a:solidFill>
                  <a:sysClr val="windowText" lastClr="000000"/>
                </a:solidFill>
                <a:effectLst/>
                <a:uLnTx/>
                <a:uFillTx/>
                <a:ea typeface="+mn-ea"/>
                <a:cs typeface="+mn-cs"/>
              </a:rPr>
              <a:t>: Ideal for remote areas in Syria where frequent service might not be possible.</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Improved performance</a:t>
            </a:r>
            <a:r>
              <a:rPr kumimoji="0" lang="en-US" sz="1600" b="0" i="0" u="none" strike="noStrike" kern="1200" cap="none" spc="0" normalizeH="0" baseline="0" noProof="0" dirty="0">
                <a:ln>
                  <a:noFill/>
                </a:ln>
                <a:solidFill>
                  <a:sysClr val="windowText" lastClr="000000"/>
                </a:solidFill>
                <a:effectLst/>
                <a:uLnTx/>
                <a:uFillTx/>
                <a:ea typeface="+mn-ea"/>
                <a:cs typeface="+mn-cs"/>
              </a:rPr>
              <a:t>: </a:t>
            </a:r>
            <a:r>
              <a:rPr kumimoji="0" lang="en-DE" sz="1600" b="0" i="0" u="none" strike="noStrike" kern="1200" cap="none" spc="0" normalizeH="0" baseline="0" noProof="0" dirty="0">
                <a:ln>
                  <a:noFill/>
                </a:ln>
                <a:solidFill>
                  <a:sysClr val="windowText" lastClr="000000"/>
                </a:solidFill>
                <a:effectLst/>
                <a:uLnTx/>
                <a:uFillTx/>
                <a:ea typeface="+mn-ea"/>
                <a:cs typeface="+mn-cs"/>
              </a:rPr>
              <a:t>Optimised</a:t>
            </a:r>
            <a:r>
              <a:rPr kumimoji="0" lang="en-US" sz="1600" b="0" i="0" u="none" strike="noStrike" kern="1200" cap="none" spc="0" normalizeH="0" baseline="0" noProof="0" dirty="0">
                <a:ln>
                  <a:noFill/>
                </a:ln>
                <a:solidFill>
                  <a:sysClr val="windowText" lastClr="000000"/>
                </a:solidFill>
                <a:effectLst/>
                <a:uLnTx/>
                <a:uFillTx/>
                <a:ea typeface="+mn-ea"/>
                <a:cs typeface="+mn-cs"/>
              </a:rPr>
              <a:t> for stiffness, load paths, and fatigue life, which is crucial for high wind variations and turbulent inflow conditions.</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accent6"/>
                </a:solidFill>
                <a:effectLst/>
                <a:uLnTx/>
                <a:uFillTx/>
                <a:ea typeface="+mn-ea"/>
                <a:cs typeface="+mn-cs"/>
              </a:rPr>
              <a:t>Contextual Fit for Syria:</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Energy reliability is critical</a:t>
            </a:r>
            <a:r>
              <a:rPr kumimoji="0" lang="en-US" sz="1600" b="0" i="0" u="none" strike="noStrike" kern="1200" cap="none" spc="0" normalizeH="0" baseline="0" noProof="0" dirty="0">
                <a:ln>
                  <a:noFill/>
                </a:ln>
                <a:solidFill>
                  <a:sysClr val="windowText" lastClr="000000"/>
                </a:solidFill>
                <a:effectLst/>
                <a:uLnTx/>
                <a:uFillTx/>
                <a:ea typeface="+mn-ea"/>
                <a:cs typeface="+mn-cs"/>
              </a:rPr>
              <a:t>: Syria has unstable energy infrastructure; integrated systems reduce the risk of downtime.</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Difficult access to spare parts or skilled </a:t>
            </a:r>
            <a:r>
              <a:rPr kumimoji="0" lang="en-DE" sz="1600" b="1" i="0" u="none" strike="noStrike" kern="1200" cap="none" spc="0" normalizeH="0" baseline="0" noProof="0" dirty="0">
                <a:ln>
                  <a:noFill/>
                </a:ln>
                <a:solidFill>
                  <a:sysClr val="windowText" lastClr="000000"/>
                </a:solidFill>
                <a:effectLst/>
                <a:uLnTx/>
                <a:uFillTx/>
                <a:ea typeface="+mn-ea"/>
                <a:cs typeface="+mn-cs"/>
              </a:rPr>
              <a:t>labour</a:t>
            </a:r>
            <a:r>
              <a:rPr kumimoji="0" lang="en-US" sz="1600" b="0" i="0" u="none" strike="noStrike" kern="1200" cap="none" spc="0" normalizeH="0" baseline="0" noProof="0" dirty="0">
                <a:ln>
                  <a:noFill/>
                </a:ln>
                <a:solidFill>
                  <a:sysClr val="windowText" lastClr="000000"/>
                </a:solidFill>
                <a:effectLst/>
                <a:uLnTx/>
                <a:uFillTx/>
                <a:ea typeface="+mn-ea"/>
                <a:cs typeface="+mn-cs"/>
              </a:rPr>
              <a:t>: Integrated units reduce the complexity of repairs and replacements.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ysClr val="windowText" lastClr="000000"/>
                </a:solidFill>
                <a:effectLst/>
                <a:uLnTx/>
                <a:uFillTx/>
                <a:ea typeface="+mn-ea"/>
                <a:cs typeface="+mn-cs"/>
              </a:rPr>
              <a:t>Harsh environmental conditions</a:t>
            </a:r>
            <a:r>
              <a:rPr kumimoji="0" lang="en-US" sz="1600" b="0" i="0" u="none" strike="noStrike" kern="1200" cap="none" spc="0" normalizeH="0" baseline="0" noProof="0" dirty="0">
                <a:ln>
                  <a:noFill/>
                </a:ln>
                <a:solidFill>
                  <a:sysClr val="windowText" lastClr="000000"/>
                </a:solidFill>
                <a:effectLst/>
                <a:uLnTx/>
                <a:uFillTx/>
                <a:ea typeface="+mn-ea"/>
                <a:cs typeface="+mn-cs"/>
              </a:rPr>
              <a:t> (dust, heat): Fewer seals and joints help resist contamination and reduce lubrication problems.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ysClr val="windowText" lastClr="000000"/>
              </a:solidFill>
              <a:effectLst/>
              <a:uLnTx/>
              <a:uFillTx/>
              <a:ea typeface="+mn-ea"/>
              <a:cs typeface="+mn-cs"/>
            </a:endParaRPr>
          </a:p>
        </p:txBody>
      </p:sp>
      <p:sp>
        <p:nvSpPr>
          <p:cNvPr id="3" name="Slide Number Placeholder 5">
            <a:extLst>
              <a:ext uri="{FF2B5EF4-FFF2-40B4-BE49-F238E27FC236}">
                <a16:creationId xmlns:a16="http://schemas.microsoft.com/office/drawing/2014/main" id="{627A4BB1-3400-1FD5-C05F-611C734A6CF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86</a:t>
            </a:fld>
            <a:endParaRPr lang="en-GB" sz="1400" dirty="0">
              <a:solidFill>
                <a:schemeClr val="bg1"/>
              </a:solidFill>
            </a:endParaRPr>
          </a:p>
        </p:txBody>
      </p:sp>
    </p:spTree>
    <p:extLst>
      <p:ext uri="{BB962C8B-B14F-4D97-AF65-F5344CB8AC3E}">
        <p14:creationId xmlns:p14="http://schemas.microsoft.com/office/powerpoint/2010/main" val="185375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E969E-9130-6364-23F9-A6E8943382AD}"/>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343F390-2830-3444-C0D2-31352C16F4F7}"/>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BE9CFB7C-ADE7-1264-A2A8-8E13BEE6805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6376C5BB-9FF9-90BD-301F-C020A7D4041A}"/>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9BC4B922-9284-2203-2D83-CADF3F13B23A}"/>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66D3B128-ACE1-909A-728C-9661EC5C26FF}"/>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F1C16F33-D61D-837E-2A0F-210234AE77E0}"/>
              </a:ext>
            </a:extLst>
          </p:cNvPr>
          <p:cNvSpPr>
            <a:spLocks noGrp="1"/>
          </p:cNvSpPr>
          <p:nvPr>
            <p:ph idx="1"/>
          </p:nvPr>
        </p:nvSpPr>
        <p:spPr>
          <a:xfrm>
            <a:off x="263855" y="1319076"/>
            <a:ext cx="10653579" cy="5502536"/>
          </a:xfrm>
        </p:spPr>
        <p:txBody>
          <a:bodyPr>
            <a:normAutofit/>
          </a:bodyPr>
          <a:lstStyle/>
          <a:p>
            <a:pPr marL="0" indent="0">
              <a:buNone/>
            </a:pPr>
            <a:r>
              <a:rPr lang="en-US" sz="1800" b="1" dirty="0">
                <a:solidFill>
                  <a:srgbClr val="FF0000"/>
                </a:solidFill>
              </a:rPr>
              <a:t>2. Modular rotor bearing system</a:t>
            </a:r>
            <a:r>
              <a:rPr lang="en-US" sz="1800" dirty="0">
                <a:solidFill>
                  <a:srgbClr val="FF0000"/>
                </a:solidFill>
              </a:rPr>
              <a:t> </a:t>
            </a:r>
            <a:r>
              <a:rPr lang="en-US" sz="1800" dirty="0"/>
              <a:t>use standardized parts that can be assembled, replaced, or scaled as needed. You may have suggested this because:</a:t>
            </a:r>
          </a:p>
          <a:p>
            <a:pPr marL="0" indent="0">
              <a:buNone/>
            </a:pPr>
            <a:r>
              <a:rPr lang="en-US" sz="1800" b="1" dirty="0">
                <a:solidFill>
                  <a:srgbClr val="002060"/>
                </a:solidFill>
              </a:rPr>
              <a:t>Technical Advantages:</a:t>
            </a:r>
          </a:p>
          <a:p>
            <a:r>
              <a:rPr lang="en-US" sz="1800" b="1" dirty="0"/>
              <a:t>Ease of transport and installation</a:t>
            </a:r>
            <a:r>
              <a:rPr lang="en-US" sz="1800" dirty="0"/>
              <a:t>: Especially useful in areas where road or crane access is limited.</a:t>
            </a:r>
          </a:p>
          <a:p>
            <a:r>
              <a:rPr lang="en-US" sz="1800" b="1" dirty="0"/>
              <a:t>Flexibility in upgrades</a:t>
            </a:r>
            <a:r>
              <a:rPr lang="en-US" sz="1800" dirty="0"/>
              <a:t>: Easier to scale the system or replace damaged modules without disturbing the whole structure.</a:t>
            </a:r>
          </a:p>
          <a:p>
            <a:r>
              <a:rPr lang="en-US" sz="1800" b="1" dirty="0"/>
              <a:t>Customizability</a:t>
            </a:r>
            <a:r>
              <a:rPr lang="en-US" sz="1800" dirty="0"/>
              <a:t>: Bearings and housing can be adapted for specific rotor sizes or load conditions.</a:t>
            </a:r>
          </a:p>
          <a:p>
            <a:pPr marL="0" indent="0">
              <a:buNone/>
            </a:pPr>
            <a:r>
              <a:rPr lang="en-US" sz="1800" b="1" dirty="0">
                <a:solidFill>
                  <a:schemeClr val="accent6"/>
                </a:solidFill>
              </a:rPr>
              <a:t>Contextual Fit for Syria:</a:t>
            </a:r>
          </a:p>
          <a:p>
            <a:r>
              <a:rPr lang="en-US" sz="1800" b="1" dirty="0"/>
              <a:t>Repairable and replaceable</a:t>
            </a:r>
            <a:r>
              <a:rPr lang="en-US" sz="1800" dirty="0"/>
              <a:t>: In case of damage from wear, grid instability, or weather, parts can be swapped with ease.</a:t>
            </a:r>
          </a:p>
          <a:p>
            <a:r>
              <a:rPr lang="en-US" sz="1800" b="1" dirty="0"/>
              <a:t>Local assembly possible</a:t>
            </a:r>
            <a:r>
              <a:rPr lang="en-US" sz="1800" dirty="0"/>
              <a:t>: Reduces need for specialized manufacturing and can support local job creation.</a:t>
            </a:r>
          </a:p>
          <a:p>
            <a:r>
              <a:rPr lang="en-US" sz="1800" b="1" dirty="0"/>
              <a:t>Cost-effective for smaller or distributed wind farms</a:t>
            </a:r>
            <a:r>
              <a:rPr lang="en-US" sz="1800" dirty="0"/>
              <a:t>: Syria may need many smaller, local wind installations rather than one giant farm.</a:t>
            </a:r>
          </a:p>
          <a:p>
            <a:endParaRPr lang="en-IN" sz="1800" dirty="0"/>
          </a:p>
        </p:txBody>
      </p:sp>
      <p:sp>
        <p:nvSpPr>
          <p:cNvPr id="2" name="Slide Number Placeholder 5">
            <a:extLst>
              <a:ext uri="{FF2B5EF4-FFF2-40B4-BE49-F238E27FC236}">
                <a16:creationId xmlns:a16="http://schemas.microsoft.com/office/drawing/2014/main" id="{D8E57CBE-47F1-C93B-892E-55498358EF48}"/>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87</a:t>
            </a:fld>
            <a:endParaRPr lang="en-GB" sz="1400" dirty="0">
              <a:solidFill>
                <a:schemeClr val="bg1"/>
              </a:solidFill>
            </a:endParaRPr>
          </a:p>
        </p:txBody>
      </p:sp>
    </p:spTree>
    <p:extLst>
      <p:ext uri="{BB962C8B-B14F-4D97-AF65-F5344CB8AC3E}">
        <p14:creationId xmlns:p14="http://schemas.microsoft.com/office/powerpoint/2010/main" val="23986643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2AA24-82A0-936E-951E-BBB415403146}"/>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323CFB2-D0B7-71D9-6983-61451394D15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F5DE302-4365-5A92-B28C-E198DE227DF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67049084-7F38-DBDA-05B4-6522E3A2557A}"/>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AA20C3D6-39D1-B151-77F3-889DDCBE124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796CC63E-3DD4-096F-EA5C-EF9F88761295}"/>
              </a:ext>
            </a:extLst>
          </p:cNvPr>
          <p:cNvSpPr>
            <a:spLocks noGrp="1"/>
          </p:cNvSpPr>
          <p:nvPr>
            <p:ph type="title"/>
          </p:nvPr>
        </p:nvSpPr>
        <p:spPr>
          <a:xfrm>
            <a:off x="484418" y="502853"/>
            <a:ext cx="7982574" cy="712728"/>
          </a:xfrm>
        </p:spPr>
        <p:txBody>
          <a:bodyPr>
            <a:normAutofit/>
          </a:bodyPr>
          <a:lstStyle/>
          <a:p>
            <a:r>
              <a:rPr lang="de-DE" dirty="0"/>
              <a:t>Types of Rotor Bearing</a:t>
            </a:r>
          </a:p>
        </p:txBody>
      </p:sp>
      <p:cxnSp>
        <p:nvCxnSpPr>
          <p:cNvPr id="6" name="Straight Connector 5">
            <a:extLst>
              <a:ext uri="{FF2B5EF4-FFF2-40B4-BE49-F238E27FC236}">
                <a16:creationId xmlns:a16="http://schemas.microsoft.com/office/drawing/2014/main" id="{AE64DE2C-C255-62F4-2C15-BD73B91944E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08C83B3D-84A4-7825-B2D6-69F14AB407C2}"/>
              </a:ext>
            </a:extLst>
          </p:cNvPr>
          <p:cNvGrpSpPr/>
          <p:nvPr/>
        </p:nvGrpSpPr>
        <p:grpSpPr>
          <a:xfrm>
            <a:off x="207390" y="1290045"/>
            <a:ext cx="5571241" cy="4488586"/>
            <a:chOff x="671513" y="554738"/>
            <a:chExt cx="10620179" cy="6002197"/>
          </a:xfrm>
        </p:grpSpPr>
        <p:pic>
          <p:nvPicPr>
            <p:cNvPr id="4" name="Picture 3">
              <a:extLst>
                <a:ext uri="{FF2B5EF4-FFF2-40B4-BE49-F238E27FC236}">
                  <a16:creationId xmlns:a16="http://schemas.microsoft.com/office/drawing/2014/main" id="{A0A2DA78-A054-E30B-7AEB-FEAB3E20EDCF}"/>
                </a:ext>
              </a:extLst>
            </p:cNvPr>
            <p:cNvPicPr>
              <a:picLocks noChangeAspect="1"/>
            </p:cNvPicPr>
            <p:nvPr/>
          </p:nvPicPr>
          <p:blipFill>
            <a:blip r:embed="rId2"/>
            <a:stretch>
              <a:fillRect/>
            </a:stretch>
          </p:blipFill>
          <p:spPr>
            <a:xfrm>
              <a:off x="985641" y="995157"/>
              <a:ext cx="2810267" cy="2943636"/>
            </a:xfrm>
            <a:prstGeom prst="rect">
              <a:avLst/>
            </a:prstGeom>
          </p:spPr>
        </p:pic>
        <p:sp>
          <p:nvSpPr>
            <p:cNvPr id="7" name="TextBox 6">
              <a:extLst>
                <a:ext uri="{FF2B5EF4-FFF2-40B4-BE49-F238E27FC236}">
                  <a16:creationId xmlns:a16="http://schemas.microsoft.com/office/drawing/2014/main" id="{2EB33C67-6520-4F41-77C8-6EB43133492A}"/>
                </a:ext>
              </a:extLst>
            </p:cNvPr>
            <p:cNvSpPr txBox="1"/>
            <p:nvPr/>
          </p:nvSpPr>
          <p:spPr>
            <a:xfrm>
              <a:off x="833439" y="554738"/>
              <a:ext cx="6096000" cy="421409"/>
            </a:xfrm>
            <a:prstGeom prst="rect">
              <a:avLst/>
            </a:prstGeom>
            <a:noFill/>
          </p:spPr>
          <p:txBody>
            <a:bodyPr wrap="square">
              <a:spAutoFit/>
            </a:bodyPr>
            <a:lstStyle/>
            <a:p>
              <a:r>
                <a:rPr lang="en-US" b="1" dirty="0">
                  <a:solidFill>
                    <a:srgbClr val="7030A0"/>
                  </a:solidFill>
                  <a:effectLst>
                    <a:outerShdw blurRad="38100" dist="38100" dir="2700000" algn="tl">
                      <a:srgbClr val="000000">
                        <a:alpha val="43137"/>
                      </a:srgbClr>
                    </a:outerShdw>
                  </a:effectLst>
                  <a:ea typeface="Calibri" panose="020F0502020204030204" pitchFamily="34" charset="0"/>
                  <a:cs typeface="Calibri" panose="020F0502020204030204" pitchFamily="34" charset="0"/>
                </a:rPr>
                <a:t>Cylindrical Roller Bearing (CRB)</a:t>
              </a:r>
            </a:p>
          </p:txBody>
        </p:sp>
        <p:sp>
          <p:nvSpPr>
            <p:cNvPr id="8" name="TextBox 7">
              <a:extLst>
                <a:ext uri="{FF2B5EF4-FFF2-40B4-BE49-F238E27FC236}">
                  <a16:creationId xmlns:a16="http://schemas.microsoft.com/office/drawing/2014/main" id="{52661262-A587-A4BD-9EC1-547A16335D2A}"/>
                </a:ext>
              </a:extLst>
            </p:cNvPr>
            <p:cNvSpPr txBox="1"/>
            <p:nvPr/>
          </p:nvSpPr>
          <p:spPr>
            <a:xfrm>
              <a:off x="5554214" y="657131"/>
              <a:ext cx="3619500" cy="1053522"/>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prstClr val="black"/>
                  </a:solidFill>
                  <a:cs typeface="Times New Roman" panose="02020603050405020304" pitchFamily="18" charset="0"/>
                </a:rPr>
                <a:t>High Radial Load Capacity</a:t>
              </a:r>
            </a:p>
            <a:p>
              <a:pPr marL="285750" indent="-285750">
                <a:buFont typeface="Wingdings" panose="05000000000000000000" pitchFamily="2" charset="2"/>
                <a:buChar char="ü"/>
              </a:pPr>
              <a:r>
                <a:rPr lang="en-US" dirty="0">
                  <a:solidFill>
                    <a:prstClr val="black"/>
                  </a:solidFill>
                  <a:cs typeface="Times New Roman" panose="02020603050405020304" pitchFamily="18" charset="0"/>
                </a:rPr>
                <a:t>Low Friction Performance</a:t>
              </a:r>
            </a:p>
            <a:p>
              <a:pPr marL="285750" indent="-285750">
                <a:buFont typeface="Wingdings" panose="05000000000000000000" pitchFamily="2" charset="2"/>
                <a:buChar char="ü"/>
              </a:pPr>
              <a:r>
                <a:rPr lang="en-US" dirty="0">
                  <a:solidFill>
                    <a:prstClr val="black"/>
                  </a:solidFill>
                  <a:cs typeface="Times New Roman" panose="02020603050405020304" pitchFamily="18" charset="0"/>
                </a:rPr>
                <a:t>High Precision</a:t>
              </a:r>
            </a:p>
          </p:txBody>
        </p:sp>
        <p:pic>
          <p:nvPicPr>
            <p:cNvPr id="12" name="Picture 11">
              <a:extLst>
                <a:ext uri="{FF2B5EF4-FFF2-40B4-BE49-F238E27FC236}">
                  <a16:creationId xmlns:a16="http://schemas.microsoft.com/office/drawing/2014/main" id="{D6AEE35C-B660-2526-860E-F3D65116A5D5}"/>
                </a:ext>
              </a:extLst>
            </p:cNvPr>
            <p:cNvPicPr>
              <a:picLocks noChangeAspect="1"/>
            </p:cNvPicPr>
            <p:nvPr/>
          </p:nvPicPr>
          <p:blipFill>
            <a:blip r:embed="rId3"/>
            <a:srcRect l="24095" r="15078"/>
            <a:stretch>
              <a:fillRect/>
            </a:stretch>
          </p:blipFill>
          <p:spPr>
            <a:xfrm>
              <a:off x="985641" y="3679133"/>
              <a:ext cx="2536551" cy="1680957"/>
            </a:xfrm>
            <a:prstGeom prst="rect">
              <a:avLst/>
            </a:prstGeom>
          </p:spPr>
        </p:pic>
        <p:pic>
          <p:nvPicPr>
            <p:cNvPr id="13" name="Picture 12">
              <a:extLst>
                <a:ext uri="{FF2B5EF4-FFF2-40B4-BE49-F238E27FC236}">
                  <a16:creationId xmlns:a16="http://schemas.microsoft.com/office/drawing/2014/main" id="{50BD8B60-6C3B-8B03-4DAD-DCAE155DB04B}"/>
                </a:ext>
              </a:extLst>
            </p:cNvPr>
            <p:cNvPicPr>
              <a:picLocks noChangeAspect="1"/>
            </p:cNvPicPr>
            <p:nvPr/>
          </p:nvPicPr>
          <p:blipFill>
            <a:blip r:embed="rId4"/>
            <a:srcRect l="21787" r="19839"/>
            <a:stretch>
              <a:fillRect/>
            </a:stretch>
          </p:blipFill>
          <p:spPr>
            <a:xfrm>
              <a:off x="4033641" y="3590925"/>
              <a:ext cx="2019299" cy="1857375"/>
            </a:xfrm>
            <a:prstGeom prst="rect">
              <a:avLst/>
            </a:prstGeom>
          </p:spPr>
        </p:pic>
        <p:pic>
          <p:nvPicPr>
            <p:cNvPr id="14" name="Picture 13">
              <a:extLst>
                <a:ext uri="{FF2B5EF4-FFF2-40B4-BE49-F238E27FC236}">
                  <a16:creationId xmlns:a16="http://schemas.microsoft.com/office/drawing/2014/main" id="{E0FF7C89-F623-22E0-ECC7-EA1909FD86CF}"/>
                </a:ext>
              </a:extLst>
            </p:cNvPr>
            <p:cNvPicPr>
              <a:picLocks noChangeAspect="1"/>
            </p:cNvPicPr>
            <p:nvPr/>
          </p:nvPicPr>
          <p:blipFill>
            <a:blip r:embed="rId5"/>
            <a:stretch>
              <a:fillRect/>
            </a:stretch>
          </p:blipFill>
          <p:spPr>
            <a:xfrm>
              <a:off x="6524625" y="3509961"/>
              <a:ext cx="2019300" cy="2019300"/>
            </a:xfrm>
            <a:prstGeom prst="rect">
              <a:avLst/>
            </a:prstGeom>
          </p:spPr>
        </p:pic>
        <p:pic>
          <p:nvPicPr>
            <p:cNvPr id="15" name="Picture 14">
              <a:extLst>
                <a:ext uri="{FF2B5EF4-FFF2-40B4-BE49-F238E27FC236}">
                  <a16:creationId xmlns:a16="http://schemas.microsoft.com/office/drawing/2014/main" id="{9FE56617-67F8-3BF2-6735-5CDDBA76B75C}"/>
                </a:ext>
              </a:extLst>
            </p:cNvPr>
            <p:cNvPicPr>
              <a:picLocks noChangeAspect="1"/>
            </p:cNvPicPr>
            <p:nvPr/>
          </p:nvPicPr>
          <p:blipFill>
            <a:blip r:embed="rId6"/>
            <a:stretch>
              <a:fillRect/>
            </a:stretch>
          </p:blipFill>
          <p:spPr>
            <a:xfrm>
              <a:off x="8610600" y="3262508"/>
              <a:ext cx="2681092" cy="2681092"/>
            </a:xfrm>
            <a:prstGeom prst="rect">
              <a:avLst/>
            </a:prstGeom>
          </p:spPr>
        </p:pic>
        <p:sp>
          <p:nvSpPr>
            <p:cNvPr id="16" name="TextBox 15">
              <a:extLst>
                <a:ext uri="{FF2B5EF4-FFF2-40B4-BE49-F238E27FC236}">
                  <a16:creationId xmlns:a16="http://schemas.microsoft.com/office/drawing/2014/main" id="{B9D26A46-9D8E-1C49-40DA-8AD3ABADA999}"/>
                </a:ext>
              </a:extLst>
            </p:cNvPr>
            <p:cNvSpPr txBox="1"/>
            <p:nvPr/>
          </p:nvSpPr>
          <p:spPr>
            <a:xfrm>
              <a:off x="671513" y="6135527"/>
              <a:ext cx="6257925" cy="421408"/>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prstClr val="black"/>
                  </a:solidFill>
                  <a:cs typeface="Times New Roman" panose="02020603050405020304" pitchFamily="18" charset="0"/>
                </a:rPr>
                <a:t> Often used as non-locating bearing in double designs</a:t>
              </a:r>
              <a:r>
                <a:rPr lang="en-US" dirty="0">
                  <a:solidFill>
                    <a:prstClr val="black"/>
                  </a:solidFill>
                  <a:latin typeface="Times New Roman" panose="02020603050405020304" pitchFamily="18" charset="0"/>
                  <a:cs typeface="Times New Roman" panose="02020603050405020304" pitchFamily="18" charset="0"/>
                </a:rPr>
                <a:t>.</a:t>
              </a:r>
            </a:p>
          </p:txBody>
        </p:sp>
      </p:grpSp>
      <p:sp>
        <p:nvSpPr>
          <p:cNvPr id="17" name="TextBox 16">
            <a:extLst>
              <a:ext uri="{FF2B5EF4-FFF2-40B4-BE49-F238E27FC236}">
                <a16:creationId xmlns:a16="http://schemas.microsoft.com/office/drawing/2014/main" id="{B79CA12E-7130-CD96-E87F-3FCA8C6859FC}"/>
              </a:ext>
            </a:extLst>
          </p:cNvPr>
          <p:cNvSpPr txBox="1"/>
          <p:nvPr/>
        </p:nvSpPr>
        <p:spPr>
          <a:xfrm>
            <a:off x="10706249" y="6088771"/>
            <a:ext cx="1314449" cy="338554"/>
          </a:xfrm>
          <a:prstGeom prst="rect">
            <a:avLst/>
          </a:prstGeom>
          <a:noFill/>
        </p:spPr>
        <p:txBody>
          <a:bodyPr wrap="square" rtlCol="0">
            <a:spAutoFit/>
          </a:bodyPr>
          <a:lstStyle/>
          <a:p>
            <a:r>
              <a:rPr lang="en-US" sz="1600" dirty="0">
                <a:solidFill>
                  <a:prstClr val="black"/>
                </a:solidFill>
                <a:latin typeface="Calibri" panose="020F0502020204030204"/>
              </a:rPr>
              <a:t>Source-SKF</a:t>
            </a:r>
          </a:p>
        </p:txBody>
      </p:sp>
      <p:grpSp>
        <p:nvGrpSpPr>
          <p:cNvPr id="20" name="Group 19">
            <a:extLst>
              <a:ext uri="{FF2B5EF4-FFF2-40B4-BE49-F238E27FC236}">
                <a16:creationId xmlns:a16="http://schemas.microsoft.com/office/drawing/2014/main" id="{3D46B165-D221-B0BF-E0D6-AD8752E90FCE}"/>
              </a:ext>
            </a:extLst>
          </p:cNvPr>
          <p:cNvGrpSpPr/>
          <p:nvPr/>
        </p:nvGrpSpPr>
        <p:grpSpPr>
          <a:xfrm>
            <a:off x="5714287" y="1317451"/>
            <a:ext cx="6234875" cy="4517791"/>
            <a:chOff x="425828" y="722472"/>
            <a:chExt cx="11523334" cy="5045118"/>
          </a:xfrm>
        </p:grpSpPr>
        <p:sp>
          <p:nvSpPr>
            <p:cNvPr id="21" name="TextBox 20">
              <a:extLst>
                <a:ext uri="{FF2B5EF4-FFF2-40B4-BE49-F238E27FC236}">
                  <a16:creationId xmlns:a16="http://schemas.microsoft.com/office/drawing/2014/main" id="{CA13F270-FBB1-FA38-C0EF-57591090200A}"/>
                </a:ext>
              </a:extLst>
            </p:cNvPr>
            <p:cNvSpPr txBox="1"/>
            <p:nvPr/>
          </p:nvSpPr>
          <p:spPr>
            <a:xfrm>
              <a:off x="613342" y="722472"/>
              <a:ext cx="6096000" cy="412441"/>
            </a:xfrm>
            <a:prstGeom prst="rect">
              <a:avLst/>
            </a:prstGeom>
            <a:noFill/>
          </p:spPr>
          <p:txBody>
            <a:bodyPr wrap="square">
              <a:spAutoFit/>
            </a:bodyPr>
            <a:lstStyle/>
            <a:p>
              <a:r>
                <a:rPr lang="en-US" b="1" dirty="0">
                  <a:solidFill>
                    <a:srgbClr val="7030A0"/>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Tapered Roller Bearing (TRB)</a:t>
              </a:r>
            </a:p>
          </p:txBody>
        </p:sp>
        <p:pic>
          <p:nvPicPr>
            <p:cNvPr id="22" name="Picture 21">
              <a:extLst>
                <a:ext uri="{FF2B5EF4-FFF2-40B4-BE49-F238E27FC236}">
                  <a16:creationId xmlns:a16="http://schemas.microsoft.com/office/drawing/2014/main" id="{F1188429-BE25-775D-749A-69A850E7B5A0}"/>
                </a:ext>
              </a:extLst>
            </p:cNvPr>
            <p:cNvPicPr>
              <a:picLocks noChangeAspect="1"/>
            </p:cNvPicPr>
            <p:nvPr/>
          </p:nvPicPr>
          <p:blipFill>
            <a:blip r:embed="rId7"/>
            <a:stretch>
              <a:fillRect/>
            </a:stretch>
          </p:blipFill>
          <p:spPr>
            <a:xfrm>
              <a:off x="1242708" y="1639922"/>
              <a:ext cx="1905000" cy="1905000"/>
            </a:xfrm>
            <a:prstGeom prst="rect">
              <a:avLst/>
            </a:prstGeom>
          </p:spPr>
        </p:pic>
        <p:pic>
          <p:nvPicPr>
            <p:cNvPr id="23" name="Picture 22">
              <a:extLst>
                <a:ext uri="{FF2B5EF4-FFF2-40B4-BE49-F238E27FC236}">
                  <a16:creationId xmlns:a16="http://schemas.microsoft.com/office/drawing/2014/main" id="{0137C133-7CF9-C149-4C65-F7B8C3DC7EF7}"/>
                </a:ext>
              </a:extLst>
            </p:cNvPr>
            <p:cNvPicPr>
              <a:picLocks noChangeAspect="1"/>
            </p:cNvPicPr>
            <p:nvPr/>
          </p:nvPicPr>
          <p:blipFill>
            <a:blip r:embed="rId8"/>
            <a:stretch>
              <a:fillRect/>
            </a:stretch>
          </p:blipFill>
          <p:spPr>
            <a:xfrm>
              <a:off x="3489799" y="1639922"/>
              <a:ext cx="1905000" cy="1905000"/>
            </a:xfrm>
            <a:prstGeom prst="rect">
              <a:avLst/>
            </a:prstGeom>
          </p:spPr>
        </p:pic>
        <p:pic>
          <p:nvPicPr>
            <p:cNvPr id="24" name="Picture 23">
              <a:extLst>
                <a:ext uri="{FF2B5EF4-FFF2-40B4-BE49-F238E27FC236}">
                  <a16:creationId xmlns:a16="http://schemas.microsoft.com/office/drawing/2014/main" id="{3F64AAC1-B0F5-C706-B065-24AA789D11BC}"/>
                </a:ext>
              </a:extLst>
            </p:cNvPr>
            <p:cNvPicPr>
              <a:picLocks noChangeAspect="1"/>
            </p:cNvPicPr>
            <p:nvPr/>
          </p:nvPicPr>
          <p:blipFill>
            <a:blip r:embed="rId9"/>
            <a:stretch>
              <a:fillRect/>
            </a:stretch>
          </p:blipFill>
          <p:spPr>
            <a:xfrm>
              <a:off x="6139426" y="1164004"/>
              <a:ext cx="5809736" cy="4413892"/>
            </a:xfrm>
            <a:prstGeom prst="ellipse">
              <a:avLst/>
            </a:prstGeom>
            <a:ln>
              <a:noFill/>
            </a:ln>
            <a:effectLst>
              <a:softEdge rad="112500"/>
            </a:effectLst>
          </p:spPr>
        </p:pic>
        <p:sp>
          <p:nvSpPr>
            <p:cNvPr id="25" name="TextBox 24">
              <a:extLst>
                <a:ext uri="{FF2B5EF4-FFF2-40B4-BE49-F238E27FC236}">
                  <a16:creationId xmlns:a16="http://schemas.microsoft.com/office/drawing/2014/main" id="{0595A5DF-FB9E-18AC-3E20-44AE322044B4}"/>
                </a:ext>
              </a:extLst>
            </p:cNvPr>
            <p:cNvSpPr txBox="1"/>
            <p:nvPr/>
          </p:nvSpPr>
          <p:spPr>
            <a:xfrm>
              <a:off x="425828" y="5045818"/>
              <a:ext cx="5087566" cy="72177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prstClr val="black"/>
                  </a:solidFill>
                  <a:cs typeface="Times New Roman" panose="02020603050405020304" pitchFamily="18" charset="0"/>
                </a:rPr>
                <a:t>Handles combined radial and axial loads.</a:t>
              </a:r>
            </a:p>
            <a:p>
              <a:pPr marL="285750" indent="-285750">
                <a:buFont typeface="Wingdings" panose="05000000000000000000" pitchFamily="2" charset="2"/>
                <a:buChar char="§"/>
              </a:pPr>
              <a:r>
                <a:rPr lang="en-US" dirty="0">
                  <a:solidFill>
                    <a:prstClr val="black"/>
                  </a:solidFill>
                  <a:cs typeface="Times New Roman" panose="02020603050405020304" pitchFamily="18" charset="0"/>
                </a:rPr>
                <a:t>Often used in two-bearing designs</a:t>
              </a:r>
              <a:r>
                <a:rPr lang="en-US" dirty="0">
                  <a:solidFill>
                    <a:prstClr val="black"/>
                  </a:solidFill>
                  <a:latin typeface="Times New Roman" panose="02020603050405020304" pitchFamily="18" charset="0"/>
                  <a:cs typeface="Times New Roman" panose="02020603050405020304" pitchFamily="18" charset="0"/>
                </a:rPr>
                <a:t>.</a:t>
              </a:r>
            </a:p>
          </p:txBody>
        </p:sp>
      </p:grpSp>
      <p:sp>
        <p:nvSpPr>
          <p:cNvPr id="19" name="Slide Number Placeholder 5">
            <a:extLst>
              <a:ext uri="{FF2B5EF4-FFF2-40B4-BE49-F238E27FC236}">
                <a16:creationId xmlns:a16="http://schemas.microsoft.com/office/drawing/2014/main" id="{B5D3DCAC-8B12-5339-4586-98109683DA1F}"/>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88</a:t>
            </a:fld>
            <a:endParaRPr lang="en-GB" sz="1400" dirty="0">
              <a:solidFill>
                <a:schemeClr val="bg1"/>
              </a:solidFill>
            </a:endParaRPr>
          </a:p>
        </p:txBody>
      </p:sp>
    </p:spTree>
    <p:extLst>
      <p:ext uri="{BB962C8B-B14F-4D97-AF65-F5344CB8AC3E}">
        <p14:creationId xmlns:p14="http://schemas.microsoft.com/office/powerpoint/2010/main" val="2970008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E9A46-AEE7-09FE-9FEB-292AF2759E75}"/>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4CE607C-9223-3772-CF2C-242AB8B28C9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1D28BAB4-28B4-2A38-AB6F-8B3B22B397F2}"/>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9062D21E-129F-D601-CC21-ABBE54F2A32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F104177A-8023-DD53-B3F3-496EAD27A99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E62867E2-8F3B-D203-09C9-ECC6693B91DB}"/>
              </a:ext>
            </a:extLst>
          </p:cNvPr>
          <p:cNvSpPr>
            <a:spLocks noGrp="1"/>
          </p:cNvSpPr>
          <p:nvPr>
            <p:ph type="title"/>
          </p:nvPr>
        </p:nvSpPr>
        <p:spPr>
          <a:xfrm>
            <a:off x="484418" y="502853"/>
            <a:ext cx="7982574" cy="712728"/>
          </a:xfrm>
        </p:spPr>
        <p:txBody>
          <a:bodyPr>
            <a:normAutofit/>
          </a:bodyPr>
          <a:lstStyle/>
          <a:p>
            <a:endParaRPr lang="de-DE" dirty="0"/>
          </a:p>
        </p:txBody>
      </p:sp>
      <p:cxnSp>
        <p:nvCxnSpPr>
          <p:cNvPr id="6" name="Straight Connector 5">
            <a:extLst>
              <a:ext uri="{FF2B5EF4-FFF2-40B4-BE49-F238E27FC236}">
                <a16:creationId xmlns:a16="http://schemas.microsoft.com/office/drawing/2014/main" id="{5E106F24-08E3-8677-5E29-9B0C9E3456A1}"/>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816E2095-7B81-E292-9BB9-3BE7688A461D}"/>
              </a:ext>
            </a:extLst>
          </p:cNvPr>
          <p:cNvGrpSpPr/>
          <p:nvPr/>
        </p:nvGrpSpPr>
        <p:grpSpPr>
          <a:xfrm>
            <a:off x="365595" y="1254149"/>
            <a:ext cx="5174787" cy="5135403"/>
            <a:chOff x="356167" y="731997"/>
            <a:chExt cx="9468869" cy="5135403"/>
          </a:xfrm>
        </p:grpSpPr>
        <p:sp>
          <p:nvSpPr>
            <p:cNvPr id="15" name="TextBox 14">
              <a:extLst>
                <a:ext uri="{FF2B5EF4-FFF2-40B4-BE49-F238E27FC236}">
                  <a16:creationId xmlns:a16="http://schemas.microsoft.com/office/drawing/2014/main" id="{F8E0719A-7DE2-D66F-74D0-19049B7DE0AB}"/>
                </a:ext>
              </a:extLst>
            </p:cNvPr>
            <p:cNvSpPr txBox="1"/>
            <p:nvPr/>
          </p:nvSpPr>
          <p:spPr>
            <a:xfrm>
              <a:off x="356167" y="731997"/>
              <a:ext cx="6096000" cy="369332"/>
            </a:xfrm>
            <a:prstGeom prst="rect">
              <a:avLst/>
            </a:prstGeom>
            <a:noFill/>
          </p:spPr>
          <p:txBody>
            <a:bodyPr wrap="square">
              <a:spAutoFit/>
            </a:bodyPr>
            <a:lstStyle/>
            <a:p>
              <a:r>
                <a:rPr lang="en-US" b="1" dirty="0">
                  <a:solidFill>
                    <a:srgbClr val="7030A0"/>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Double Row Tapered Roller Bearing (DRTRB)</a:t>
              </a:r>
            </a:p>
          </p:txBody>
        </p:sp>
        <p:sp>
          <p:nvSpPr>
            <p:cNvPr id="16" name="TextBox 15">
              <a:extLst>
                <a:ext uri="{FF2B5EF4-FFF2-40B4-BE49-F238E27FC236}">
                  <a16:creationId xmlns:a16="http://schemas.microsoft.com/office/drawing/2014/main" id="{58AF8519-7F75-65D6-EBCA-2B269E2DBD43}"/>
                </a:ext>
              </a:extLst>
            </p:cNvPr>
            <p:cNvSpPr txBox="1"/>
            <p:nvPr/>
          </p:nvSpPr>
          <p:spPr>
            <a:xfrm>
              <a:off x="838197" y="1247775"/>
              <a:ext cx="8213020"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prstClr val="black"/>
                  </a:solidFill>
                  <a:cs typeface="Times New Roman" panose="02020603050405020304" pitchFamily="18" charset="0"/>
                </a:rPr>
                <a:t>High stiffness and compact design.</a:t>
              </a:r>
            </a:p>
            <a:p>
              <a:pPr marL="285750" indent="-285750">
                <a:buFont typeface="Wingdings" panose="05000000000000000000" pitchFamily="2" charset="2"/>
                <a:buChar char="§"/>
              </a:pPr>
              <a:r>
                <a:rPr lang="en-US" dirty="0">
                  <a:solidFill>
                    <a:prstClr val="black"/>
                  </a:solidFill>
                  <a:cs typeface="Times New Roman" panose="02020603050405020304" pitchFamily="18" charset="0"/>
                </a:rPr>
                <a:t> Suitable for integrated bearing housings</a:t>
              </a:r>
              <a:r>
                <a:rPr lang="en-US" dirty="0">
                  <a:solidFill>
                    <a:prstClr val="black"/>
                  </a:solidFill>
                  <a:latin typeface="Times New Roman" panose="02020603050405020304" pitchFamily="18" charset="0"/>
                  <a:cs typeface="Times New Roman" panose="02020603050405020304" pitchFamily="18" charset="0"/>
                </a:rPr>
                <a:t>.</a:t>
              </a:r>
            </a:p>
          </p:txBody>
        </p:sp>
        <p:pic>
          <p:nvPicPr>
            <p:cNvPr id="17" name="Picture 16">
              <a:extLst>
                <a:ext uri="{FF2B5EF4-FFF2-40B4-BE49-F238E27FC236}">
                  <a16:creationId xmlns:a16="http://schemas.microsoft.com/office/drawing/2014/main" id="{4E4DD2A8-B1B1-D89E-1D2D-59908D38F543}"/>
                </a:ext>
              </a:extLst>
            </p:cNvPr>
            <p:cNvPicPr>
              <a:picLocks noChangeAspect="1"/>
            </p:cNvPicPr>
            <p:nvPr/>
          </p:nvPicPr>
          <p:blipFill>
            <a:blip r:embed="rId2"/>
            <a:stretch>
              <a:fillRect/>
            </a:stretch>
          </p:blipFill>
          <p:spPr>
            <a:xfrm>
              <a:off x="485775" y="2240577"/>
              <a:ext cx="3360956" cy="3626823"/>
            </a:xfrm>
            <a:prstGeom prst="rect">
              <a:avLst/>
            </a:prstGeom>
          </p:spPr>
        </p:pic>
        <p:pic>
          <p:nvPicPr>
            <p:cNvPr id="19" name="Picture 18">
              <a:extLst>
                <a:ext uri="{FF2B5EF4-FFF2-40B4-BE49-F238E27FC236}">
                  <a16:creationId xmlns:a16="http://schemas.microsoft.com/office/drawing/2014/main" id="{721C3685-0FCE-7060-6AD8-6937B461E006}"/>
                </a:ext>
              </a:extLst>
            </p:cNvPr>
            <p:cNvPicPr>
              <a:picLocks noChangeAspect="1"/>
            </p:cNvPicPr>
            <p:nvPr/>
          </p:nvPicPr>
          <p:blipFill>
            <a:blip r:embed="rId3"/>
            <a:stretch>
              <a:fillRect/>
            </a:stretch>
          </p:blipFill>
          <p:spPr>
            <a:xfrm>
              <a:off x="4329111" y="2240577"/>
              <a:ext cx="5495925" cy="3162300"/>
            </a:xfrm>
            <a:prstGeom prst="rect">
              <a:avLst/>
            </a:prstGeom>
          </p:spPr>
        </p:pic>
      </p:grpSp>
      <p:grpSp>
        <p:nvGrpSpPr>
          <p:cNvPr id="20" name="Group 19">
            <a:extLst>
              <a:ext uri="{FF2B5EF4-FFF2-40B4-BE49-F238E27FC236}">
                <a16:creationId xmlns:a16="http://schemas.microsoft.com/office/drawing/2014/main" id="{1557FCEB-B66D-DCA6-E953-5AC495EEADA0}"/>
              </a:ext>
            </a:extLst>
          </p:cNvPr>
          <p:cNvGrpSpPr/>
          <p:nvPr/>
        </p:nvGrpSpPr>
        <p:grpSpPr>
          <a:xfrm>
            <a:off x="5656083" y="1280425"/>
            <a:ext cx="5756484" cy="4692105"/>
            <a:chOff x="611423" y="889537"/>
            <a:chExt cx="11036814" cy="4692105"/>
          </a:xfrm>
        </p:grpSpPr>
        <p:sp>
          <p:nvSpPr>
            <p:cNvPr id="21" name="TextBox 20">
              <a:extLst>
                <a:ext uri="{FF2B5EF4-FFF2-40B4-BE49-F238E27FC236}">
                  <a16:creationId xmlns:a16="http://schemas.microsoft.com/office/drawing/2014/main" id="{0C137AD5-ADE6-12DC-2311-78A6C07C700A}"/>
                </a:ext>
              </a:extLst>
            </p:cNvPr>
            <p:cNvSpPr txBox="1"/>
            <p:nvPr/>
          </p:nvSpPr>
          <p:spPr>
            <a:xfrm>
              <a:off x="611423" y="889537"/>
              <a:ext cx="6096000" cy="369332"/>
            </a:xfrm>
            <a:prstGeom prst="rect">
              <a:avLst/>
            </a:prstGeom>
            <a:noFill/>
          </p:spPr>
          <p:txBody>
            <a:bodyPr wrap="square">
              <a:spAutoFit/>
            </a:bodyPr>
            <a:lstStyle/>
            <a:p>
              <a:r>
                <a:rPr lang="en-US" b="1" dirty="0">
                  <a:solidFill>
                    <a:srgbClr val="7030A0"/>
                  </a:solidFill>
                  <a:effectLst>
                    <a:outerShdw blurRad="38100" dist="38100" dir="2700000" algn="tl">
                      <a:srgbClr val="000000">
                        <a:alpha val="43137"/>
                      </a:srgbClr>
                    </a:outerShdw>
                  </a:effectLst>
                  <a:ea typeface="Calibri" panose="020F0502020204030204" pitchFamily="34" charset="0"/>
                  <a:cs typeface="Calibri" panose="020F0502020204030204" pitchFamily="34" charset="0"/>
                </a:rPr>
                <a:t>Spherical Roller Bearing (SRB)</a:t>
              </a:r>
            </a:p>
          </p:txBody>
        </p:sp>
        <p:pic>
          <p:nvPicPr>
            <p:cNvPr id="22" name="Picture 21">
              <a:extLst>
                <a:ext uri="{FF2B5EF4-FFF2-40B4-BE49-F238E27FC236}">
                  <a16:creationId xmlns:a16="http://schemas.microsoft.com/office/drawing/2014/main" id="{9EA5ECB8-C155-BEC6-C6D1-78792F76A1D1}"/>
                </a:ext>
              </a:extLst>
            </p:cNvPr>
            <p:cNvPicPr>
              <a:picLocks noChangeAspect="1"/>
            </p:cNvPicPr>
            <p:nvPr/>
          </p:nvPicPr>
          <p:blipFill>
            <a:blip r:embed="rId4"/>
            <a:srcRect l="29226" t="13825" r="27537" b="16642"/>
            <a:stretch>
              <a:fillRect/>
            </a:stretch>
          </p:blipFill>
          <p:spPr>
            <a:xfrm>
              <a:off x="687921" y="3397782"/>
              <a:ext cx="3068352" cy="2183860"/>
            </a:xfrm>
            <a:prstGeom prst="rect">
              <a:avLst/>
            </a:prstGeom>
            <a:effectLst>
              <a:outerShdw blurRad="50800" dist="38100" dir="5400000" algn="t" rotWithShape="0">
                <a:prstClr val="black">
                  <a:alpha val="40000"/>
                </a:prstClr>
              </a:outerShdw>
            </a:effectLst>
          </p:spPr>
        </p:pic>
        <p:sp>
          <p:nvSpPr>
            <p:cNvPr id="23" name="TextBox 22">
              <a:extLst>
                <a:ext uri="{FF2B5EF4-FFF2-40B4-BE49-F238E27FC236}">
                  <a16:creationId xmlns:a16="http://schemas.microsoft.com/office/drawing/2014/main" id="{D65BBBC2-75CC-61EB-102A-A0832121FEB7}"/>
                </a:ext>
              </a:extLst>
            </p:cNvPr>
            <p:cNvSpPr txBox="1"/>
            <p:nvPr/>
          </p:nvSpPr>
          <p:spPr>
            <a:xfrm>
              <a:off x="824108" y="1392781"/>
              <a:ext cx="6225702" cy="1200329"/>
            </a:xfrm>
            <a:prstGeom prst="rect">
              <a:avLst/>
            </a:prstGeom>
            <a:noFill/>
          </p:spPr>
          <p:txBody>
            <a:bodyPr wrap="square" rtlCol="0">
              <a:spAutoFit/>
            </a:bodyPr>
            <a:lstStyle/>
            <a:p>
              <a:pPr marL="285750" indent="-285750" fontAlgn="base">
                <a:buFont typeface="Wingdings" panose="05000000000000000000" pitchFamily="2" charset="2"/>
                <a:buChar char="ü"/>
              </a:pPr>
              <a:r>
                <a:rPr lang="en-US" dirty="0">
                  <a:solidFill>
                    <a:prstClr val="black"/>
                  </a:solidFill>
                  <a:cs typeface="Times New Roman" panose="02020603050405020304" pitchFamily="18" charset="0"/>
                </a:rPr>
                <a:t>Simultaneously withstands High Radial and Axial Loads</a:t>
              </a:r>
            </a:p>
            <a:p>
              <a:pPr marL="285750" indent="-285750" fontAlgn="base">
                <a:buFont typeface="Wingdings" panose="05000000000000000000" pitchFamily="2" charset="2"/>
                <a:buChar char="ü"/>
              </a:pPr>
              <a:r>
                <a:rPr lang="en-US" dirty="0">
                  <a:solidFill>
                    <a:prstClr val="black"/>
                  </a:solidFill>
                  <a:cs typeface="Times New Roman" panose="02020603050405020304" pitchFamily="18" charset="0"/>
                </a:rPr>
                <a:t>Self-Aligning Capability</a:t>
              </a:r>
            </a:p>
            <a:p>
              <a:pPr marL="285750" indent="-285750" fontAlgn="base">
                <a:buFont typeface="Wingdings" panose="05000000000000000000" pitchFamily="2" charset="2"/>
                <a:buChar char="ü"/>
              </a:pPr>
              <a:r>
                <a:rPr lang="en-US" dirty="0">
                  <a:solidFill>
                    <a:prstClr val="black"/>
                  </a:solidFill>
                  <a:cs typeface="Times New Roman" panose="02020603050405020304" pitchFamily="18" charset="0"/>
                </a:rPr>
                <a:t>Optimized Lubrication Design</a:t>
              </a:r>
            </a:p>
            <a:p>
              <a:pPr marL="285750" indent="-285750" fontAlgn="base">
                <a:buFont typeface="Wingdings" panose="05000000000000000000" pitchFamily="2" charset="2"/>
                <a:buChar char="ü"/>
              </a:pPr>
              <a:r>
                <a:rPr lang="en-US" dirty="0">
                  <a:solidFill>
                    <a:prstClr val="black"/>
                  </a:solidFill>
                  <a:cs typeface="Times New Roman" panose="02020603050405020304" pitchFamily="18" charset="0"/>
                </a:rPr>
                <a:t>Common in single-bearing designs.</a:t>
              </a:r>
            </a:p>
          </p:txBody>
        </p:sp>
        <p:pic>
          <p:nvPicPr>
            <p:cNvPr id="24" name="Picture 23">
              <a:extLst>
                <a:ext uri="{FF2B5EF4-FFF2-40B4-BE49-F238E27FC236}">
                  <a16:creationId xmlns:a16="http://schemas.microsoft.com/office/drawing/2014/main" id="{735727E0-FB0C-4858-FCF0-E3E96938F93C}"/>
                </a:ext>
              </a:extLst>
            </p:cNvPr>
            <p:cNvPicPr>
              <a:picLocks noChangeAspect="1"/>
            </p:cNvPicPr>
            <p:nvPr/>
          </p:nvPicPr>
          <p:blipFill>
            <a:blip r:embed="rId5"/>
            <a:srcRect l="23103" r="22165"/>
            <a:stretch>
              <a:fillRect/>
            </a:stretch>
          </p:blipFill>
          <p:spPr>
            <a:xfrm>
              <a:off x="3264430" y="3477811"/>
              <a:ext cx="3202922" cy="1951014"/>
            </a:xfrm>
            <a:prstGeom prst="rect">
              <a:avLst/>
            </a:prstGeom>
          </p:spPr>
        </p:pic>
        <p:pic>
          <p:nvPicPr>
            <p:cNvPr id="25" name="Picture 24">
              <a:extLst>
                <a:ext uri="{FF2B5EF4-FFF2-40B4-BE49-F238E27FC236}">
                  <a16:creationId xmlns:a16="http://schemas.microsoft.com/office/drawing/2014/main" id="{28E9C770-BE1B-AFFE-3D8B-93D8F7DF3C2C}"/>
                </a:ext>
              </a:extLst>
            </p:cNvPr>
            <p:cNvPicPr>
              <a:picLocks noChangeAspect="1"/>
            </p:cNvPicPr>
            <p:nvPr/>
          </p:nvPicPr>
          <p:blipFill>
            <a:blip r:embed="rId6"/>
            <a:stretch>
              <a:fillRect/>
            </a:stretch>
          </p:blipFill>
          <p:spPr>
            <a:xfrm>
              <a:off x="6628765" y="1761846"/>
              <a:ext cx="5019472" cy="3666979"/>
            </a:xfrm>
            <a:prstGeom prst="rect">
              <a:avLst/>
            </a:prstGeom>
            <a:ln>
              <a:noFill/>
            </a:ln>
            <a:effectLst>
              <a:outerShdw blurRad="292100" dist="139700" dir="2700000" algn="tl" rotWithShape="0">
                <a:srgbClr val="333333">
                  <a:alpha val="65000"/>
                </a:srgbClr>
              </a:outerShdw>
            </a:effectLst>
          </p:spPr>
        </p:pic>
      </p:grpSp>
      <p:sp>
        <p:nvSpPr>
          <p:cNvPr id="3" name="Slide Number Placeholder 5">
            <a:extLst>
              <a:ext uri="{FF2B5EF4-FFF2-40B4-BE49-F238E27FC236}">
                <a16:creationId xmlns:a16="http://schemas.microsoft.com/office/drawing/2014/main" id="{423D4251-FAE7-E6DB-FE9B-8F6CDB3AD759}"/>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89</a:t>
            </a:fld>
            <a:endParaRPr lang="en-GB" sz="1400" dirty="0">
              <a:solidFill>
                <a:schemeClr val="bg1"/>
              </a:solidFill>
            </a:endParaRPr>
          </a:p>
        </p:txBody>
      </p:sp>
    </p:spTree>
    <p:extLst>
      <p:ext uri="{BB962C8B-B14F-4D97-AF65-F5344CB8AC3E}">
        <p14:creationId xmlns:p14="http://schemas.microsoft.com/office/powerpoint/2010/main" val="284149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A1F8A-DB03-2113-D240-C22F7A9E911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A932A438-D195-E56E-93B4-58C768B0B8CB}"/>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B27B1FBB-8520-C0ED-224B-A823F3E0DB1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A98ACFCC-EE64-0EDF-233C-ED5D9048DC9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B6AF60F4-193A-CF1E-0053-EA812359C9BB}"/>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BD88E87E-23B9-2288-B9BA-1FDAA0A934AC}"/>
              </a:ext>
            </a:extLst>
          </p:cNvPr>
          <p:cNvSpPr>
            <a:spLocks noGrp="1"/>
          </p:cNvSpPr>
          <p:nvPr>
            <p:ph type="title"/>
          </p:nvPr>
        </p:nvSpPr>
        <p:spPr>
          <a:xfrm>
            <a:off x="484418" y="399001"/>
            <a:ext cx="9916884" cy="712728"/>
          </a:xfrm>
        </p:spPr>
        <p:txBody>
          <a:bodyPr>
            <a:normAutofit/>
          </a:bodyPr>
          <a:lstStyle/>
          <a:p>
            <a:r>
              <a:rPr lang="de-DE" dirty="0">
                <a:latin typeface="Times New Roman" panose="02020603050405020304" pitchFamily="18" charset="0"/>
                <a:cs typeface="Times New Roman" panose="02020603050405020304" pitchFamily="18" charset="0"/>
              </a:rPr>
              <a:t>4. Technology Sizing Decition</a:t>
            </a:r>
          </a:p>
        </p:txBody>
      </p:sp>
      <p:sp>
        <p:nvSpPr>
          <p:cNvPr id="3" name="Slide Number Placeholder 5">
            <a:extLst>
              <a:ext uri="{FF2B5EF4-FFF2-40B4-BE49-F238E27FC236}">
                <a16:creationId xmlns:a16="http://schemas.microsoft.com/office/drawing/2014/main" id="{E2EE5045-4749-CEEC-5CAD-D154F5295504}"/>
              </a:ext>
            </a:extLst>
          </p:cNvPr>
          <p:cNvSpPr>
            <a:spLocks noGrp="1"/>
          </p:cNvSpPr>
          <p:nvPr>
            <p:ph type="sldNum" sz="quarter" idx="12"/>
          </p:nvPr>
        </p:nvSpPr>
        <p:spPr>
          <a:xfrm>
            <a:off x="5952392" y="6513969"/>
            <a:ext cx="402688" cy="365125"/>
          </a:xfrm>
        </p:spPr>
        <p:txBody>
          <a:bodyPr/>
          <a:lstStyle/>
          <a:p>
            <a:fld id="{013F6232-4F06-48BA-8F69-BF531F607829}" type="slidenum">
              <a:rPr lang="en-GB" sz="1400" smtClean="0">
                <a:solidFill>
                  <a:schemeClr val="bg1"/>
                </a:solidFill>
              </a:rPr>
              <a:t>9</a:t>
            </a:fld>
            <a:endParaRPr lang="en-GB" sz="1400" dirty="0">
              <a:solidFill>
                <a:schemeClr val="bg1"/>
              </a:solidFill>
            </a:endParaRPr>
          </a:p>
        </p:txBody>
      </p:sp>
      <p:cxnSp>
        <p:nvCxnSpPr>
          <p:cNvPr id="6" name="Straight Connector 5">
            <a:extLst>
              <a:ext uri="{FF2B5EF4-FFF2-40B4-BE49-F238E27FC236}">
                <a16:creationId xmlns:a16="http://schemas.microsoft.com/office/drawing/2014/main" id="{ABF15CDA-222A-9FF3-1F8D-D498D5C1940C}"/>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B5AC208-2384-A830-47C3-98D5DAD04200}"/>
              </a:ext>
            </a:extLst>
          </p:cNvPr>
          <p:cNvSpPr txBox="1"/>
          <p:nvPr/>
        </p:nvSpPr>
        <p:spPr>
          <a:xfrm>
            <a:off x="486825" y="1217212"/>
            <a:ext cx="11221252"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GB" dirty="0"/>
          </a:p>
        </p:txBody>
      </p:sp>
      <p:sp>
        <p:nvSpPr>
          <p:cNvPr id="4" name="TextBox 12">
            <a:extLst>
              <a:ext uri="{FF2B5EF4-FFF2-40B4-BE49-F238E27FC236}">
                <a16:creationId xmlns:a16="http://schemas.microsoft.com/office/drawing/2014/main" id="{3342645F-B263-6D45-8D81-F4FFBA68419A}"/>
              </a:ext>
            </a:extLst>
          </p:cNvPr>
          <p:cNvSpPr txBox="1"/>
          <p:nvPr/>
        </p:nvSpPr>
        <p:spPr>
          <a:xfrm>
            <a:off x="483923" y="1196094"/>
            <a:ext cx="11221252" cy="5632311"/>
          </a:xfrm>
          <a:prstGeom prst="rect">
            <a:avLst/>
          </a:prstGeom>
          <a:noFill/>
        </p:spPr>
        <p:txBody>
          <a:bodyPr wrap="square" lIns="91440" tIns="45720" rIns="91440" bIns="45720" rtlCol="0" anchor="t">
            <a:spAutoFit/>
          </a:bodyPr>
          <a:lstStyle/>
          <a:p>
            <a:r>
              <a:rPr lang="en-US" sz="2000" dirty="0">
                <a:latin typeface="Times New Roman" panose="02020603050405020304" pitchFamily="18" charset="0"/>
                <a:cs typeface="Times New Roman" panose="02020603050405020304" pitchFamily="18" charset="0"/>
              </a:rPr>
              <a:t>The next milestone was selecting the turbine size and class.  </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We studied:  </a:t>
            </a:r>
          </a:p>
          <a:p>
            <a:pPr marL="514350" indent="-514350">
              <a:buFont typeface="+mj-lt"/>
              <a:buAutoNum type="romanUcPeriod"/>
            </a:pPr>
            <a:r>
              <a:rPr lang="en-US" sz="2000" dirty="0">
                <a:latin typeface="Times New Roman" panose="02020603050405020304" pitchFamily="18" charset="0"/>
                <a:cs typeface="Times New Roman" panose="02020603050405020304" pitchFamily="18" charset="0"/>
              </a:rPr>
              <a:t>Existing wind projects in Syria (2.5 MW baseline)  </a:t>
            </a:r>
          </a:p>
          <a:p>
            <a:pPr marL="514350" indent="-514350">
              <a:buFont typeface="+mj-lt"/>
              <a:buAutoNum type="romanUcPeriod"/>
            </a:pPr>
            <a:r>
              <a:rPr lang="en-US" sz="2000" dirty="0">
                <a:latin typeface="Times New Roman" panose="02020603050405020304" pitchFamily="18" charset="0"/>
                <a:cs typeface="Times New Roman" panose="02020603050405020304" pitchFamily="18" charset="0"/>
              </a:rPr>
              <a:t>The new 100–200 MW tender by the Syrian Ministry (PETDE)  </a:t>
            </a:r>
          </a:p>
          <a:p>
            <a:pPr marL="514350" indent="-514350">
              <a:buFont typeface="+mj-lt"/>
              <a:buAutoNum type="romanUcPeriod"/>
            </a:pPr>
            <a:r>
              <a:rPr lang="en-US" sz="2000" dirty="0">
                <a:latin typeface="Times New Roman" panose="02020603050405020304" pitchFamily="18" charset="0"/>
                <a:cs typeface="Times New Roman" panose="02020603050405020304" pitchFamily="18" charset="0"/>
              </a:rPr>
              <a:t>Grid, transport, and site conditions in central Syria</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After analyzing market, logistics, and energy yield, we selected a  5 MW turbine.</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Why 5 MW Platform?</a:t>
            </a:r>
          </a:p>
          <a:p>
            <a:pPr marL="514350" indent="-514350">
              <a:buFont typeface="+mj-lt"/>
              <a:buAutoNum type="romanUcPeriod"/>
            </a:pPr>
            <a:r>
              <a:rPr lang="en-US" sz="2000" dirty="0">
                <a:latin typeface="Times New Roman" panose="02020603050405020304" pitchFamily="18" charset="0"/>
                <a:cs typeface="Times New Roman" panose="02020603050405020304" pitchFamily="18" charset="0"/>
              </a:rPr>
              <a:t>Matches global standard onshore platforms (Vestas, Siemens, Nordex)  </a:t>
            </a:r>
          </a:p>
          <a:p>
            <a:pPr marL="514350" indent="-514350">
              <a:buFont typeface="+mj-lt"/>
              <a:buAutoNum type="romanUcPeriod"/>
            </a:pPr>
            <a:r>
              <a:rPr lang="en-US" sz="2000" dirty="0">
                <a:latin typeface="Times New Roman" panose="02020603050405020304" pitchFamily="18" charset="0"/>
                <a:cs typeface="Times New Roman" panose="02020603050405020304" pitchFamily="18" charset="0"/>
              </a:rPr>
              <a:t>Reduces cost per MW by minimizing crane, pad, and cable needs  </a:t>
            </a:r>
          </a:p>
          <a:p>
            <a:pPr marL="514350" indent="-514350">
              <a:buFont typeface="+mj-lt"/>
              <a:buAutoNum type="romanUcPeriod"/>
            </a:pPr>
            <a:r>
              <a:rPr lang="en-US" sz="2000" dirty="0">
                <a:latin typeface="Times New Roman" panose="02020603050405020304" pitchFamily="18" charset="0"/>
                <a:cs typeface="Times New Roman" panose="02020603050405020304" pitchFamily="18" charset="0"/>
              </a:rPr>
              <a:t>Offers high energy capture in 7–9 m/s Syrian wind sites  </a:t>
            </a:r>
          </a:p>
          <a:p>
            <a:pPr marL="514350" indent="-514350">
              <a:buFont typeface="+mj-lt"/>
              <a:buAutoNum type="romanUcPeriod"/>
            </a:pPr>
            <a:r>
              <a:rPr lang="en-US" sz="2000" dirty="0">
                <a:latin typeface="Times New Roman" panose="02020603050405020304" pitchFamily="18" charset="0"/>
                <a:cs typeface="Times New Roman" panose="02020603050405020304" pitchFamily="18" charset="0"/>
              </a:rPr>
              <a:t>Requires fewer units for 100 MW+ deployment  </a:t>
            </a:r>
          </a:p>
          <a:p>
            <a:pPr marL="514350" indent="-514350">
              <a:buFont typeface="+mj-lt"/>
              <a:buAutoNum type="romanUcPeriod"/>
            </a:pPr>
            <a:r>
              <a:rPr lang="en-US" sz="2000" dirty="0">
                <a:latin typeface="Times New Roman" panose="02020603050405020304" pitchFamily="18" charset="0"/>
                <a:cs typeface="Times New Roman" panose="02020603050405020304" pitchFamily="18" charset="0"/>
              </a:rPr>
              <a:t>Future-proof for tenders and long-term integration</a:t>
            </a:r>
          </a:p>
          <a:p>
            <a:pPr marL="514350" indent="-514350">
              <a:buFont typeface="+mj-lt"/>
              <a:buAutoNum type="romanU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size balances ambition with deliverability under Syrian constraints.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491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3E719-2C3F-5268-BCC5-7371D123A5B9}"/>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7CFDD8B0-AF3C-FFE1-C1BD-0F3A0BA48F8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4E53753C-3401-4398-9C44-433AA7360252}"/>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0F0AD463-B336-4CC3-4828-12EF9ED067B0}"/>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45B6FDE-6364-94E1-7135-8031C5CDD094}"/>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286D4D7D-E109-01A7-9A0C-55B8630BDD1C}"/>
              </a:ext>
            </a:extLst>
          </p:cNvPr>
          <p:cNvSpPr>
            <a:spLocks noGrp="1"/>
          </p:cNvSpPr>
          <p:nvPr>
            <p:ph type="title"/>
          </p:nvPr>
        </p:nvSpPr>
        <p:spPr>
          <a:xfrm>
            <a:off x="484418" y="502853"/>
            <a:ext cx="7982574" cy="712728"/>
          </a:xfrm>
        </p:spPr>
        <p:txBody>
          <a:bodyPr>
            <a:normAutofit/>
          </a:bodyPr>
          <a:lstStyle/>
          <a:p>
            <a:endParaRPr lang="de-DE" dirty="0"/>
          </a:p>
        </p:txBody>
      </p:sp>
      <p:cxnSp>
        <p:nvCxnSpPr>
          <p:cNvPr id="6" name="Straight Connector 5">
            <a:extLst>
              <a:ext uri="{FF2B5EF4-FFF2-40B4-BE49-F238E27FC236}">
                <a16:creationId xmlns:a16="http://schemas.microsoft.com/office/drawing/2014/main" id="{FF765CFE-29D5-3426-0466-68150DBE9A23}"/>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D0D43335-847D-2407-41CB-E24C9A3F7C4D}"/>
              </a:ext>
            </a:extLst>
          </p:cNvPr>
          <p:cNvGrpSpPr/>
          <p:nvPr/>
        </p:nvGrpSpPr>
        <p:grpSpPr>
          <a:xfrm>
            <a:off x="386588" y="1312532"/>
            <a:ext cx="11632587" cy="4937332"/>
            <a:chOff x="613342" y="858234"/>
            <a:chExt cx="8178233" cy="4937332"/>
          </a:xfrm>
        </p:grpSpPr>
        <p:sp>
          <p:nvSpPr>
            <p:cNvPr id="4" name="TextBox 3">
              <a:extLst>
                <a:ext uri="{FF2B5EF4-FFF2-40B4-BE49-F238E27FC236}">
                  <a16:creationId xmlns:a16="http://schemas.microsoft.com/office/drawing/2014/main" id="{D2AB6E6F-E644-E256-94E2-D6D1BAB51D07}"/>
                </a:ext>
              </a:extLst>
            </p:cNvPr>
            <p:cNvSpPr txBox="1"/>
            <p:nvPr/>
          </p:nvSpPr>
          <p:spPr>
            <a:xfrm>
              <a:off x="613342" y="858234"/>
              <a:ext cx="6096000" cy="369332"/>
            </a:xfrm>
            <a:prstGeom prst="rect">
              <a:avLst/>
            </a:prstGeom>
            <a:noFill/>
          </p:spPr>
          <p:txBody>
            <a:bodyPr wrap="square">
              <a:spAutoFit/>
            </a:bodyPr>
            <a:lstStyle/>
            <a:p>
              <a:r>
                <a:rPr lang="en-US" b="1" dirty="0">
                  <a:solidFill>
                    <a:srgbClr val="7030A0"/>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Toroidal Roller Bearing (CARB)</a:t>
              </a:r>
            </a:p>
          </p:txBody>
        </p:sp>
        <p:pic>
          <p:nvPicPr>
            <p:cNvPr id="7" name="Picture 6">
              <a:extLst>
                <a:ext uri="{FF2B5EF4-FFF2-40B4-BE49-F238E27FC236}">
                  <a16:creationId xmlns:a16="http://schemas.microsoft.com/office/drawing/2014/main" id="{5288393D-1C7D-B1A3-7DF9-1D8EB479EFC7}"/>
                </a:ext>
              </a:extLst>
            </p:cNvPr>
            <p:cNvPicPr>
              <a:picLocks noChangeAspect="1"/>
            </p:cNvPicPr>
            <p:nvPr/>
          </p:nvPicPr>
          <p:blipFill>
            <a:blip r:embed="rId2"/>
            <a:stretch>
              <a:fillRect/>
            </a:stretch>
          </p:blipFill>
          <p:spPr>
            <a:xfrm>
              <a:off x="682121" y="3060604"/>
              <a:ext cx="3409951" cy="2734962"/>
            </a:xfrm>
            <a:prstGeom prst="rect">
              <a:avLst/>
            </a:prstGeom>
          </p:spPr>
        </p:pic>
        <p:sp>
          <p:nvSpPr>
            <p:cNvPr id="8" name="TextBox 7">
              <a:extLst>
                <a:ext uri="{FF2B5EF4-FFF2-40B4-BE49-F238E27FC236}">
                  <a16:creationId xmlns:a16="http://schemas.microsoft.com/office/drawing/2014/main" id="{D130E108-9B9A-4581-2451-145CEB1B6773}"/>
                </a:ext>
              </a:extLst>
            </p:cNvPr>
            <p:cNvSpPr txBox="1"/>
            <p:nvPr/>
          </p:nvSpPr>
          <p:spPr>
            <a:xfrm>
              <a:off x="984817" y="1402139"/>
              <a:ext cx="6181725"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prstClr val="black"/>
                  </a:solidFill>
                  <a:cs typeface="Times New Roman" panose="02020603050405020304" pitchFamily="18" charset="0"/>
                </a:rPr>
                <a:t>Combines misalignment and axial displacement tolerance.</a:t>
              </a:r>
            </a:p>
          </p:txBody>
        </p:sp>
        <p:sp>
          <p:nvSpPr>
            <p:cNvPr id="12" name="TextBox 11">
              <a:extLst>
                <a:ext uri="{FF2B5EF4-FFF2-40B4-BE49-F238E27FC236}">
                  <a16:creationId xmlns:a16="http://schemas.microsoft.com/office/drawing/2014/main" id="{B7E2C19D-BE77-DE4B-8AC8-B1AC07E06930}"/>
                </a:ext>
              </a:extLst>
            </p:cNvPr>
            <p:cNvSpPr txBox="1"/>
            <p:nvPr/>
          </p:nvSpPr>
          <p:spPr>
            <a:xfrm>
              <a:off x="971550" y="1771471"/>
              <a:ext cx="7820025"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prstClr val="black"/>
                  </a:solidFill>
                  <a:cs typeface="Times New Roman" panose="02020603050405020304" pitchFamily="18" charset="0"/>
                </a:rPr>
                <a:t>Have one row of long, slightly barrel-shaped symmetrical rollers and torus-shaped raceway profiles .</a:t>
              </a:r>
            </a:p>
            <a:p>
              <a:pPr marL="285750" indent="-285750">
                <a:buFont typeface="Wingdings" panose="05000000000000000000" pitchFamily="2" charset="2"/>
                <a:buChar char="§"/>
              </a:pPr>
              <a:r>
                <a:rPr lang="en-US" dirty="0">
                  <a:solidFill>
                    <a:prstClr val="black"/>
                  </a:solidFill>
                  <a:cs typeface="Times New Roman" panose="02020603050405020304" pitchFamily="18" charset="0"/>
                </a:rPr>
                <a:t>They are non-locating bearings and accommodate exclusively radial loads. </a:t>
              </a:r>
            </a:p>
            <a:p>
              <a:pPr marL="285750" indent="-285750">
                <a:buFont typeface="Wingdings" panose="05000000000000000000" pitchFamily="2" charset="2"/>
                <a:buChar char="§"/>
              </a:pPr>
              <a:r>
                <a:rPr lang="en-US" dirty="0">
                  <a:solidFill>
                    <a:prstClr val="black"/>
                  </a:solidFill>
                  <a:cs typeface="Times New Roman" panose="02020603050405020304" pitchFamily="18" charset="0"/>
                </a:rPr>
                <a:t>often used to replace the non-locating spherical roller bearing in a locating/non-locating bearing arrangement</a:t>
              </a:r>
              <a:r>
                <a:rPr lang="en-US" dirty="0">
                  <a:solidFill>
                    <a:prstClr val="black"/>
                  </a:solidFill>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EEAE6987-EDD2-6950-6D18-E946D4F63B7F}"/>
                </a:ext>
              </a:extLst>
            </p:cNvPr>
            <p:cNvPicPr>
              <a:picLocks noChangeAspect="1"/>
            </p:cNvPicPr>
            <p:nvPr/>
          </p:nvPicPr>
          <p:blipFill>
            <a:blip r:embed="rId3"/>
            <a:stretch>
              <a:fillRect/>
            </a:stretch>
          </p:blipFill>
          <p:spPr>
            <a:xfrm>
              <a:off x="5560220" y="3060604"/>
              <a:ext cx="2819669" cy="2573869"/>
            </a:xfrm>
            <a:prstGeom prst="rect">
              <a:avLst/>
            </a:prstGeom>
          </p:spPr>
        </p:pic>
      </p:grpSp>
      <p:sp>
        <p:nvSpPr>
          <p:cNvPr id="14" name="Slide Number Placeholder 5">
            <a:extLst>
              <a:ext uri="{FF2B5EF4-FFF2-40B4-BE49-F238E27FC236}">
                <a16:creationId xmlns:a16="http://schemas.microsoft.com/office/drawing/2014/main" id="{5ADD8443-1A2C-5E61-E440-5D978C01AC9A}"/>
              </a:ext>
            </a:extLst>
          </p:cNvPr>
          <p:cNvSpPr>
            <a:spLocks noGrp="1"/>
          </p:cNvSpPr>
          <p:nvPr>
            <p:ph type="sldNum" sz="quarter" idx="12"/>
          </p:nvPr>
        </p:nvSpPr>
        <p:spPr>
          <a:xfrm>
            <a:off x="5952392" y="6513969"/>
            <a:ext cx="391847" cy="365125"/>
          </a:xfrm>
        </p:spPr>
        <p:txBody>
          <a:bodyPr/>
          <a:lstStyle/>
          <a:p>
            <a:fld id="{013F6232-4F06-48BA-8F69-BF531F607829}" type="slidenum">
              <a:rPr lang="en-GB" sz="1400" smtClean="0">
                <a:solidFill>
                  <a:schemeClr val="bg1"/>
                </a:solidFill>
              </a:rPr>
              <a:t>90</a:t>
            </a:fld>
            <a:endParaRPr lang="en-GB" sz="1400" dirty="0">
              <a:solidFill>
                <a:schemeClr val="bg1"/>
              </a:solidFill>
            </a:endParaRPr>
          </a:p>
        </p:txBody>
      </p:sp>
    </p:spTree>
    <p:extLst>
      <p:ext uri="{BB962C8B-B14F-4D97-AF65-F5344CB8AC3E}">
        <p14:creationId xmlns:p14="http://schemas.microsoft.com/office/powerpoint/2010/main" val="2121504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959DE-5D69-4E72-A345-CE565B546A6C}"/>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87BF0EC2-6D0A-BE11-981C-E8AF140B086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3D051C83-C9D0-D59B-57FF-D2E1CC43AD3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CB2AD78-A6D2-C679-CA26-762CAE9F9B21}"/>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7657A073-6101-7B27-7E0A-0182526A63AE}"/>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35DD9ABA-E178-EE5D-2E56-EDDC94190217}"/>
              </a:ext>
            </a:extLst>
          </p:cNvPr>
          <p:cNvSpPr>
            <a:spLocks noGrp="1"/>
          </p:cNvSpPr>
          <p:nvPr>
            <p:ph type="title"/>
          </p:nvPr>
        </p:nvSpPr>
        <p:spPr>
          <a:xfrm>
            <a:off x="484418" y="502853"/>
            <a:ext cx="7982574" cy="712728"/>
          </a:xfrm>
        </p:spPr>
        <p:txBody>
          <a:bodyPr>
            <a:normAutofit/>
          </a:bodyPr>
          <a:lstStyle/>
          <a:p>
            <a:r>
              <a:rPr lang="de-DE" dirty="0"/>
              <a:t>Arrangements of Bearing</a:t>
            </a:r>
          </a:p>
        </p:txBody>
      </p:sp>
      <p:cxnSp>
        <p:nvCxnSpPr>
          <p:cNvPr id="6" name="Straight Connector 5">
            <a:extLst>
              <a:ext uri="{FF2B5EF4-FFF2-40B4-BE49-F238E27FC236}">
                <a16:creationId xmlns:a16="http://schemas.microsoft.com/office/drawing/2014/main" id="{1E47416C-52A0-89ED-240B-DE6B58A1EFD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graphicFrame>
        <p:nvGraphicFramePr>
          <p:cNvPr id="3" name="Table 2">
            <a:extLst>
              <a:ext uri="{FF2B5EF4-FFF2-40B4-BE49-F238E27FC236}">
                <a16:creationId xmlns:a16="http://schemas.microsoft.com/office/drawing/2014/main" id="{DD8C8645-58E5-44D0-9899-9544E6CD3298}"/>
              </a:ext>
            </a:extLst>
          </p:cNvPr>
          <p:cNvGraphicFramePr>
            <a:graphicFrameLocks noGrp="1"/>
          </p:cNvGraphicFramePr>
          <p:nvPr>
            <p:extLst>
              <p:ext uri="{D42A27DB-BD31-4B8C-83A1-F6EECF244321}">
                <p14:modId xmlns:p14="http://schemas.microsoft.com/office/powerpoint/2010/main" val="1288175939"/>
              </p:ext>
            </p:extLst>
          </p:nvPr>
        </p:nvGraphicFramePr>
        <p:xfrm>
          <a:off x="309999" y="1085450"/>
          <a:ext cx="11218983" cy="5428518"/>
        </p:xfrm>
        <a:graphic>
          <a:graphicData uri="http://schemas.openxmlformats.org/drawingml/2006/table">
            <a:tbl>
              <a:tblPr/>
              <a:tblGrid>
                <a:gridCol w="3739661">
                  <a:extLst>
                    <a:ext uri="{9D8B030D-6E8A-4147-A177-3AD203B41FA5}">
                      <a16:colId xmlns:a16="http://schemas.microsoft.com/office/drawing/2014/main" val="2040041664"/>
                    </a:ext>
                  </a:extLst>
                </a:gridCol>
                <a:gridCol w="3739661">
                  <a:extLst>
                    <a:ext uri="{9D8B030D-6E8A-4147-A177-3AD203B41FA5}">
                      <a16:colId xmlns:a16="http://schemas.microsoft.com/office/drawing/2014/main" val="2209603386"/>
                    </a:ext>
                  </a:extLst>
                </a:gridCol>
                <a:gridCol w="3739661">
                  <a:extLst>
                    <a:ext uri="{9D8B030D-6E8A-4147-A177-3AD203B41FA5}">
                      <a16:colId xmlns:a16="http://schemas.microsoft.com/office/drawing/2014/main" val="2231069881"/>
                    </a:ext>
                  </a:extLst>
                </a:gridCol>
              </a:tblGrid>
              <a:tr h="775503">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IN" sz="1800" b="1" i="1" dirty="0">
                          <a:latin typeface="+mn-lt"/>
                        </a:rPr>
                        <a:t>Arrangement Style</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IN" sz="1800" b="1" i="1">
                          <a:latin typeface="+mn-lt"/>
                        </a:rPr>
                        <a:t>Description</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IN" sz="1800" b="1" i="1" dirty="0">
                          <a:latin typeface="+mn-lt"/>
                        </a:rPr>
                        <a:t>Use Case</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44697488"/>
                  </a:ext>
                </a:extLst>
              </a:tr>
              <a:tr h="1107861">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IN" sz="1800" b="1" dirty="0">
                          <a:solidFill>
                            <a:srgbClr val="FF0000"/>
                          </a:solidFill>
                          <a:latin typeface="+mn-lt"/>
                        </a:rPr>
                        <a:t>Floating</a:t>
                      </a:r>
                      <a:endParaRPr lang="en-IN" sz="1800" dirty="0">
                        <a:solidFill>
                          <a:srgbClr val="FF0000"/>
                        </a:solidFill>
                        <a:latin typeface="+mn-l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US" sz="1800">
                          <a:latin typeface="+mn-lt"/>
                        </a:rPr>
                        <a:t>One bearing allows axial movement</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IN" sz="1800">
                          <a:latin typeface="+mn-lt"/>
                        </a:rPr>
                        <a:t>Compensates for thermal expansion</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04414125"/>
                  </a:ext>
                </a:extLst>
              </a:tr>
              <a:tr h="1440218">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IN" sz="1800" b="1">
                          <a:solidFill>
                            <a:srgbClr val="FF0000"/>
                          </a:solidFill>
                          <a:latin typeface="+mn-lt"/>
                        </a:rPr>
                        <a:t>Locating/Non-locating</a:t>
                      </a:r>
                      <a:endParaRPr lang="en-IN" sz="1800">
                        <a:solidFill>
                          <a:srgbClr val="FF0000"/>
                        </a:solidFill>
                        <a:latin typeface="+mn-l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US" sz="1800" dirty="0">
                          <a:latin typeface="+mn-lt"/>
                        </a:rPr>
                        <a:t>One bearing fixed axially, other allows movement</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IN" sz="1800">
                          <a:latin typeface="+mn-lt"/>
                        </a:rPr>
                        <a:t>Common in modular setups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4809571"/>
                  </a:ext>
                </a:extLst>
              </a:tr>
              <a:tr h="2104936">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IN" sz="1800" b="1" dirty="0">
                          <a:solidFill>
                            <a:srgbClr val="FF0000"/>
                          </a:solidFill>
                          <a:latin typeface="+mn-lt"/>
                        </a:rPr>
                        <a:t>Adjusted (O/X)</a:t>
                      </a:r>
                      <a:endParaRPr lang="en-IN" sz="1800" dirty="0">
                        <a:solidFill>
                          <a:srgbClr val="FF0000"/>
                        </a:solidFill>
                        <a:latin typeface="+mn-l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US" sz="1800" dirty="0">
                          <a:latin typeface="+mn-lt"/>
                        </a:rPr>
                        <a:t>Bearings preloaded in face-to-face (X) or back-to-back (O) configuration</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eue Haas Grotesk Text Pro"/>
                        </a:defRPr>
                      </a:lvl1pPr>
                      <a:lvl2pPr marL="457200" algn="l" defTabSz="914400" rtl="0" eaLnBrk="1" latinLnBrk="0" hangingPunct="1">
                        <a:defRPr sz="1800" kern="1200">
                          <a:solidFill>
                            <a:schemeClr val="tx1"/>
                          </a:solidFill>
                          <a:latin typeface="Neue Haas Grotesk Text Pro"/>
                        </a:defRPr>
                      </a:lvl2pPr>
                      <a:lvl3pPr marL="914400" algn="l" defTabSz="914400" rtl="0" eaLnBrk="1" latinLnBrk="0" hangingPunct="1">
                        <a:defRPr sz="1800" kern="1200">
                          <a:solidFill>
                            <a:schemeClr val="tx1"/>
                          </a:solidFill>
                          <a:latin typeface="Neue Haas Grotesk Text Pro"/>
                        </a:defRPr>
                      </a:lvl3pPr>
                      <a:lvl4pPr marL="1371600" algn="l" defTabSz="914400" rtl="0" eaLnBrk="1" latinLnBrk="0" hangingPunct="1">
                        <a:defRPr sz="1800" kern="1200">
                          <a:solidFill>
                            <a:schemeClr val="tx1"/>
                          </a:solidFill>
                          <a:latin typeface="Neue Haas Grotesk Text Pro"/>
                        </a:defRPr>
                      </a:lvl4pPr>
                      <a:lvl5pPr marL="1828800" algn="l" defTabSz="914400" rtl="0" eaLnBrk="1" latinLnBrk="0" hangingPunct="1">
                        <a:defRPr sz="1800" kern="1200">
                          <a:solidFill>
                            <a:schemeClr val="tx1"/>
                          </a:solidFill>
                          <a:latin typeface="Neue Haas Grotesk Text Pro"/>
                        </a:defRPr>
                      </a:lvl5pPr>
                      <a:lvl6pPr marL="2286000" algn="l" defTabSz="914400" rtl="0" eaLnBrk="1" latinLnBrk="0" hangingPunct="1">
                        <a:defRPr sz="1800" kern="1200">
                          <a:solidFill>
                            <a:schemeClr val="tx1"/>
                          </a:solidFill>
                          <a:latin typeface="Neue Haas Grotesk Text Pro"/>
                        </a:defRPr>
                      </a:lvl6pPr>
                      <a:lvl7pPr marL="2743200" algn="l" defTabSz="914400" rtl="0" eaLnBrk="1" latinLnBrk="0" hangingPunct="1">
                        <a:defRPr sz="1800" kern="1200">
                          <a:solidFill>
                            <a:schemeClr val="tx1"/>
                          </a:solidFill>
                          <a:latin typeface="Neue Haas Grotesk Text Pro"/>
                        </a:defRPr>
                      </a:lvl7pPr>
                      <a:lvl8pPr marL="3200400" algn="l" defTabSz="914400" rtl="0" eaLnBrk="1" latinLnBrk="0" hangingPunct="1">
                        <a:defRPr sz="1800" kern="1200">
                          <a:solidFill>
                            <a:schemeClr val="tx1"/>
                          </a:solidFill>
                          <a:latin typeface="Neue Haas Grotesk Text Pro"/>
                        </a:defRPr>
                      </a:lvl8pPr>
                      <a:lvl9pPr marL="3657600" algn="l" defTabSz="914400" rtl="0" eaLnBrk="1" latinLnBrk="0" hangingPunct="1">
                        <a:defRPr sz="1800" kern="1200">
                          <a:solidFill>
                            <a:schemeClr val="tx1"/>
                          </a:solidFill>
                          <a:latin typeface="Neue Haas Grotesk Text Pro"/>
                        </a:defRPr>
                      </a:lvl9pPr>
                    </a:lstStyle>
                    <a:p>
                      <a:r>
                        <a:rPr lang="en-US" sz="1800" dirty="0">
                          <a:latin typeface="+mn-lt"/>
                        </a:rPr>
                        <a:t>High precision, used in tapered or angular contact bearings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21602856"/>
                  </a:ext>
                </a:extLst>
              </a:tr>
            </a:tbl>
          </a:graphicData>
        </a:graphic>
      </p:graphicFrame>
      <p:sp>
        <p:nvSpPr>
          <p:cNvPr id="4" name="Slide Number Placeholder 5">
            <a:extLst>
              <a:ext uri="{FF2B5EF4-FFF2-40B4-BE49-F238E27FC236}">
                <a16:creationId xmlns:a16="http://schemas.microsoft.com/office/drawing/2014/main" id="{88F97D69-BF55-7736-4479-9CF656DFA2AC}"/>
              </a:ext>
            </a:extLst>
          </p:cNvPr>
          <p:cNvSpPr>
            <a:spLocks noGrp="1"/>
          </p:cNvSpPr>
          <p:nvPr>
            <p:ph type="sldNum" sz="quarter" idx="12"/>
          </p:nvPr>
        </p:nvSpPr>
        <p:spPr>
          <a:xfrm>
            <a:off x="5952392" y="6513969"/>
            <a:ext cx="391847" cy="365125"/>
          </a:xfrm>
        </p:spPr>
        <p:txBody>
          <a:bodyPr/>
          <a:lstStyle/>
          <a:p>
            <a:fld id="{013F6232-4F06-48BA-8F69-BF531F607829}" type="slidenum">
              <a:rPr lang="en-GB" sz="1400" smtClean="0">
                <a:solidFill>
                  <a:schemeClr val="bg1"/>
                </a:solidFill>
              </a:rPr>
              <a:t>91</a:t>
            </a:fld>
            <a:endParaRPr lang="en-GB" sz="1400" dirty="0">
              <a:solidFill>
                <a:schemeClr val="bg1"/>
              </a:solidFill>
            </a:endParaRPr>
          </a:p>
        </p:txBody>
      </p:sp>
    </p:spTree>
    <p:extLst>
      <p:ext uri="{BB962C8B-B14F-4D97-AF65-F5344CB8AC3E}">
        <p14:creationId xmlns:p14="http://schemas.microsoft.com/office/powerpoint/2010/main" val="31168285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F737-A482-4D65-FA17-AF81B72D862C}"/>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A59CDDA3-5EA5-0B7F-32D4-8D1BACB4A01E}"/>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159492E-28C4-16D7-6341-925317170360}"/>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4D7ED60F-BF18-AB54-DD6A-116414FB1170}"/>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187F043A-DBA4-74BA-5AC1-3CFFCA71A0A7}"/>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8188B14C-FA5C-9296-E1AF-CC15DA4EA579}"/>
              </a:ext>
            </a:extLst>
          </p:cNvPr>
          <p:cNvSpPr>
            <a:spLocks noGrp="1"/>
          </p:cNvSpPr>
          <p:nvPr>
            <p:ph type="title"/>
          </p:nvPr>
        </p:nvSpPr>
        <p:spPr>
          <a:xfrm>
            <a:off x="484418" y="502853"/>
            <a:ext cx="7982574" cy="712728"/>
          </a:xfrm>
        </p:spPr>
        <p:txBody>
          <a:bodyPr>
            <a:normAutofit/>
          </a:bodyPr>
          <a:lstStyle/>
          <a:p>
            <a:r>
              <a:rPr lang="de-DE" dirty="0"/>
              <a:t> Bearing Short Listed</a:t>
            </a:r>
          </a:p>
        </p:txBody>
      </p:sp>
      <p:cxnSp>
        <p:nvCxnSpPr>
          <p:cNvPr id="6" name="Straight Connector 5">
            <a:extLst>
              <a:ext uri="{FF2B5EF4-FFF2-40B4-BE49-F238E27FC236}">
                <a16:creationId xmlns:a16="http://schemas.microsoft.com/office/drawing/2014/main" id="{7B6C031C-15A6-48E7-36FC-B16CF04A347B}"/>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FC89E6A2-0123-FD8F-C50B-0375ADD92FB7}"/>
              </a:ext>
            </a:extLst>
          </p:cNvPr>
          <p:cNvSpPr txBox="1"/>
          <p:nvPr/>
        </p:nvSpPr>
        <p:spPr>
          <a:xfrm>
            <a:off x="776748" y="1661652"/>
            <a:ext cx="9350478" cy="2585323"/>
          </a:xfrm>
          <a:prstGeom prst="rect">
            <a:avLst/>
          </a:prstGeom>
          <a:noFill/>
        </p:spPr>
        <p:txBody>
          <a:bodyPr wrap="square" rtlCol="0">
            <a:spAutoFit/>
          </a:bodyPr>
          <a:lstStyle/>
          <a:p>
            <a:r>
              <a:rPr lang="en-US" b="1" dirty="0">
                <a:solidFill>
                  <a:srgbClr val="7030A0"/>
                </a:solidFill>
              </a:rPr>
              <a:t>Selected Configuration</a:t>
            </a:r>
          </a:p>
          <a:p>
            <a:endParaRPr lang="en-US" b="1" dirty="0">
              <a:solidFill>
                <a:srgbClr val="7030A0"/>
              </a:solidFill>
            </a:endParaRPr>
          </a:p>
          <a:p>
            <a:pPr marL="342900" indent="-342900">
              <a:buAutoNum type="arabicPeriod"/>
            </a:pPr>
            <a:r>
              <a:rPr lang="en-US" b="1" dirty="0"/>
              <a:t>Pre-loaded tapered roller bearing in O-arrangement</a:t>
            </a:r>
          </a:p>
          <a:p>
            <a:r>
              <a:rPr lang="en-US" dirty="0"/>
              <a:t> </a:t>
            </a:r>
          </a:p>
          <a:p>
            <a:endParaRPr lang="en-US" dirty="0"/>
          </a:p>
          <a:p>
            <a:r>
              <a:rPr lang="en-US" b="1" dirty="0"/>
              <a:t>2. Spherical Bearing</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21A392B2-1558-DE20-2445-CB2068B1B74C}"/>
              </a:ext>
            </a:extLst>
          </p:cNvPr>
          <p:cNvPicPr>
            <a:picLocks noChangeAspect="1"/>
          </p:cNvPicPr>
          <p:nvPr/>
        </p:nvPicPr>
        <p:blipFill>
          <a:blip r:embed="rId2"/>
          <a:stretch>
            <a:fillRect/>
          </a:stretch>
        </p:blipFill>
        <p:spPr>
          <a:xfrm>
            <a:off x="7450859" y="1364250"/>
            <a:ext cx="3668085" cy="2377872"/>
          </a:xfrm>
          <a:prstGeom prst="rect">
            <a:avLst/>
          </a:prstGeom>
        </p:spPr>
      </p:pic>
      <p:pic>
        <p:nvPicPr>
          <p:cNvPr id="7" name="Picture 6">
            <a:extLst>
              <a:ext uri="{FF2B5EF4-FFF2-40B4-BE49-F238E27FC236}">
                <a16:creationId xmlns:a16="http://schemas.microsoft.com/office/drawing/2014/main" id="{A4CE792D-B5B5-1EE9-3709-1081134672CB}"/>
              </a:ext>
            </a:extLst>
          </p:cNvPr>
          <p:cNvPicPr>
            <a:picLocks noChangeAspect="1"/>
          </p:cNvPicPr>
          <p:nvPr/>
        </p:nvPicPr>
        <p:blipFill>
          <a:blip r:embed="rId3"/>
          <a:srcRect l="23103" r="22165"/>
          <a:stretch>
            <a:fillRect/>
          </a:stretch>
        </p:blipFill>
        <p:spPr>
          <a:xfrm>
            <a:off x="922498" y="3742122"/>
            <a:ext cx="3553207" cy="2307838"/>
          </a:xfrm>
          <a:prstGeom prst="rect">
            <a:avLst/>
          </a:prstGeom>
        </p:spPr>
      </p:pic>
      <p:sp>
        <p:nvSpPr>
          <p:cNvPr id="8" name="Slide Number Placeholder 5">
            <a:extLst>
              <a:ext uri="{FF2B5EF4-FFF2-40B4-BE49-F238E27FC236}">
                <a16:creationId xmlns:a16="http://schemas.microsoft.com/office/drawing/2014/main" id="{EDA40ACA-A414-0C41-B586-4C0BC33819F4}"/>
              </a:ext>
            </a:extLst>
          </p:cNvPr>
          <p:cNvSpPr>
            <a:spLocks noGrp="1"/>
          </p:cNvSpPr>
          <p:nvPr>
            <p:ph type="sldNum" sz="quarter" idx="12"/>
          </p:nvPr>
        </p:nvSpPr>
        <p:spPr>
          <a:xfrm>
            <a:off x="5952392" y="6513969"/>
            <a:ext cx="391847" cy="365125"/>
          </a:xfrm>
        </p:spPr>
        <p:txBody>
          <a:bodyPr/>
          <a:lstStyle/>
          <a:p>
            <a:fld id="{013F6232-4F06-48BA-8F69-BF531F607829}" type="slidenum">
              <a:rPr lang="en-GB" sz="1400" smtClean="0">
                <a:solidFill>
                  <a:schemeClr val="bg1"/>
                </a:solidFill>
              </a:rPr>
              <a:t>92</a:t>
            </a:fld>
            <a:endParaRPr lang="en-GB" sz="1400" dirty="0">
              <a:solidFill>
                <a:schemeClr val="bg1"/>
              </a:solidFill>
            </a:endParaRPr>
          </a:p>
        </p:txBody>
      </p:sp>
    </p:spTree>
    <p:extLst>
      <p:ext uri="{BB962C8B-B14F-4D97-AF65-F5344CB8AC3E}">
        <p14:creationId xmlns:p14="http://schemas.microsoft.com/office/powerpoint/2010/main" val="22381677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3DDD6-1CE6-CF90-2504-AC31CA5B196A}"/>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C39083D4-C9E0-3949-BB4F-E7712F70F371}"/>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DA82DB85-BB40-162A-3A48-9067763DBD1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58A33013-4CCB-93BA-708B-E50731C6E28B}"/>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793B6836-CD86-2FA2-7B20-DF97E1A39992}"/>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AACC696D-C583-31C6-ED28-703708024932}"/>
              </a:ext>
            </a:extLst>
          </p:cNvPr>
          <p:cNvSpPr>
            <a:spLocks noGrp="1"/>
          </p:cNvSpPr>
          <p:nvPr>
            <p:ph type="title"/>
          </p:nvPr>
        </p:nvSpPr>
        <p:spPr>
          <a:xfrm>
            <a:off x="484418" y="502853"/>
            <a:ext cx="7982574" cy="712728"/>
          </a:xfrm>
        </p:spPr>
        <p:txBody>
          <a:bodyPr>
            <a:normAutofit/>
          </a:bodyPr>
          <a:lstStyle/>
          <a:p>
            <a:r>
              <a:rPr lang="de-DE" dirty="0"/>
              <a:t> Supplier Details</a:t>
            </a:r>
          </a:p>
        </p:txBody>
      </p:sp>
      <p:cxnSp>
        <p:nvCxnSpPr>
          <p:cNvPr id="6" name="Straight Connector 5">
            <a:extLst>
              <a:ext uri="{FF2B5EF4-FFF2-40B4-BE49-F238E27FC236}">
                <a16:creationId xmlns:a16="http://schemas.microsoft.com/office/drawing/2014/main" id="{3FC88B33-78C5-C740-29D2-B94801CEE17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BD3A734-9DA6-5421-DBE9-C175B7417809}"/>
              </a:ext>
            </a:extLst>
          </p:cNvPr>
          <p:cNvSpPr txBox="1"/>
          <p:nvPr/>
        </p:nvSpPr>
        <p:spPr>
          <a:xfrm>
            <a:off x="580103" y="1752545"/>
            <a:ext cx="10166555" cy="923330"/>
          </a:xfrm>
          <a:prstGeom prst="rect">
            <a:avLst/>
          </a:prstGeom>
          <a:noFill/>
        </p:spPr>
        <p:txBody>
          <a:bodyPr wrap="square" rtlCol="0">
            <a:spAutoFit/>
          </a:bodyPr>
          <a:lstStyle/>
          <a:p>
            <a:pPr marL="285750" indent="-285750">
              <a:buFont typeface="Arial" panose="020B0604020202020204" pitchFamily="34" charset="0"/>
              <a:buChar char="•"/>
            </a:pPr>
            <a:r>
              <a:rPr lang="en-US" dirty="0"/>
              <a:t>Supplier identification in Syria is under process, but none have been located to date.</a:t>
            </a:r>
          </a:p>
          <a:p>
            <a:pPr marL="285750" indent="-285750">
              <a:buFont typeface="Arial" panose="020B0604020202020204" pitchFamily="34" charset="0"/>
              <a:buChar char="•"/>
            </a:pPr>
            <a:r>
              <a:rPr lang="en-US" dirty="0"/>
              <a:t>In Husum Wind we got in contact with ZF and Thyssenkrupp Roethe </a:t>
            </a:r>
            <a:r>
              <a:rPr lang="en-US" dirty="0" err="1"/>
              <a:t>erde</a:t>
            </a:r>
            <a:r>
              <a:rPr lang="en-US" dirty="0"/>
              <a:t> and they told to help us if needed.</a:t>
            </a:r>
          </a:p>
        </p:txBody>
      </p:sp>
      <p:sp>
        <p:nvSpPr>
          <p:cNvPr id="3" name="Slide Number Placeholder 5">
            <a:extLst>
              <a:ext uri="{FF2B5EF4-FFF2-40B4-BE49-F238E27FC236}">
                <a16:creationId xmlns:a16="http://schemas.microsoft.com/office/drawing/2014/main" id="{F0CF2DBF-3320-F989-3F58-8DCA87F7759F}"/>
              </a:ext>
            </a:extLst>
          </p:cNvPr>
          <p:cNvSpPr>
            <a:spLocks noGrp="1"/>
          </p:cNvSpPr>
          <p:nvPr>
            <p:ph type="sldNum" sz="quarter" idx="12"/>
          </p:nvPr>
        </p:nvSpPr>
        <p:spPr>
          <a:xfrm>
            <a:off x="5952392" y="6513969"/>
            <a:ext cx="391847" cy="365125"/>
          </a:xfrm>
        </p:spPr>
        <p:txBody>
          <a:bodyPr/>
          <a:lstStyle/>
          <a:p>
            <a:fld id="{013F6232-4F06-48BA-8F69-BF531F607829}" type="slidenum">
              <a:rPr lang="en-GB" sz="1400" smtClean="0">
                <a:solidFill>
                  <a:schemeClr val="bg1"/>
                </a:solidFill>
              </a:rPr>
              <a:t>93</a:t>
            </a:fld>
            <a:endParaRPr lang="en-GB" sz="1400" dirty="0">
              <a:solidFill>
                <a:schemeClr val="bg1"/>
              </a:solidFill>
            </a:endParaRPr>
          </a:p>
        </p:txBody>
      </p:sp>
    </p:spTree>
    <p:extLst>
      <p:ext uri="{BB962C8B-B14F-4D97-AF65-F5344CB8AC3E}">
        <p14:creationId xmlns:p14="http://schemas.microsoft.com/office/powerpoint/2010/main" val="40254566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0766" y="1256745"/>
            <a:ext cx="11184418" cy="712728"/>
          </a:xfrm>
        </p:spPr>
        <p:txBody>
          <a:bodyPr>
            <a:normAutofit/>
          </a:bodyPr>
          <a:lstStyle/>
          <a:p>
            <a:pPr algn="ctr"/>
            <a:r>
              <a:rPr lang="de-DE" dirty="0"/>
              <a:t>Objectives</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84418" y="1866087"/>
            <a:ext cx="4649230" cy="2287806"/>
          </a:xfrm>
          <a:prstGeom prst="rect">
            <a:avLst/>
          </a:prstGeom>
          <a:noFill/>
        </p:spPr>
        <p:txBody>
          <a:bodyPr wrap="square" rtlCol="0">
            <a:spAutoFit/>
          </a:bodyPr>
          <a:lstStyle/>
          <a:p>
            <a:pPr marL="230400" indent="-230400">
              <a:lnSpc>
                <a:spcPct val="150000"/>
              </a:lnSpc>
              <a:spcBef>
                <a:spcPts val="1000"/>
              </a:spcBef>
              <a:buFont typeface="Arial" pitchFamily="34" charset="0"/>
              <a:buChar char="•"/>
            </a:pPr>
            <a:r>
              <a:rPr lang="en-US" sz="2400" dirty="0"/>
              <a:t>Design of the Gearbox</a:t>
            </a:r>
          </a:p>
          <a:p>
            <a:pPr marL="230400" indent="-230400">
              <a:lnSpc>
                <a:spcPct val="150000"/>
              </a:lnSpc>
              <a:spcBef>
                <a:spcPts val="1000"/>
              </a:spcBef>
              <a:buFont typeface="Arial" pitchFamily="34" charset="0"/>
              <a:buChar char="•"/>
            </a:pPr>
            <a:r>
              <a:rPr lang="en-US" sz="2400" dirty="0"/>
              <a:t>Selection of Brake system</a:t>
            </a:r>
          </a:p>
          <a:p>
            <a:pPr marL="230400" indent="-230400">
              <a:lnSpc>
                <a:spcPct val="150000"/>
              </a:lnSpc>
              <a:spcBef>
                <a:spcPts val="1000"/>
              </a:spcBef>
              <a:buFont typeface="Arial" pitchFamily="34" charset="0"/>
              <a:buChar char="•"/>
            </a:pPr>
            <a:r>
              <a:rPr lang="en-US" sz="2400" dirty="0"/>
              <a:t>Design of Coupling</a:t>
            </a:r>
          </a:p>
          <a:p>
            <a:endParaRPr lang="en-US" dirty="0"/>
          </a:p>
        </p:txBody>
      </p:sp>
      <p:sp>
        <p:nvSpPr>
          <p:cNvPr id="3" name="Title 1">
            <a:extLst>
              <a:ext uri="{FF2B5EF4-FFF2-40B4-BE49-F238E27FC236}">
                <a16:creationId xmlns:a16="http://schemas.microsoft.com/office/drawing/2014/main" id="{99F47672-3CC8-A3D9-5404-84F2B78B6280}"/>
              </a:ext>
            </a:extLst>
          </p:cNvPr>
          <p:cNvSpPr txBox="1">
            <a:spLocks/>
          </p:cNvSpPr>
          <p:nvPr/>
        </p:nvSpPr>
        <p:spPr>
          <a:xfrm>
            <a:off x="561648" y="304160"/>
            <a:ext cx="9144000" cy="912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dirty="0">
                <a:latin typeface="Times New Roman" panose="02020603050405020304" pitchFamily="18" charset="0"/>
                <a:cs typeface="Times New Roman" panose="02020603050405020304" pitchFamily="18" charset="0"/>
              </a:rPr>
              <a:t>Gearbox, Brake, Coupling </a:t>
            </a:r>
            <a:endParaRPr lang="en-GB" sz="4800"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9DBD9797-4816-7932-C0EC-F4639F6A34DD}"/>
              </a:ext>
            </a:extLst>
          </p:cNvPr>
          <p:cNvSpPr>
            <a:spLocks noGrp="1"/>
          </p:cNvSpPr>
          <p:nvPr>
            <p:ph type="sldNum" sz="quarter" idx="12"/>
          </p:nvPr>
        </p:nvSpPr>
        <p:spPr>
          <a:xfrm>
            <a:off x="5952392" y="6513969"/>
            <a:ext cx="391847" cy="365125"/>
          </a:xfrm>
        </p:spPr>
        <p:txBody>
          <a:bodyPr/>
          <a:lstStyle/>
          <a:p>
            <a:fld id="{013F6232-4F06-48BA-8F69-BF531F607829}" type="slidenum">
              <a:rPr lang="en-GB" sz="1400" smtClean="0">
                <a:solidFill>
                  <a:schemeClr val="bg1"/>
                </a:solidFill>
              </a:rPr>
              <a:t>94</a:t>
            </a:fld>
            <a:endParaRPr lang="en-GB" sz="1400" dirty="0">
              <a:solidFill>
                <a:schemeClr val="bg1"/>
              </a:solidFill>
            </a:endParaRPr>
          </a:p>
        </p:txBody>
      </p:sp>
    </p:spTree>
    <p:extLst>
      <p:ext uri="{BB962C8B-B14F-4D97-AF65-F5344CB8AC3E}">
        <p14:creationId xmlns:p14="http://schemas.microsoft.com/office/powerpoint/2010/main" val="2663779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783609" y="0"/>
            <a:ext cx="10515600" cy="1325563"/>
          </a:xfrm>
        </p:spPr>
        <p:txBody>
          <a:bodyPr/>
          <a:lstStyle/>
          <a:p>
            <a:pPr algn="ctr"/>
            <a:r>
              <a:rPr lang="en-US" dirty="0"/>
              <a:t>Gearbox</a:t>
            </a:r>
          </a:p>
        </p:txBody>
      </p:sp>
      <p:sp>
        <p:nvSpPr>
          <p:cNvPr id="14" name="TextBox 13"/>
          <p:cNvSpPr txBox="1"/>
          <p:nvPr/>
        </p:nvSpPr>
        <p:spPr>
          <a:xfrm>
            <a:off x="753361" y="1335940"/>
            <a:ext cx="10658902" cy="393954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Main Objective:</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Research and market analysis</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Standards and guidelines</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Dimensioning of gears </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Drawings</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Calculation</a:t>
            </a:r>
          </a:p>
          <a:p>
            <a:pPr marL="285750" indent="-285750">
              <a:buFont typeface="Wingdings" panose="05000000000000000000" pitchFamily="2" charset="2"/>
              <a:buChar char="ü"/>
            </a:pPr>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62DDEA86-03EE-74A2-5214-064A2C3F2F7F}"/>
              </a:ext>
            </a:extLst>
          </p:cNvPr>
          <p:cNvSpPr>
            <a:spLocks noGrp="1"/>
          </p:cNvSpPr>
          <p:nvPr>
            <p:ph type="sldNum" sz="quarter" idx="12"/>
          </p:nvPr>
        </p:nvSpPr>
        <p:spPr>
          <a:xfrm>
            <a:off x="5952392" y="6513969"/>
            <a:ext cx="391847" cy="365125"/>
          </a:xfrm>
        </p:spPr>
        <p:txBody>
          <a:bodyPr/>
          <a:lstStyle/>
          <a:p>
            <a:fld id="{013F6232-4F06-48BA-8F69-BF531F607829}" type="slidenum">
              <a:rPr lang="en-GB" sz="1400" smtClean="0">
                <a:solidFill>
                  <a:schemeClr val="bg1"/>
                </a:solidFill>
              </a:rPr>
              <a:t>95</a:t>
            </a:fld>
            <a:endParaRPr lang="en-GB" sz="1400" dirty="0">
              <a:solidFill>
                <a:schemeClr val="bg1"/>
              </a:solidFill>
            </a:endParaRPr>
          </a:p>
        </p:txBody>
      </p:sp>
    </p:spTree>
    <p:extLst>
      <p:ext uri="{BB962C8B-B14F-4D97-AF65-F5344CB8AC3E}">
        <p14:creationId xmlns:p14="http://schemas.microsoft.com/office/powerpoint/2010/main" val="1620711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783609" y="0"/>
            <a:ext cx="10515600" cy="1325563"/>
          </a:xfrm>
        </p:spPr>
        <p:txBody>
          <a:bodyPr/>
          <a:lstStyle/>
          <a:p>
            <a:pPr algn="ctr"/>
            <a:r>
              <a:rPr lang="en-US" dirty="0"/>
              <a:t>Gearbox</a:t>
            </a:r>
          </a:p>
        </p:txBody>
      </p:sp>
      <p:sp>
        <p:nvSpPr>
          <p:cNvPr id="2" name="Rectangle 1"/>
          <p:cNvSpPr/>
          <p:nvPr/>
        </p:nvSpPr>
        <p:spPr>
          <a:xfrm>
            <a:off x="484418" y="1290067"/>
            <a:ext cx="9369266" cy="3970318"/>
          </a:xfrm>
          <a:prstGeom prst="rect">
            <a:avLst/>
          </a:prstGeom>
        </p:spPr>
        <p:txBody>
          <a:bodyPr wrap="square">
            <a:spAutoFit/>
          </a:bodyPr>
          <a:lstStyle/>
          <a:p>
            <a:r>
              <a:rPr lang="en-US" dirty="0"/>
              <a:t>Research on relevant standards and guidelines</a:t>
            </a:r>
          </a:p>
          <a:p>
            <a:endParaRPr lang="en-US" dirty="0"/>
          </a:p>
          <a:p>
            <a:r>
              <a:rPr lang="en-US" dirty="0"/>
              <a:t>IEC 61400-1:2019, Wind energy generation systems —Part 1: Design requirements</a:t>
            </a:r>
          </a:p>
          <a:p>
            <a:r>
              <a:rPr lang="en-US" dirty="0"/>
              <a:t>• IEC 61400-4:2012, Wind turbines —Part 4: Design requirements for wind turbine gearboxes</a:t>
            </a:r>
          </a:p>
          <a:p>
            <a:r>
              <a:rPr lang="en-US" dirty="0"/>
              <a:t> • ISO 6336-2:2019, Calculation of load capacity of spur and helical gears —Part 2: Calculation of surface durability (pitting) </a:t>
            </a:r>
          </a:p>
          <a:p>
            <a:r>
              <a:rPr lang="en-US" dirty="0"/>
              <a:t>• ISO 6336-3:2019, Calculation of load capacity of spur and helical gears —Part 3: Calculation of tooth bending strength </a:t>
            </a:r>
          </a:p>
          <a:p>
            <a:r>
              <a:rPr lang="en-US" dirty="0"/>
              <a:t>• ISO/TS 6336-4:2019, Calculation of load capacity of spur and helical gears —Part 4: Calculation of tooth flank fracture load capacity </a:t>
            </a:r>
          </a:p>
          <a:p>
            <a:r>
              <a:rPr lang="en-US" dirty="0"/>
              <a:t>• VDMA Specification 23903, Basic design requirements for plain bearings in main gearboxes of wind turbines </a:t>
            </a:r>
          </a:p>
          <a:p>
            <a:r>
              <a:rPr lang="en-US" dirty="0"/>
              <a:t>• VDMA Specification 23904, Reliability assessment for wind energy gearboxes</a:t>
            </a:r>
          </a:p>
        </p:txBody>
      </p:sp>
      <p:sp>
        <p:nvSpPr>
          <p:cNvPr id="3" name="Slide Number Placeholder 5">
            <a:extLst>
              <a:ext uri="{FF2B5EF4-FFF2-40B4-BE49-F238E27FC236}">
                <a16:creationId xmlns:a16="http://schemas.microsoft.com/office/drawing/2014/main" id="{B1FF7738-40F2-380D-CFF7-5431DDD7C6B2}"/>
              </a:ext>
            </a:extLst>
          </p:cNvPr>
          <p:cNvSpPr>
            <a:spLocks noGrp="1"/>
          </p:cNvSpPr>
          <p:nvPr>
            <p:ph type="sldNum" sz="quarter" idx="12"/>
          </p:nvPr>
        </p:nvSpPr>
        <p:spPr>
          <a:xfrm>
            <a:off x="5952392" y="6513969"/>
            <a:ext cx="391847" cy="365125"/>
          </a:xfrm>
        </p:spPr>
        <p:txBody>
          <a:bodyPr/>
          <a:lstStyle/>
          <a:p>
            <a:fld id="{013F6232-4F06-48BA-8F69-BF531F607829}" type="slidenum">
              <a:rPr lang="en-GB" sz="1400" smtClean="0">
                <a:solidFill>
                  <a:schemeClr val="bg1"/>
                </a:solidFill>
              </a:rPr>
              <a:t>96</a:t>
            </a:fld>
            <a:endParaRPr lang="en-GB" sz="1400" dirty="0">
              <a:solidFill>
                <a:schemeClr val="bg1"/>
              </a:solidFill>
            </a:endParaRPr>
          </a:p>
        </p:txBody>
      </p:sp>
    </p:spTree>
    <p:extLst>
      <p:ext uri="{BB962C8B-B14F-4D97-AF65-F5344CB8AC3E}">
        <p14:creationId xmlns:p14="http://schemas.microsoft.com/office/powerpoint/2010/main" val="1148368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783609" y="0"/>
            <a:ext cx="10515600" cy="1325563"/>
          </a:xfrm>
        </p:spPr>
        <p:txBody>
          <a:bodyPr/>
          <a:lstStyle/>
          <a:p>
            <a:pPr algn="ctr"/>
            <a:r>
              <a:rPr lang="en-US" dirty="0"/>
              <a:t>Gearbox</a:t>
            </a:r>
          </a:p>
        </p:txBody>
      </p:sp>
      <p:sp>
        <p:nvSpPr>
          <p:cNvPr id="2" name="Rectangle 1"/>
          <p:cNvSpPr/>
          <p:nvPr/>
        </p:nvSpPr>
        <p:spPr>
          <a:xfrm>
            <a:off x="286603" y="1603507"/>
            <a:ext cx="8857397" cy="452431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Semi-integrated design (so-called 3-point-suspension) Company in Germany which is using this kind of concept. a. </a:t>
            </a:r>
            <a:r>
              <a:rPr lang="en-US" sz="2400" dirty="0" err="1">
                <a:latin typeface="Times New Roman" panose="02020603050405020304" pitchFamily="18" charset="0"/>
                <a:cs typeface="Times New Roman" panose="02020603050405020304" pitchFamily="18" charset="0"/>
              </a:rPr>
              <a:t>Senvion</a:t>
            </a:r>
            <a:r>
              <a:rPr lang="en-US" sz="2400" dirty="0">
                <a:latin typeface="Times New Roman" panose="02020603050405020304" pitchFamily="18" charset="0"/>
                <a:cs typeface="Times New Roman" panose="02020603050405020304" pitchFamily="18" charset="0"/>
              </a:rPr>
              <a:t> b. Vestas c. Siemens d. </a:t>
            </a:r>
            <a:r>
              <a:rPr lang="en-US" sz="2400" dirty="0" err="1">
                <a:latin typeface="Times New Roman" panose="02020603050405020304" pitchFamily="18" charset="0"/>
                <a:cs typeface="Times New Roman" panose="02020603050405020304" pitchFamily="18" charset="0"/>
              </a:rPr>
              <a:t>Nordex</a:t>
            </a:r>
            <a:r>
              <a:rPr lang="en-US" sz="2400" dirty="0">
                <a:latin typeface="Times New Roman" panose="02020603050405020304" pitchFamily="18" charset="0"/>
                <a:cs typeface="Times New Roman" panose="02020603050405020304" pitchFamily="18" charset="0"/>
              </a:rPr>
              <a:t> e. GE</a:t>
            </a:r>
          </a:p>
          <a:p>
            <a:r>
              <a:rPr lang="en-US" sz="2400" dirty="0">
                <a:latin typeface="Times New Roman" panose="02020603050405020304" pitchFamily="18" charset="0"/>
                <a:cs typeface="Times New Roman" panose="02020603050405020304" pitchFamily="18" charset="0"/>
              </a:rPr>
              <a:t>• Why ?</a:t>
            </a:r>
          </a:p>
          <a:p>
            <a:r>
              <a:rPr lang="en-US" sz="2400" dirty="0">
                <a:latin typeface="Times New Roman" panose="02020603050405020304" pitchFamily="18" charset="0"/>
                <a:cs typeface="Times New Roman" panose="02020603050405020304" pitchFamily="18" charset="0"/>
              </a:rPr>
              <a:t> rotor bearing system is partly integrated in the gearbox. </a:t>
            </a:r>
          </a:p>
          <a:p>
            <a:r>
              <a:rPr lang="en-US" sz="2400" dirty="0">
                <a:latin typeface="Times New Roman" panose="02020603050405020304" pitchFamily="18" charset="0"/>
                <a:cs typeface="Times New Roman" panose="02020603050405020304" pitchFamily="18" charset="0"/>
              </a:rPr>
              <a:t>The fixed bearing is connected to the machine bed, the floating bearing is part of the gearbox. </a:t>
            </a:r>
          </a:p>
          <a:p>
            <a:r>
              <a:rPr lang="en-US" sz="2400" dirty="0">
                <a:latin typeface="Times New Roman" panose="02020603050405020304" pitchFamily="18" charset="0"/>
                <a:cs typeface="Times New Roman" panose="02020603050405020304" pitchFamily="18" charset="0"/>
              </a:rPr>
              <a:t>rotor loads (forces and moments) are transferred through the housing of the gearbox into the machine bed. separated 2nd bearing housing is not required anymore(as per our decision this is the main advantage of this drive train system using for Syria project 2025-26 (But still needs to research)……………………</a:t>
            </a:r>
          </a:p>
        </p:txBody>
      </p:sp>
      <p:sp>
        <p:nvSpPr>
          <p:cNvPr id="3" name="Slide Number Placeholder 5">
            <a:extLst>
              <a:ext uri="{FF2B5EF4-FFF2-40B4-BE49-F238E27FC236}">
                <a16:creationId xmlns:a16="http://schemas.microsoft.com/office/drawing/2014/main" id="{C2F4C6C5-C1E3-B2FD-97B1-26FC79CC06FA}"/>
              </a:ext>
            </a:extLst>
          </p:cNvPr>
          <p:cNvSpPr>
            <a:spLocks noGrp="1"/>
          </p:cNvSpPr>
          <p:nvPr>
            <p:ph type="sldNum" sz="quarter" idx="12"/>
          </p:nvPr>
        </p:nvSpPr>
        <p:spPr>
          <a:xfrm>
            <a:off x="5952392" y="6513969"/>
            <a:ext cx="391847" cy="365125"/>
          </a:xfrm>
        </p:spPr>
        <p:txBody>
          <a:bodyPr/>
          <a:lstStyle/>
          <a:p>
            <a:fld id="{013F6232-4F06-48BA-8F69-BF531F607829}" type="slidenum">
              <a:rPr lang="en-GB" sz="1400" smtClean="0">
                <a:solidFill>
                  <a:schemeClr val="bg1"/>
                </a:solidFill>
              </a:rPr>
              <a:t>97</a:t>
            </a:fld>
            <a:endParaRPr lang="en-GB" sz="1400" dirty="0">
              <a:solidFill>
                <a:schemeClr val="bg1"/>
              </a:solidFill>
            </a:endParaRPr>
          </a:p>
        </p:txBody>
      </p:sp>
    </p:spTree>
    <p:extLst>
      <p:ext uri="{BB962C8B-B14F-4D97-AF65-F5344CB8AC3E}">
        <p14:creationId xmlns:p14="http://schemas.microsoft.com/office/powerpoint/2010/main" val="2580818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851848" y="0"/>
            <a:ext cx="10515600" cy="1325563"/>
          </a:xfrm>
        </p:spPr>
        <p:txBody>
          <a:bodyPr/>
          <a:lstStyle/>
          <a:p>
            <a:pPr algn="ctr"/>
            <a:r>
              <a:rPr lang="en-US" dirty="0"/>
              <a:t>Gearbox</a:t>
            </a:r>
          </a:p>
        </p:txBody>
      </p:sp>
      <p:sp>
        <p:nvSpPr>
          <p:cNvPr id="13" name="Google Shape;151;p17"/>
          <p:cNvSpPr txBox="1">
            <a:spLocks/>
          </p:cNvSpPr>
          <p:nvPr/>
        </p:nvSpPr>
        <p:spPr>
          <a:xfrm>
            <a:off x="838200" y="1388226"/>
            <a:ext cx="10515600" cy="4911191"/>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SzPts val="2160"/>
              <a:buFont typeface="Arial" panose="020B0604020202020204" pitchFamily="34" charset="0"/>
              <a:buNone/>
            </a:pPr>
            <a:r>
              <a:rPr lang="en-GB" sz="3600" dirty="0">
                <a:latin typeface="Times New Roman" panose="02020603050405020304" pitchFamily="18" charset="0"/>
                <a:cs typeface="Times New Roman" panose="02020603050405020304" pitchFamily="18" charset="0"/>
              </a:rPr>
              <a:t>Suppliers in the market: </a:t>
            </a:r>
            <a:endParaRPr lang="en-GB" dirty="0">
              <a:latin typeface="Times New Roman" panose="02020603050405020304" pitchFamily="18" charset="0"/>
              <a:cs typeface="Times New Roman" panose="02020603050405020304" pitchFamily="18" charset="0"/>
            </a:endParaRPr>
          </a:p>
          <a:p>
            <a:pPr marL="114300" indent="0">
              <a:lnSpc>
                <a:spcPct val="150000"/>
              </a:lnSpc>
              <a:buSzPts val="1800"/>
              <a:buFont typeface="Arial" panose="020B0604020202020204" pitchFamily="34" charset="0"/>
              <a:buNone/>
            </a:pPr>
            <a:endParaRPr lang="en-GB" dirty="0"/>
          </a:p>
        </p:txBody>
      </p:sp>
      <p:pic>
        <p:nvPicPr>
          <p:cNvPr id="14" name="Google Shape;155;p17"/>
          <p:cNvPicPr preferRelativeResize="0"/>
          <p:nvPr/>
        </p:nvPicPr>
        <p:blipFill rotWithShape="1">
          <a:blip r:embed="rId2">
            <a:alphaModFix/>
          </a:blip>
          <a:srcRect/>
          <a:stretch/>
        </p:blipFill>
        <p:spPr>
          <a:xfrm>
            <a:off x="612629" y="2394218"/>
            <a:ext cx="3140506" cy="1249734"/>
          </a:xfrm>
          <a:prstGeom prst="rect">
            <a:avLst/>
          </a:prstGeom>
          <a:noFill/>
          <a:ln>
            <a:noFill/>
          </a:ln>
        </p:spPr>
      </p:pic>
      <p:pic>
        <p:nvPicPr>
          <p:cNvPr id="15" name="Google Shape;153;p17"/>
          <p:cNvPicPr preferRelativeResize="0"/>
          <p:nvPr/>
        </p:nvPicPr>
        <p:blipFill rotWithShape="1">
          <a:blip r:embed="rId3">
            <a:alphaModFix/>
          </a:blip>
          <a:srcRect/>
          <a:stretch/>
        </p:blipFill>
        <p:spPr>
          <a:xfrm>
            <a:off x="484418" y="3782682"/>
            <a:ext cx="2171395" cy="2011915"/>
          </a:xfrm>
          <a:prstGeom prst="rect">
            <a:avLst/>
          </a:prstGeom>
          <a:noFill/>
          <a:ln>
            <a:noFill/>
          </a:ln>
        </p:spPr>
      </p:pic>
      <p:pic>
        <p:nvPicPr>
          <p:cNvPr id="17" name="Google Shape;154;p17"/>
          <p:cNvPicPr preferRelativeResize="0"/>
          <p:nvPr/>
        </p:nvPicPr>
        <p:blipFill rotWithShape="1">
          <a:blip r:embed="rId4">
            <a:alphaModFix/>
          </a:blip>
          <a:srcRect/>
          <a:stretch/>
        </p:blipFill>
        <p:spPr>
          <a:xfrm>
            <a:off x="9608746" y="1367132"/>
            <a:ext cx="2292745" cy="1643657"/>
          </a:xfrm>
          <a:prstGeom prst="rect">
            <a:avLst/>
          </a:prstGeom>
          <a:noFill/>
          <a:ln>
            <a:noFill/>
          </a:ln>
        </p:spPr>
      </p:pic>
      <p:pic>
        <p:nvPicPr>
          <p:cNvPr id="19" name="Google Shape;100;p3" descr="officina riparazione motori navali genova italia | ricambi ..."/>
          <p:cNvPicPr preferRelativeResize="0"/>
          <p:nvPr/>
        </p:nvPicPr>
        <p:blipFill rotWithShape="1">
          <a:blip r:embed="rId5">
            <a:alphaModFix/>
          </a:blip>
          <a:srcRect/>
          <a:stretch/>
        </p:blipFill>
        <p:spPr>
          <a:xfrm>
            <a:off x="5952392" y="1346657"/>
            <a:ext cx="2743200" cy="1825475"/>
          </a:xfrm>
          <a:prstGeom prst="rect">
            <a:avLst/>
          </a:prstGeom>
          <a:noFill/>
          <a:ln>
            <a:noFill/>
          </a:ln>
        </p:spPr>
      </p:pic>
      <p:pic>
        <p:nvPicPr>
          <p:cNvPr id="20" name="Google Shape;97;p3"/>
          <p:cNvPicPr preferRelativeResize="0"/>
          <p:nvPr/>
        </p:nvPicPr>
        <p:blipFill rotWithShape="1">
          <a:blip r:embed="rId6">
            <a:alphaModFix/>
          </a:blip>
          <a:srcRect/>
          <a:stretch/>
        </p:blipFill>
        <p:spPr>
          <a:xfrm>
            <a:off x="3753135" y="4043332"/>
            <a:ext cx="2968625" cy="1619250"/>
          </a:xfrm>
          <a:prstGeom prst="rect">
            <a:avLst/>
          </a:prstGeom>
          <a:noFill/>
          <a:ln>
            <a:noFill/>
          </a:ln>
        </p:spPr>
      </p:pic>
      <p:pic>
        <p:nvPicPr>
          <p:cNvPr id="21" name="Google Shape;98;p3"/>
          <p:cNvPicPr preferRelativeResize="0"/>
          <p:nvPr/>
        </p:nvPicPr>
        <p:blipFill rotWithShape="1">
          <a:blip r:embed="rId7">
            <a:alphaModFix/>
          </a:blip>
          <a:srcRect/>
          <a:stretch/>
        </p:blipFill>
        <p:spPr>
          <a:xfrm>
            <a:off x="6971176" y="3551620"/>
            <a:ext cx="2799809" cy="2737481"/>
          </a:xfrm>
          <a:prstGeom prst="rect">
            <a:avLst/>
          </a:prstGeom>
          <a:noFill/>
          <a:ln>
            <a:noFill/>
          </a:ln>
        </p:spPr>
      </p:pic>
      <p:pic>
        <p:nvPicPr>
          <p:cNvPr id="22" name="Google Shape;99;p3"/>
          <p:cNvPicPr preferRelativeResize="0"/>
          <p:nvPr/>
        </p:nvPicPr>
        <p:blipFill rotWithShape="1">
          <a:blip r:embed="rId8">
            <a:alphaModFix/>
          </a:blip>
          <a:srcRect/>
          <a:stretch/>
        </p:blipFill>
        <p:spPr>
          <a:xfrm>
            <a:off x="9288764" y="3556509"/>
            <a:ext cx="2543383" cy="601934"/>
          </a:xfrm>
          <a:prstGeom prst="rect">
            <a:avLst/>
          </a:prstGeom>
          <a:noFill/>
          <a:ln>
            <a:noFill/>
          </a:ln>
        </p:spPr>
      </p:pic>
      <p:sp>
        <p:nvSpPr>
          <p:cNvPr id="2" name="Slide Number Placeholder 5">
            <a:extLst>
              <a:ext uri="{FF2B5EF4-FFF2-40B4-BE49-F238E27FC236}">
                <a16:creationId xmlns:a16="http://schemas.microsoft.com/office/drawing/2014/main" id="{09399600-D784-5F11-6BFD-DBEA0EF810EC}"/>
              </a:ext>
            </a:extLst>
          </p:cNvPr>
          <p:cNvSpPr>
            <a:spLocks noGrp="1"/>
          </p:cNvSpPr>
          <p:nvPr>
            <p:ph type="sldNum" sz="quarter" idx="12"/>
          </p:nvPr>
        </p:nvSpPr>
        <p:spPr>
          <a:xfrm>
            <a:off x="5952392" y="6513969"/>
            <a:ext cx="391847" cy="365125"/>
          </a:xfrm>
        </p:spPr>
        <p:txBody>
          <a:bodyPr/>
          <a:lstStyle/>
          <a:p>
            <a:fld id="{013F6232-4F06-48BA-8F69-BF531F607829}" type="slidenum">
              <a:rPr lang="en-GB" sz="1400" smtClean="0">
                <a:solidFill>
                  <a:schemeClr val="bg1"/>
                </a:solidFill>
              </a:rPr>
              <a:t>98</a:t>
            </a:fld>
            <a:endParaRPr lang="en-GB" sz="1400" dirty="0">
              <a:solidFill>
                <a:schemeClr val="bg1"/>
              </a:solidFill>
            </a:endParaRPr>
          </a:p>
        </p:txBody>
      </p:sp>
    </p:spTree>
    <p:extLst>
      <p:ext uri="{BB962C8B-B14F-4D97-AF65-F5344CB8AC3E}">
        <p14:creationId xmlns:p14="http://schemas.microsoft.com/office/powerpoint/2010/main" val="29655952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26376" y="277946"/>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p:cNvSpPr>
            <a:spLocks noGrp="1"/>
          </p:cNvSpPr>
          <p:nvPr>
            <p:ph type="title"/>
          </p:nvPr>
        </p:nvSpPr>
        <p:spPr>
          <a:xfrm>
            <a:off x="688074" y="0"/>
            <a:ext cx="10515600" cy="1325563"/>
          </a:xfrm>
        </p:spPr>
        <p:txBody>
          <a:bodyPr/>
          <a:lstStyle/>
          <a:p>
            <a:pPr algn="ctr"/>
            <a:r>
              <a:rPr lang="en-US" dirty="0"/>
              <a:t>Rotor Brake</a:t>
            </a:r>
          </a:p>
        </p:txBody>
      </p:sp>
      <p:sp>
        <p:nvSpPr>
          <p:cNvPr id="14" name="TextBox 13"/>
          <p:cNvSpPr txBox="1"/>
          <p:nvPr/>
        </p:nvSpPr>
        <p:spPr>
          <a:xfrm>
            <a:off x="753361" y="1335940"/>
            <a:ext cx="10658902" cy="393954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Main Objective:</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Research and market analysis</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Standards and guidelines</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Dimensioning of brake</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Drawings</a:t>
            </a:r>
          </a:p>
          <a:p>
            <a:pPr marL="285750" indent="-28575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Calculation</a:t>
            </a:r>
          </a:p>
          <a:p>
            <a:pPr marL="285750" indent="-285750">
              <a:buFont typeface="Wingdings" panose="05000000000000000000" pitchFamily="2" charset="2"/>
              <a:buChar char="ü"/>
            </a:pPr>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0BAEDE57-71AD-4029-5214-F5FCC4F19AC6}"/>
              </a:ext>
            </a:extLst>
          </p:cNvPr>
          <p:cNvSpPr>
            <a:spLocks noGrp="1"/>
          </p:cNvSpPr>
          <p:nvPr>
            <p:ph type="sldNum" sz="quarter" idx="12"/>
          </p:nvPr>
        </p:nvSpPr>
        <p:spPr>
          <a:xfrm>
            <a:off x="5846846" y="6515528"/>
            <a:ext cx="494128" cy="365125"/>
          </a:xfrm>
        </p:spPr>
        <p:txBody>
          <a:bodyPr/>
          <a:lstStyle/>
          <a:p>
            <a:fld id="{013F6232-4F06-48BA-8F69-BF531F607829}" type="slidenum">
              <a:rPr lang="en-GB" sz="1400" smtClean="0">
                <a:solidFill>
                  <a:schemeClr val="bg1"/>
                </a:solidFill>
              </a:rPr>
              <a:t>99</a:t>
            </a:fld>
            <a:endParaRPr lang="en-GB" sz="1400" dirty="0">
              <a:solidFill>
                <a:schemeClr val="bg1"/>
              </a:solidFill>
            </a:endParaRPr>
          </a:p>
        </p:txBody>
      </p:sp>
    </p:spTree>
    <p:extLst>
      <p:ext uri="{BB962C8B-B14F-4D97-AF65-F5344CB8AC3E}">
        <p14:creationId xmlns:p14="http://schemas.microsoft.com/office/powerpoint/2010/main" val="2348285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875"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CD039B6-C6AB-492A-94BF-C46AF895D2E7}">
  <we:reference id="WA200007130" version="1.0.0.1" store="en-US" storeType="omex"/>
  <we:alternateReferences>
    <we:reference id="WA200007130" version="1.0.0.1"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3D784B2-E216-4A14-BE4B-F0CA301E2B20}">
  <we:reference id="WA200005566" version="3.0.0.3" store="en-US" storeType="omex"/>
  <we:alternateReferences>
    <we:reference id="WA200005566" version="3.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2e2211f-efd8-41c4-b0e4-f9d02e6fa65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AB8ED8C6ACF53C418E42EFCEE2100334" ma:contentTypeVersion="14" ma:contentTypeDescription="Ein neues Dokument erstellen." ma:contentTypeScope="" ma:versionID="55daf8c1348c2d18c78aba756c4375d5">
  <xsd:schema xmlns:xsd="http://www.w3.org/2001/XMLSchema" xmlns:xs="http://www.w3.org/2001/XMLSchema" xmlns:p="http://schemas.microsoft.com/office/2006/metadata/properties" xmlns:ns3="c2e2211f-efd8-41c4-b0e4-f9d02e6fa652" xmlns:ns4="117e12d0-7e6a-4baf-90da-da83f86f542e" targetNamespace="http://schemas.microsoft.com/office/2006/metadata/properties" ma:root="true" ma:fieldsID="608b4dd469a240f50e4a9492b3699c70" ns3:_="" ns4:_="">
    <xsd:import namespace="c2e2211f-efd8-41c4-b0e4-f9d02e6fa652"/>
    <xsd:import namespace="117e12d0-7e6a-4baf-90da-da83f86f542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ObjectDetectorVersions" minOccurs="0"/>
                <xsd:element ref="ns3:MediaServiceDateTaken" minOccurs="0"/>
                <xsd:element ref="ns3:_activity"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e2211f-efd8-41c4-b0e4-f9d02e6fa6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SystemTags" ma:index="21"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7e12d0-7e6a-4baf-90da-da83f86f542e"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SharingHintHash" ma:index="12"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F1061A-17C7-4F4A-9830-A9F1702CCAEA}">
  <ds:schemaRefs>
    <ds:schemaRef ds:uri="http://schemas.microsoft.com/office/infopath/2007/PartnerControls"/>
    <ds:schemaRef ds:uri="c2e2211f-efd8-41c4-b0e4-f9d02e6fa652"/>
    <ds:schemaRef ds:uri="http://purl.org/dc/dcmitype/"/>
    <ds:schemaRef ds:uri="http://schemas.microsoft.com/office/2006/documentManagement/types"/>
    <ds:schemaRef ds:uri="http://purl.org/dc/elements/1.1/"/>
    <ds:schemaRef ds:uri="http://purl.org/dc/terms/"/>
    <ds:schemaRef ds:uri="117e12d0-7e6a-4baf-90da-da83f86f542e"/>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4E1FA3D-3612-45D1-BA6C-325405A7CD87}">
  <ds:schemaRefs>
    <ds:schemaRef ds:uri="http://schemas.microsoft.com/sharepoint/v3/contenttype/forms"/>
  </ds:schemaRefs>
</ds:datastoreItem>
</file>

<file path=customXml/itemProps3.xml><?xml version="1.0" encoding="utf-8"?>
<ds:datastoreItem xmlns:ds="http://schemas.openxmlformats.org/officeDocument/2006/customXml" ds:itemID="{51366F2C-8C74-4E59-ACF3-4A33DBC1BA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e2211f-efd8-41c4-b0e4-f9d02e6fa652"/>
    <ds:schemaRef ds:uri="117e12d0-7e6a-4baf-90da-da83f86f54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13116</Words>
  <Application>Microsoft Office PowerPoint</Application>
  <PresentationFormat>Breitbild</PresentationFormat>
  <Paragraphs>1919</Paragraphs>
  <Slides>158</Slides>
  <Notes>9</Notes>
  <HiddenSlides>0</HiddenSlides>
  <MMClips>0</MMClips>
  <ScaleCrop>false</ScaleCrop>
  <HeadingPairs>
    <vt:vector size="6" baseType="variant">
      <vt:variant>
        <vt:lpstr>Verwendete Schriftarten</vt:lpstr>
      </vt:variant>
      <vt:variant>
        <vt:i4>10</vt:i4>
      </vt:variant>
      <vt:variant>
        <vt:lpstr>Design</vt:lpstr>
      </vt:variant>
      <vt:variant>
        <vt:i4>3</vt:i4>
      </vt:variant>
      <vt:variant>
        <vt:lpstr>Folientitel</vt:lpstr>
      </vt:variant>
      <vt:variant>
        <vt:i4>158</vt:i4>
      </vt:variant>
    </vt:vector>
  </HeadingPairs>
  <TitlesOfParts>
    <vt:vector size="171" baseType="lpstr">
      <vt:lpstr>Aptos</vt:lpstr>
      <vt:lpstr>Aptos Display</vt:lpstr>
      <vt:lpstr>Arial</vt:lpstr>
      <vt:lpstr>Arial,Sans-Serif</vt:lpstr>
      <vt:lpstr>Calibri</vt:lpstr>
      <vt:lpstr>Courier New</vt:lpstr>
      <vt:lpstr>Symbol</vt:lpstr>
      <vt:lpstr>Times New Roman</vt:lpstr>
      <vt:lpstr>Univers Condensed Light</vt:lpstr>
      <vt:lpstr>Wingdings</vt:lpstr>
      <vt:lpstr>Office Theme</vt:lpstr>
      <vt:lpstr>Custom Design</vt:lpstr>
      <vt:lpstr>1_Office Theme</vt:lpstr>
      <vt:lpstr>Optimus Syria</vt:lpstr>
      <vt:lpstr>List of contents</vt:lpstr>
      <vt:lpstr>1. Introduction</vt:lpstr>
      <vt:lpstr>2. Cooperation</vt:lpstr>
      <vt:lpstr>3-i. Formation of Technical Teams</vt:lpstr>
      <vt:lpstr>3-i. Formation of Technical Teams</vt:lpstr>
      <vt:lpstr>3-ii. Project Contract and Agreements</vt:lpstr>
      <vt:lpstr>3-iii. Project Process and Publication</vt:lpstr>
      <vt:lpstr>4. Technology Sizing Decition</vt:lpstr>
      <vt:lpstr>5-i. Geopolitical situation</vt:lpstr>
      <vt:lpstr>5-i. Geopolitical situation</vt:lpstr>
      <vt:lpstr>5-ii.  Energy / Electricity supply</vt:lpstr>
      <vt:lpstr>5-iii.  Transportation / installation possibilities</vt:lpstr>
      <vt:lpstr>5-iv. Market investigation</vt:lpstr>
      <vt:lpstr>5-iv. Market investigation</vt:lpstr>
      <vt:lpstr>Tasks of the Summer Break</vt:lpstr>
      <vt:lpstr>Our approach</vt:lpstr>
      <vt:lpstr>Sharing of Work</vt:lpstr>
      <vt:lpstr>Considered Areas</vt:lpstr>
      <vt:lpstr>Considered Sites – Around Homs District</vt:lpstr>
      <vt:lpstr>Characterisitcs of the Site – Um Aledam</vt:lpstr>
      <vt:lpstr>Wind Ressource Data – Um Aledam</vt:lpstr>
      <vt:lpstr>Grid Infrastructure – Um Aledam</vt:lpstr>
      <vt:lpstr>Soil Conditions – Um Aledam</vt:lpstr>
      <vt:lpstr>Alternative Locations – Homs District</vt:lpstr>
      <vt:lpstr>General Information of the Site – Um Aledam</vt:lpstr>
      <vt:lpstr>Agenda</vt:lpstr>
      <vt:lpstr>Typical load output sections</vt:lpstr>
      <vt:lpstr>Design situations</vt:lpstr>
      <vt:lpstr>Simulation Workflow OpenFAST</vt:lpstr>
      <vt:lpstr>Needed parameters for the pre-processing</vt:lpstr>
      <vt:lpstr>Coordinate systems and components</vt:lpstr>
      <vt:lpstr>Estimated Extreme Loads for Optimus Syria</vt:lpstr>
      <vt:lpstr>Estimated Extreme Loads for Optimus Syria</vt:lpstr>
      <vt:lpstr>Estimated Extreme Loads for Optimus Syria</vt:lpstr>
      <vt:lpstr>Tasks of the week</vt:lpstr>
      <vt:lpstr>ROSCO – Reference Open-Source Controller</vt:lpstr>
      <vt:lpstr>Model Proposal: IEA-3.4-130-RWT </vt:lpstr>
      <vt:lpstr>Content</vt:lpstr>
      <vt:lpstr>Technical Insights</vt:lpstr>
      <vt:lpstr>Considerations</vt:lpstr>
      <vt:lpstr>Team Progress(Individual Progess)</vt:lpstr>
      <vt:lpstr>Team Progress(Weekly wise)</vt:lpstr>
      <vt:lpstr>Future Plans</vt:lpstr>
      <vt:lpstr>Conclusion</vt:lpstr>
      <vt:lpstr>Why Rotor Blade Design?</vt:lpstr>
      <vt:lpstr>Software Tools for Rotor Blade Design</vt:lpstr>
      <vt:lpstr>Workflow Chart</vt:lpstr>
      <vt:lpstr>Week 1 – Work Done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Tasks of the week</vt:lpstr>
      <vt:lpstr>PowerPoint-Präsentation</vt:lpstr>
      <vt:lpstr>PowerPoint-Präsentation</vt:lpstr>
      <vt:lpstr>Our Recommendation: PMSG for the  Optimus Syria</vt:lpstr>
      <vt:lpstr>Tasks and Results of the last weeks</vt:lpstr>
      <vt:lpstr>Grid Code – Key Aspects</vt:lpstr>
      <vt:lpstr>Grid infrastructure</vt:lpstr>
      <vt:lpstr>Infrastructure map</vt:lpstr>
      <vt:lpstr>Infrastructure map</vt:lpstr>
      <vt:lpstr>DNV-GL standards</vt:lpstr>
      <vt:lpstr>Grid Code requirements from the PETE</vt:lpstr>
      <vt:lpstr>Grid Code requirements from the PETE</vt:lpstr>
      <vt:lpstr>Comparison german and syrian Grid Code</vt:lpstr>
      <vt:lpstr>Syrian grid problems </vt:lpstr>
      <vt:lpstr>Outlook</vt:lpstr>
      <vt:lpstr>Objectives</vt:lpstr>
      <vt:lpstr>Rotor Hub</vt:lpstr>
      <vt:lpstr>Types of Hub</vt:lpstr>
      <vt:lpstr>Shapes of Hub</vt:lpstr>
      <vt:lpstr>Design criteria </vt:lpstr>
      <vt:lpstr>Manufacturing way of the Hub</vt:lpstr>
      <vt:lpstr>Pitch System</vt:lpstr>
      <vt:lpstr>Types of Pitch Control System</vt:lpstr>
      <vt:lpstr>Content Overview</vt:lpstr>
      <vt:lpstr>Introduction</vt:lpstr>
      <vt:lpstr>Components to Design in RBS</vt:lpstr>
      <vt:lpstr>Design Considerations</vt:lpstr>
      <vt:lpstr>Types of Drivetrain System</vt:lpstr>
      <vt:lpstr>Drivetrain system shortlisted</vt:lpstr>
      <vt:lpstr>PowerPoint-Präsentation</vt:lpstr>
      <vt:lpstr>Types of Rotor Bearing</vt:lpstr>
      <vt:lpstr>PowerPoint-Präsentation</vt:lpstr>
      <vt:lpstr>PowerPoint-Präsentation</vt:lpstr>
      <vt:lpstr>Arrangements of Bearing</vt:lpstr>
      <vt:lpstr> Bearing Short Listed</vt:lpstr>
      <vt:lpstr> Supplier Details</vt:lpstr>
      <vt:lpstr>Objectives</vt:lpstr>
      <vt:lpstr>Gearbox</vt:lpstr>
      <vt:lpstr>Gearbox</vt:lpstr>
      <vt:lpstr>Gearbox</vt:lpstr>
      <vt:lpstr>Gearbox</vt:lpstr>
      <vt:lpstr>Rotor Brake</vt:lpstr>
      <vt:lpstr>Rotor Brake</vt:lpstr>
      <vt:lpstr>Brake system</vt:lpstr>
      <vt:lpstr>Coupling</vt:lpstr>
      <vt:lpstr>Jaure</vt:lpstr>
      <vt:lpstr>Flender</vt:lpstr>
      <vt:lpstr>Geislinger</vt:lpstr>
      <vt:lpstr> </vt:lpstr>
      <vt:lpstr>Objectives</vt:lpstr>
      <vt:lpstr>Week 1: Kickoff &amp; Setup</vt:lpstr>
      <vt:lpstr>Week 2: Literature Review</vt:lpstr>
      <vt:lpstr>Week 2: Literature Review Continue</vt:lpstr>
      <vt:lpstr>Week 3: Concept Benchmarking</vt:lpstr>
      <vt:lpstr>Week 4: Context Research</vt:lpstr>
      <vt:lpstr>Challenges &amp; Next Steps</vt:lpstr>
      <vt:lpstr>Conclusion</vt:lpstr>
      <vt:lpstr>Data base for the Tower Structure</vt:lpstr>
      <vt:lpstr>Market availability &amp; Existing wind Turbine </vt:lpstr>
      <vt:lpstr>SWOT Analysis </vt:lpstr>
      <vt:lpstr>SWOT Analysis for Tubular tower </vt:lpstr>
      <vt:lpstr>SWOT Analysis for Concrete Cast-in-Situ Tower</vt:lpstr>
      <vt:lpstr>SWOT Analysis for Concrete precast Tower</vt:lpstr>
      <vt:lpstr>SWOT Analysis for Lattice steel Tower</vt:lpstr>
      <vt:lpstr>SWOT Analysis for Timber Tower</vt:lpstr>
      <vt:lpstr>Tower Selection </vt:lpstr>
      <vt:lpstr>relevant standards and guidelines</vt:lpstr>
      <vt:lpstr>References</vt:lpstr>
      <vt:lpstr>PowerPoint-Präsentation</vt:lpstr>
      <vt:lpstr>Soil Types in Syria &amp; Wind Turbine Foundation Suitability</vt:lpstr>
      <vt:lpstr>Alluvial Soils (River Valleys)</vt:lpstr>
      <vt:lpstr>Basaltic &amp; Calcareous Soils</vt:lpstr>
      <vt:lpstr>Problematic Soils</vt:lpstr>
      <vt:lpstr>Red Soils (Terra Rossa)</vt:lpstr>
      <vt:lpstr>Practical Summary</vt:lpstr>
      <vt:lpstr>Storage Systems </vt:lpstr>
      <vt:lpstr>Mechanical Storage </vt:lpstr>
      <vt:lpstr>Mechanical Storage </vt:lpstr>
      <vt:lpstr>Pros and Cons.</vt:lpstr>
      <vt:lpstr> Batteries as Energy Storage Systems </vt:lpstr>
      <vt:lpstr> Batteries as Energy Storage Systems </vt:lpstr>
      <vt:lpstr> Power-to-Gas  </vt:lpstr>
      <vt:lpstr> Hydrogen Storage </vt:lpstr>
      <vt:lpstr>Use of Hydrogen</vt:lpstr>
      <vt:lpstr>Thank you for  your attention and support </vt:lpstr>
      <vt:lpstr>Bibliography - Managment Team</vt:lpstr>
      <vt:lpstr>Bibliography</vt:lpstr>
      <vt:lpstr>Bibliography</vt:lpstr>
      <vt:lpstr>Bibliography</vt:lpstr>
      <vt:lpstr>References - Project Develompent Team</vt:lpstr>
      <vt:lpstr>References – Load and Dynamic</vt:lpstr>
      <vt:lpstr>Bibliography - Feedback Control System</vt:lpstr>
      <vt:lpstr>Bibliography Lidar Assisted Control</vt:lpstr>
      <vt:lpstr>Bibliography – Rotor Blade Design</vt:lpstr>
      <vt:lpstr>Bibliography Rotor Blade Structur</vt:lpstr>
      <vt:lpstr>Bibliography - Electrical Drive Train</vt:lpstr>
      <vt:lpstr>Bibliography – Grid Code Development</vt:lpstr>
      <vt:lpstr>References – Rotor Bearing System</vt:lpstr>
      <vt:lpstr>Bibliography – Gearbox Brake Coupling</vt:lpstr>
      <vt:lpstr>References</vt:lpstr>
      <vt:lpstr>References – Storage Systems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 lidar-assisted control group</dc:title>
  <dc:creator>Federico De Mita</dc:creator>
  <cp:lastModifiedBy>Josef Remberger</cp:lastModifiedBy>
  <cp:revision>18</cp:revision>
  <dcterms:created xsi:type="dcterms:W3CDTF">2025-07-21T13:11:31Z</dcterms:created>
  <dcterms:modified xsi:type="dcterms:W3CDTF">2025-09-23T11:41:25Z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0x010100AB8ED8C6ACF53C418E42EFCEE2100334</vt:lpwstr>
  </property>
</Properties>
</file>